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D68AF-9144-42B7-AA9C-1ADC0531D8A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879AE-2D70-447C-AD03-EAECD5E47C1C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chemeClr val="tx1"/>
            </a:gs>
            <a:gs pos="100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835979"/>
              </p:ext>
            </p:extLst>
          </p:nvPr>
        </p:nvGraphicFramePr>
        <p:xfrm>
          <a:off x="971600" y="1844824"/>
          <a:ext cx="7183804" cy="4680517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680799"/>
                <a:gridCol w="5503005"/>
              </a:tblGrid>
              <a:tr h="299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Škola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bg1"/>
                          </a:solidFill>
                          <a:effectLst/>
                        </a:rPr>
                        <a:t>ZŠ Třeboň, Sokolská 296, 379 01 Třeboň</a:t>
                      </a:r>
                      <a:endParaRPr lang="cs-CZ" sz="1100" b="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Mgr. Jarmila Nováková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VY_32_Inovace_3255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Tělesa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Téma hodiny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Tělesa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1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Ročník/y/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3.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905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Prezentace slouží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k procvičení učiva o geometrických tělesech. Obsahuje kontrolní části, </a:t>
                      </a:r>
                      <a:r>
                        <a:rPr lang="cs-CZ" sz="1100" baseline="0" smtClean="0">
                          <a:solidFill>
                            <a:schemeClr val="bg1"/>
                          </a:solidFill>
                          <a:effectLst/>
                        </a:rPr>
                        <a:t>kde </a:t>
                      </a:r>
                      <a:r>
                        <a:rPr lang="cs-CZ" sz="1100" baseline="0" smtClean="0">
                          <a:solidFill>
                            <a:schemeClr val="bg1"/>
                          </a:solidFill>
                          <a:effectLst/>
                        </a:rPr>
                        <a:t>žáci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doplňují informace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o tělesech.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1053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Očekávaný výstup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Žák rozezná,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pojmenuje a popíše jednoduchá tělesa. Nachází v realitě jejich reprezentaci.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1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Druh učebního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Prezentace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6594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Tělesa</a:t>
            </a:r>
            <a:endParaRPr lang="cs-CZ" dirty="0"/>
          </a:p>
        </p:txBody>
      </p:sp>
      <p:pic>
        <p:nvPicPr>
          <p:cNvPr id="3074" name="Picture 2" descr="C:\Users\jnovakova\AppData\Local\Microsoft\Windows\Temporary Internet Files\Content.IE5\JP2G60OM\MP9004140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48680"/>
            <a:ext cx="2952328" cy="442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94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Tělesa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196207" y="1725154"/>
            <a:ext cx="1080120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932973" y="2133747"/>
            <a:ext cx="1080120" cy="93610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419872" y="4489197"/>
            <a:ext cx="2304256" cy="7560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506996" y="2050767"/>
            <a:ext cx="1080120" cy="1080120"/>
          </a:xfrm>
          <a:prstGeom prst="flowChartConnector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25" name="Group 2"/>
          <p:cNvGrpSpPr>
            <a:grpSpLocks/>
          </p:cNvGrpSpPr>
          <p:nvPr/>
        </p:nvGrpSpPr>
        <p:grpSpPr bwMode="auto">
          <a:xfrm>
            <a:off x="6765275" y="3996274"/>
            <a:ext cx="1127125" cy="1327150"/>
            <a:chOff x="7560" y="4318"/>
            <a:chExt cx="1776" cy="2091"/>
          </a:xfrm>
          <a:solidFill>
            <a:schemeClr val="accent1"/>
          </a:solidFill>
        </p:grpSpPr>
        <p:grpSp>
          <p:nvGrpSpPr>
            <p:cNvPr id="26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28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7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" name="Group 8"/>
          <p:cNvGrpSpPr>
            <a:grpSpLocks/>
          </p:cNvGrpSpPr>
          <p:nvPr/>
        </p:nvGrpSpPr>
        <p:grpSpPr bwMode="auto">
          <a:xfrm>
            <a:off x="1336217" y="3712380"/>
            <a:ext cx="800100" cy="1828800"/>
            <a:chOff x="7200" y="9718"/>
            <a:chExt cx="2520" cy="2880"/>
          </a:xfrm>
          <a:solidFill>
            <a:schemeClr val="accent1"/>
          </a:solidFill>
        </p:grpSpPr>
        <p:grpSp>
          <p:nvGrpSpPr>
            <p:cNvPr id="32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42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33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34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3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9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0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1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35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44" name="TextovéPole 43"/>
          <p:cNvSpPr txBox="1"/>
          <p:nvPr/>
        </p:nvSpPr>
        <p:spPr>
          <a:xfrm>
            <a:off x="1273962" y="3343048"/>
            <a:ext cx="121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válec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932973" y="3343048"/>
            <a:ext cx="1215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krychle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36982" y="3337853"/>
            <a:ext cx="1385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koule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280142" y="5726173"/>
            <a:ext cx="1219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jehlan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67944" y="55411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kvádr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979844" y="5562863"/>
            <a:ext cx="1125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kužel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8072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6" grpId="0"/>
      <p:bldP spid="47" grpId="0"/>
      <p:bldP spid="48" grpId="0"/>
      <p:bldP spid="49" grpId="0"/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Vybarvi stejnou barvou tatáž tělesa různých velikostí 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598511" y="1944760"/>
            <a:ext cx="794638" cy="1031567"/>
          </a:xfrm>
          <a:prstGeom prst="flowChartMagneticDisk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910734" y="2050767"/>
            <a:ext cx="1080120" cy="936104"/>
          </a:xfrm>
          <a:prstGeom prst="cub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419872" y="4489197"/>
            <a:ext cx="2304256" cy="756084"/>
          </a:xfrm>
          <a:prstGeom prst="cube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143930" y="1944760"/>
            <a:ext cx="1080120" cy="1080120"/>
          </a:xfrm>
          <a:prstGeom prst="flowChartConnector">
            <a:avLst/>
          </a:prstGeom>
          <a:solidFill>
            <a:schemeClr val="tx1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25" name="Group 2"/>
          <p:cNvGrpSpPr>
            <a:grpSpLocks/>
          </p:cNvGrpSpPr>
          <p:nvPr/>
        </p:nvGrpSpPr>
        <p:grpSpPr bwMode="auto">
          <a:xfrm>
            <a:off x="7114023" y="1796968"/>
            <a:ext cx="1127125" cy="1327150"/>
            <a:chOff x="7560" y="4318"/>
            <a:chExt cx="1776" cy="2091"/>
          </a:xfrm>
          <a:solidFill>
            <a:schemeClr val="tx1"/>
          </a:solidFill>
        </p:grpSpPr>
        <p:grpSp>
          <p:nvGrpSpPr>
            <p:cNvPr id="26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28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7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" name="Group 8"/>
          <p:cNvGrpSpPr>
            <a:grpSpLocks/>
          </p:cNvGrpSpPr>
          <p:nvPr/>
        </p:nvGrpSpPr>
        <p:grpSpPr bwMode="auto">
          <a:xfrm>
            <a:off x="663909" y="3604624"/>
            <a:ext cx="654628" cy="1377087"/>
            <a:chOff x="7200" y="9718"/>
            <a:chExt cx="2520" cy="2880"/>
          </a:xfrm>
          <a:solidFill>
            <a:schemeClr val="tx1"/>
          </a:solidFill>
        </p:grpSpPr>
        <p:grpSp>
          <p:nvGrpSpPr>
            <p:cNvPr id="32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42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33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34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3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9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0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1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35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45" name="Vývojový diagram: magnetický disk 44"/>
          <p:cNvSpPr/>
          <p:nvPr/>
        </p:nvSpPr>
        <p:spPr>
          <a:xfrm>
            <a:off x="5545383" y="2348880"/>
            <a:ext cx="794638" cy="1967671"/>
          </a:xfrm>
          <a:prstGeom prst="flowChartMagneticDisk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magnetický disk 50"/>
          <p:cNvSpPr/>
          <p:nvPr/>
        </p:nvSpPr>
        <p:spPr>
          <a:xfrm rot="5400000">
            <a:off x="1998383" y="3379490"/>
            <a:ext cx="794640" cy="1264031"/>
          </a:xfrm>
          <a:prstGeom prst="flowChartMagneticDisk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4031940" y="3425383"/>
            <a:ext cx="684076" cy="586123"/>
          </a:xfrm>
          <a:prstGeom prst="cub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 rot="5400000">
            <a:off x="5844924" y="5236127"/>
            <a:ext cx="1797782" cy="593584"/>
          </a:xfrm>
          <a:prstGeom prst="cube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Group 2"/>
          <p:cNvGrpSpPr>
            <a:grpSpLocks/>
          </p:cNvGrpSpPr>
          <p:nvPr/>
        </p:nvGrpSpPr>
        <p:grpSpPr bwMode="auto">
          <a:xfrm>
            <a:off x="2093499" y="5012985"/>
            <a:ext cx="1078892" cy="1084773"/>
            <a:chOff x="7560" y="4318"/>
            <a:chExt cx="1776" cy="2091"/>
          </a:xfrm>
          <a:solidFill>
            <a:schemeClr val="tx1"/>
          </a:solidFill>
        </p:grpSpPr>
        <p:grpSp>
          <p:nvGrpSpPr>
            <p:cNvPr id="55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57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8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9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56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60" name="Group 2"/>
          <p:cNvGrpSpPr>
            <a:grpSpLocks/>
          </p:cNvGrpSpPr>
          <p:nvPr/>
        </p:nvGrpSpPr>
        <p:grpSpPr bwMode="auto">
          <a:xfrm rot="10800000">
            <a:off x="7321827" y="5216456"/>
            <a:ext cx="1127125" cy="1327150"/>
            <a:chOff x="7560" y="4318"/>
            <a:chExt cx="1776" cy="2091"/>
          </a:xfrm>
          <a:solidFill>
            <a:schemeClr val="tx1"/>
          </a:solidFill>
        </p:grpSpPr>
        <p:grpSp>
          <p:nvGrpSpPr>
            <p:cNvPr id="61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63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4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5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62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9" name="Group 8"/>
          <p:cNvGrpSpPr>
            <a:grpSpLocks/>
          </p:cNvGrpSpPr>
          <p:nvPr/>
        </p:nvGrpSpPr>
        <p:grpSpPr bwMode="auto">
          <a:xfrm rot="5400000">
            <a:off x="7485341" y="3204094"/>
            <a:ext cx="800100" cy="1828800"/>
            <a:chOff x="7200" y="9718"/>
            <a:chExt cx="2520" cy="2880"/>
          </a:xfrm>
          <a:solidFill>
            <a:schemeClr val="tx1"/>
          </a:solidFill>
        </p:grpSpPr>
        <p:grpSp>
          <p:nvGrpSpPr>
            <p:cNvPr id="80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90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1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82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86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7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8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9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83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92" name="Vývojový diagram: spojnice 91"/>
          <p:cNvSpPr/>
          <p:nvPr/>
        </p:nvSpPr>
        <p:spPr>
          <a:xfrm>
            <a:off x="4551802" y="5749018"/>
            <a:ext cx="732198" cy="657026"/>
          </a:xfrm>
          <a:prstGeom prst="flowChartConnector">
            <a:avLst/>
          </a:prstGeom>
          <a:solidFill>
            <a:schemeClr val="tx1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93" name="Krychle 92"/>
          <p:cNvSpPr/>
          <p:nvPr/>
        </p:nvSpPr>
        <p:spPr>
          <a:xfrm>
            <a:off x="723419" y="5437349"/>
            <a:ext cx="837619" cy="799963"/>
          </a:xfrm>
          <a:prstGeom prst="cub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76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598511" y="1944760"/>
            <a:ext cx="794638" cy="1031567"/>
          </a:xfrm>
          <a:prstGeom prst="flowChartMagneticDisk">
            <a:avLst/>
          </a:prstGeom>
          <a:solidFill>
            <a:schemeClr val="accent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910734" y="2050767"/>
            <a:ext cx="1080120" cy="936104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419872" y="4489197"/>
            <a:ext cx="2304256" cy="756084"/>
          </a:xfrm>
          <a:prstGeom prst="cub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143930" y="1944760"/>
            <a:ext cx="1080120" cy="1080120"/>
          </a:xfrm>
          <a:prstGeom prst="flowChartConnector">
            <a:avLst/>
          </a:prstGeom>
          <a:solidFill>
            <a:srgbClr val="FFFF00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25" name="Group 2"/>
          <p:cNvGrpSpPr>
            <a:grpSpLocks/>
          </p:cNvGrpSpPr>
          <p:nvPr/>
        </p:nvGrpSpPr>
        <p:grpSpPr bwMode="auto">
          <a:xfrm>
            <a:off x="7114023" y="1796968"/>
            <a:ext cx="1127125" cy="1327150"/>
            <a:chOff x="7560" y="4318"/>
            <a:chExt cx="1776" cy="2091"/>
          </a:xfrm>
          <a:solidFill>
            <a:schemeClr val="accent2"/>
          </a:solidFill>
        </p:grpSpPr>
        <p:grpSp>
          <p:nvGrpSpPr>
            <p:cNvPr id="26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28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7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" name="Group 8"/>
          <p:cNvGrpSpPr>
            <a:grpSpLocks/>
          </p:cNvGrpSpPr>
          <p:nvPr/>
        </p:nvGrpSpPr>
        <p:grpSpPr bwMode="auto">
          <a:xfrm>
            <a:off x="663909" y="3604624"/>
            <a:ext cx="654628" cy="1377087"/>
            <a:chOff x="7200" y="9718"/>
            <a:chExt cx="2520" cy="2880"/>
          </a:xfrm>
          <a:solidFill>
            <a:schemeClr val="bg1"/>
          </a:solidFill>
        </p:grpSpPr>
        <p:grpSp>
          <p:nvGrpSpPr>
            <p:cNvPr id="32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42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3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33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34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3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9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0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41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35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45" name="Vývojový diagram: magnetický disk 44"/>
          <p:cNvSpPr/>
          <p:nvPr/>
        </p:nvSpPr>
        <p:spPr>
          <a:xfrm>
            <a:off x="5545383" y="2348880"/>
            <a:ext cx="794638" cy="1967671"/>
          </a:xfrm>
          <a:prstGeom prst="flowChartMagneticDisk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magnetický disk 50"/>
          <p:cNvSpPr/>
          <p:nvPr/>
        </p:nvSpPr>
        <p:spPr>
          <a:xfrm rot="5400000">
            <a:off x="1998383" y="3379490"/>
            <a:ext cx="794640" cy="1264031"/>
          </a:xfrm>
          <a:prstGeom prst="flowChartMagneticDisk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4031940" y="3425383"/>
            <a:ext cx="684076" cy="586123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 rot="5400000">
            <a:off x="5844924" y="5236127"/>
            <a:ext cx="1797782" cy="593584"/>
          </a:xfrm>
          <a:prstGeom prst="cub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Group 2"/>
          <p:cNvGrpSpPr>
            <a:grpSpLocks/>
          </p:cNvGrpSpPr>
          <p:nvPr/>
        </p:nvGrpSpPr>
        <p:grpSpPr bwMode="auto">
          <a:xfrm>
            <a:off x="2093499" y="5012985"/>
            <a:ext cx="1078892" cy="1084773"/>
            <a:chOff x="7560" y="4318"/>
            <a:chExt cx="1776" cy="2091"/>
          </a:xfrm>
          <a:solidFill>
            <a:schemeClr val="accent2"/>
          </a:solidFill>
        </p:grpSpPr>
        <p:grpSp>
          <p:nvGrpSpPr>
            <p:cNvPr id="55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57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8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9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56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60" name="Group 2"/>
          <p:cNvGrpSpPr>
            <a:grpSpLocks/>
          </p:cNvGrpSpPr>
          <p:nvPr/>
        </p:nvGrpSpPr>
        <p:grpSpPr bwMode="auto">
          <a:xfrm rot="10800000">
            <a:off x="7321827" y="5216456"/>
            <a:ext cx="1127125" cy="1327150"/>
            <a:chOff x="7560" y="4318"/>
            <a:chExt cx="1776" cy="2091"/>
          </a:xfrm>
          <a:solidFill>
            <a:schemeClr val="accent2"/>
          </a:solidFill>
        </p:grpSpPr>
        <p:grpSp>
          <p:nvGrpSpPr>
            <p:cNvPr id="61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63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4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5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62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9" name="Group 8"/>
          <p:cNvGrpSpPr>
            <a:grpSpLocks/>
          </p:cNvGrpSpPr>
          <p:nvPr/>
        </p:nvGrpSpPr>
        <p:grpSpPr bwMode="auto">
          <a:xfrm rot="5400000">
            <a:off x="7485341" y="3204094"/>
            <a:ext cx="800100" cy="1828800"/>
            <a:chOff x="7200" y="9718"/>
            <a:chExt cx="2520" cy="2880"/>
          </a:xfrm>
          <a:solidFill>
            <a:schemeClr val="bg1"/>
          </a:solidFill>
        </p:grpSpPr>
        <p:grpSp>
          <p:nvGrpSpPr>
            <p:cNvPr id="80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90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1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82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86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7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8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9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83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92" name="Vývojový diagram: spojnice 91"/>
          <p:cNvSpPr/>
          <p:nvPr/>
        </p:nvSpPr>
        <p:spPr>
          <a:xfrm>
            <a:off x="4551802" y="5749018"/>
            <a:ext cx="732198" cy="657026"/>
          </a:xfrm>
          <a:prstGeom prst="flowChartConnector">
            <a:avLst/>
          </a:prstGeom>
          <a:solidFill>
            <a:srgbClr val="FFFF00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93" name="Krychle 92"/>
          <p:cNvSpPr/>
          <p:nvPr/>
        </p:nvSpPr>
        <p:spPr>
          <a:xfrm>
            <a:off x="723419" y="5437349"/>
            <a:ext cx="837619" cy="799963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57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tělesa a vybarvi je podle návodu 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847203" y="1976652"/>
            <a:ext cx="1020548" cy="1559602"/>
          </a:xfrm>
          <a:prstGeom prst="flowChartMagneticDisk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2946174" y="1752338"/>
            <a:ext cx="1381346" cy="1306225"/>
          </a:xfrm>
          <a:prstGeom prst="cub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641918" y="4796046"/>
            <a:ext cx="2304256" cy="756084"/>
          </a:xfrm>
          <a:prstGeom prst="cube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5652120" y="3365859"/>
            <a:ext cx="1080120" cy="1080120"/>
          </a:xfrm>
          <a:prstGeom prst="flowChartConnector">
            <a:avLst/>
          </a:prstGeom>
          <a:solidFill>
            <a:schemeClr val="tx1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25" name="Group 2"/>
          <p:cNvGrpSpPr>
            <a:grpSpLocks/>
          </p:cNvGrpSpPr>
          <p:nvPr/>
        </p:nvGrpSpPr>
        <p:grpSpPr bwMode="auto">
          <a:xfrm>
            <a:off x="7336800" y="4367312"/>
            <a:ext cx="1432618" cy="1500486"/>
            <a:chOff x="7560" y="4318"/>
            <a:chExt cx="1776" cy="2091"/>
          </a:xfrm>
          <a:solidFill>
            <a:schemeClr val="tx1"/>
          </a:solidFill>
        </p:grpSpPr>
        <p:grpSp>
          <p:nvGrpSpPr>
            <p:cNvPr id="26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28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7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9" name="Group 8"/>
          <p:cNvGrpSpPr>
            <a:grpSpLocks/>
          </p:cNvGrpSpPr>
          <p:nvPr/>
        </p:nvGrpSpPr>
        <p:grpSpPr bwMode="auto">
          <a:xfrm>
            <a:off x="3780492" y="3697994"/>
            <a:ext cx="1337177" cy="1828800"/>
            <a:chOff x="7200" y="9718"/>
            <a:chExt cx="2520" cy="2880"/>
          </a:xfrm>
          <a:solidFill>
            <a:schemeClr val="tx1"/>
          </a:solidFill>
        </p:grpSpPr>
        <p:grpSp>
          <p:nvGrpSpPr>
            <p:cNvPr id="80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90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1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82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86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7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8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9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83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6" name="TextovéPole 5"/>
          <p:cNvSpPr txBox="1"/>
          <p:nvPr/>
        </p:nvSpPr>
        <p:spPr>
          <a:xfrm>
            <a:off x="3780492" y="5756720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640891" y="4676065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375839" y="6126052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09405" y="3721253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831548" y="3307940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971600" y="5776562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7933" y="1304237"/>
            <a:ext cx="27829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Jehlan – modře</a:t>
            </a:r>
          </a:p>
          <a:p>
            <a:r>
              <a:rPr lang="cs-CZ" b="1" dirty="0" smtClean="0"/>
              <a:t>Kužel – červeně</a:t>
            </a:r>
          </a:p>
          <a:p>
            <a:r>
              <a:rPr lang="cs-CZ" b="1" dirty="0" smtClean="0"/>
              <a:t>Válec – zeleně</a:t>
            </a:r>
          </a:p>
          <a:p>
            <a:r>
              <a:rPr lang="cs-CZ" b="1" dirty="0" smtClean="0"/>
              <a:t>Koule – bíle</a:t>
            </a:r>
          </a:p>
          <a:p>
            <a:r>
              <a:rPr lang="cs-CZ" b="1" dirty="0" smtClean="0"/>
              <a:t>Kvádr – hnědě</a:t>
            </a:r>
          </a:p>
          <a:p>
            <a:r>
              <a:rPr lang="cs-CZ" b="1" dirty="0" smtClean="0"/>
              <a:t>Krychle - oranžově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6512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847203" y="1976652"/>
            <a:ext cx="1020548" cy="1559602"/>
          </a:xfrm>
          <a:prstGeom prst="flowChartMagneticDisk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2946174" y="1752338"/>
            <a:ext cx="1381346" cy="1306225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641918" y="4796046"/>
            <a:ext cx="2304256" cy="756084"/>
          </a:xfrm>
          <a:prstGeom prst="cub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5652120" y="3365859"/>
            <a:ext cx="1080120" cy="1080120"/>
          </a:xfrm>
          <a:prstGeom prst="flowChartConnector">
            <a:avLst/>
          </a:prstGeom>
          <a:solidFill>
            <a:schemeClr val="tx1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innerShdw blurRad="63500" dist="50800" dir="5400000">
                  <a:prstClr val="black">
                    <a:alpha val="50000"/>
                  </a:prstClr>
                </a:innerShdw>
              </a:effectLst>
            </a:endParaRPr>
          </a:p>
        </p:txBody>
      </p:sp>
      <p:grpSp>
        <p:nvGrpSpPr>
          <p:cNvPr id="25" name="Group 2"/>
          <p:cNvGrpSpPr>
            <a:grpSpLocks/>
          </p:cNvGrpSpPr>
          <p:nvPr/>
        </p:nvGrpSpPr>
        <p:grpSpPr bwMode="auto">
          <a:xfrm>
            <a:off x="7336800" y="4367312"/>
            <a:ext cx="1432618" cy="1500486"/>
            <a:chOff x="7560" y="4318"/>
            <a:chExt cx="1776" cy="2091"/>
          </a:xfrm>
          <a:solidFill>
            <a:schemeClr val="accent6"/>
          </a:solidFill>
        </p:grpSpPr>
        <p:grpSp>
          <p:nvGrpSpPr>
            <p:cNvPr id="26" name="Group 3"/>
            <p:cNvGrpSpPr>
              <a:grpSpLocks/>
            </p:cNvGrpSpPr>
            <p:nvPr/>
          </p:nvGrpSpPr>
          <p:grpSpPr bwMode="auto">
            <a:xfrm>
              <a:off x="7560" y="4318"/>
              <a:ext cx="1776" cy="2091"/>
              <a:chOff x="6840" y="3597"/>
              <a:chExt cx="1440" cy="2160"/>
            </a:xfrm>
            <a:grpFill/>
          </p:grpSpPr>
          <p:sp>
            <p:nvSpPr>
              <p:cNvPr id="28" name="Oval 4"/>
              <p:cNvSpPr>
                <a:spLocks noChangeArrowheads="1"/>
              </p:cNvSpPr>
              <p:nvPr/>
            </p:nvSpPr>
            <p:spPr bwMode="auto">
              <a:xfrm>
                <a:off x="6840" y="5037"/>
                <a:ext cx="1440" cy="720"/>
              </a:xfrm>
              <a:prstGeom prst="ellips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Line 5"/>
              <p:cNvSpPr>
                <a:spLocks noChangeShapeType="1"/>
              </p:cNvSpPr>
              <p:nvPr/>
            </p:nvSpPr>
            <p:spPr bwMode="auto">
              <a:xfrm flipV="1">
                <a:off x="684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Line 6"/>
              <p:cNvSpPr>
                <a:spLocks noChangeShapeType="1"/>
              </p:cNvSpPr>
              <p:nvPr/>
            </p:nvSpPr>
            <p:spPr bwMode="auto">
              <a:xfrm>
                <a:off x="7560" y="3597"/>
                <a:ext cx="720" cy="1800"/>
              </a:xfrm>
              <a:prstGeom prst="line">
                <a:avLst/>
              </a:pr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7" name="AutoShape 7"/>
            <p:cNvSpPr>
              <a:spLocks noChangeArrowheads="1"/>
            </p:cNvSpPr>
            <p:nvPr/>
          </p:nvSpPr>
          <p:spPr bwMode="auto">
            <a:xfrm>
              <a:off x="7640" y="4342"/>
              <a:ext cx="1620" cy="1588"/>
            </a:xfrm>
            <a:prstGeom prst="triangle">
              <a:avLst>
                <a:gd name="adj" fmla="val 5000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9" name="Group 8"/>
          <p:cNvGrpSpPr>
            <a:grpSpLocks/>
          </p:cNvGrpSpPr>
          <p:nvPr/>
        </p:nvGrpSpPr>
        <p:grpSpPr bwMode="auto">
          <a:xfrm>
            <a:off x="3780492" y="3697994"/>
            <a:ext cx="1337177" cy="1828800"/>
            <a:chOff x="7200" y="9718"/>
            <a:chExt cx="2520" cy="2880"/>
          </a:xfrm>
          <a:solidFill>
            <a:srgbClr val="00B0F0"/>
          </a:solidFill>
        </p:grpSpPr>
        <p:grpSp>
          <p:nvGrpSpPr>
            <p:cNvPr id="80" name="Group 9"/>
            <p:cNvGrpSpPr>
              <a:grpSpLocks/>
            </p:cNvGrpSpPr>
            <p:nvPr/>
          </p:nvGrpSpPr>
          <p:grpSpPr bwMode="auto">
            <a:xfrm>
              <a:off x="7200" y="9718"/>
              <a:ext cx="2520" cy="2871"/>
              <a:chOff x="7200" y="9718"/>
              <a:chExt cx="2520" cy="2871"/>
            </a:xfrm>
            <a:grpFill/>
          </p:grpSpPr>
          <p:sp>
            <p:nvSpPr>
              <p:cNvPr id="90" name="AutoShape 10"/>
              <p:cNvSpPr>
                <a:spLocks noChangeArrowheads="1"/>
              </p:cNvSpPr>
              <p:nvPr/>
            </p:nvSpPr>
            <p:spPr bwMode="auto">
              <a:xfrm>
                <a:off x="7200" y="9718"/>
                <a:ext cx="2520" cy="2520"/>
              </a:xfrm>
              <a:prstGeom prst="triangle">
                <a:avLst>
                  <a:gd name="adj" fmla="val 54722"/>
                </a:avLst>
              </a:pr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AutoShape 11"/>
              <p:cNvSpPr>
                <a:spLocks noChangeArrowheads="1"/>
              </p:cNvSpPr>
              <p:nvPr/>
            </p:nvSpPr>
            <p:spPr bwMode="auto">
              <a:xfrm>
                <a:off x="7200" y="12238"/>
                <a:ext cx="2520" cy="351"/>
              </a:xfrm>
              <a:custGeom>
                <a:avLst/>
                <a:gdLst>
                  <a:gd name="G0" fmla="+- 4046 0 0"/>
                  <a:gd name="G1" fmla="+- 21600 0 4046"/>
                  <a:gd name="G2" fmla="*/ 4046 1 2"/>
                  <a:gd name="G3" fmla="+- 21600 0 G2"/>
                  <a:gd name="G4" fmla="+/ 4046 21600 2"/>
                  <a:gd name="G5" fmla="+/ G1 0 2"/>
                  <a:gd name="G6" fmla="*/ 21600 21600 4046"/>
                  <a:gd name="G7" fmla="*/ G6 1 2"/>
                  <a:gd name="G8" fmla="+- 21600 0 G7"/>
                  <a:gd name="G9" fmla="*/ 21600 1 2"/>
                  <a:gd name="G10" fmla="+- 4046 0 G9"/>
                  <a:gd name="G11" fmla="?: G10 G8 0"/>
                  <a:gd name="G12" fmla="?: G10 G7 21600"/>
                  <a:gd name="T0" fmla="*/ 19577 w 21600"/>
                  <a:gd name="T1" fmla="*/ 10800 h 21600"/>
                  <a:gd name="T2" fmla="*/ 10800 w 21600"/>
                  <a:gd name="T3" fmla="*/ 21600 h 21600"/>
                  <a:gd name="T4" fmla="*/ 2023 w 21600"/>
                  <a:gd name="T5" fmla="*/ 10800 h 21600"/>
                  <a:gd name="T6" fmla="*/ 10800 w 21600"/>
                  <a:gd name="T7" fmla="*/ 0 h 21600"/>
                  <a:gd name="T8" fmla="*/ 3823 w 21600"/>
                  <a:gd name="T9" fmla="*/ 3823 h 21600"/>
                  <a:gd name="T10" fmla="*/ 17777 w 21600"/>
                  <a:gd name="T11" fmla="*/ 1777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4046" y="21600"/>
                    </a:lnTo>
                    <a:lnTo>
                      <a:pt x="1755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pFill/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1" name="Group 12"/>
            <p:cNvGrpSpPr>
              <a:grpSpLocks/>
            </p:cNvGrpSpPr>
            <p:nvPr/>
          </p:nvGrpSpPr>
          <p:grpSpPr bwMode="auto">
            <a:xfrm>
              <a:off x="7200" y="9718"/>
              <a:ext cx="2520" cy="2880"/>
              <a:chOff x="7740" y="7918"/>
              <a:chExt cx="1980" cy="2880"/>
            </a:xfrm>
            <a:grpFill/>
          </p:grpSpPr>
          <p:grpSp>
            <p:nvGrpSpPr>
              <p:cNvPr id="82" name="Group 13"/>
              <p:cNvGrpSpPr>
                <a:grpSpLocks/>
              </p:cNvGrpSpPr>
              <p:nvPr/>
            </p:nvGrpSpPr>
            <p:grpSpPr bwMode="auto">
              <a:xfrm>
                <a:off x="7740" y="7918"/>
                <a:ext cx="1980" cy="2880"/>
                <a:chOff x="7740" y="7918"/>
                <a:chExt cx="1980" cy="2880"/>
              </a:xfrm>
              <a:grpFill/>
            </p:grpSpPr>
            <p:sp>
              <p:nvSpPr>
                <p:cNvPr id="86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7740" y="7918"/>
                  <a:ext cx="108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7" name="Line 15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900" cy="252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8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100" y="7918"/>
                  <a:ext cx="72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9" name="Line 17"/>
                <p:cNvSpPr>
                  <a:spLocks noChangeShapeType="1"/>
                </p:cNvSpPr>
                <p:nvPr/>
              </p:nvSpPr>
              <p:spPr bwMode="auto">
                <a:xfrm flipH="1" flipV="1">
                  <a:off x="8820" y="7918"/>
                  <a:ext cx="540" cy="2880"/>
                </a:xfrm>
                <a:prstGeom prst="line">
                  <a:avLst/>
                </a:prstGeom>
                <a:grpFill/>
                <a:ln w="9525">
                  <a:solidFill>
                    <a:schemeClr val="accent1">
                      <a:lumMod val="75000"/>
                    </a:schemeClr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83" name="Line 18"/>
              <p:cNvSpPr>
                <a:spLocks noChangeShapeType="1"/>
              </p:cNvSpPr>
              <p:nvPr/>
            </p:nvSpPr>
            <p:spPr bwMode="auto">
              <a:xfrm>
                <a:off x="774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Line 19"/>
              <p:cNvSpPr>
                <a:spLocks noChangeShapeType="1"/>
              </p:cNvSpPr>
              <p:nvPr/>
            </p:nvSpPr>
            <p:spPr bwMode="auto">
              <a:xfrm>
                <a:off x="8100" y="10798"/>
                <a:ext cx="1260" cy="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Line 20"/>
              <p:cNvSpPr>
                <a:spLocks noChangeShapeType="1"/>
              </p:cNvSpPr>
              <p:nvPr/>
            </p:nvSpPr>
            <p:spPr bwMode="auto">
              <a:xfrm flipV="1">
                <a:off x="9360" y="10438"/>
                <a:ext cx="360" cy="360"/>
              </a:xfrm>
              <a:prstGeom prst="line">
                <a:avLst/>
              </a:prstGeom>
              <a:grpFill/>
              <a:ln w="9525">
                <a:solidFill>
                  <a:schemeClr val="accent1">
                    <a:lumMod val="75000"/>
                  </a:schemeClr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6" name="TextovéPole 5"/>
          <p:cNvSpPr txBox="1"/>
          <p:nvPr/>
        </p:nvSpPr>
        <p:spPr>
          <a:xfrm>
            <a:off x="3780492" y="5756720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jehlan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640891" y="4676065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koule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375839" y="6126052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kužel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09405" y="3721253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válec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831548" y="3307940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krychle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971600" y="5776562"/>
            <a:ext cx="129614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kvádr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7933" y="1304237"/>
            <a:ext cx="27829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Jehlan – modře</a:t>
            </a:r>
          </a:p>
          <a:p>
            <a:r>
              <a:rPr lang="cs-CZ" b="1" dirty="0" smtClean="0"/>
              <a:t>Kužel – červeně</a:t>
            </a:r>
          </a:p>
          <a:p>
            <a:r>
              <a:rPr lang="cs-CZ" b="1" dirty="0" smtClean="0"/>
              <a:t>Válec – zeleně</a:t>
            </a:r>
          </a:p>
          <a:p>
            <a:r>
              <a:rPr lang="cs-CZ" b="1" dirty="0" smtClean="0"/>
              <a:t>Koule – bíle</a:t>
            </a:r>
          </a:p>
          <a:p>
            <a:r>
              <a:rPr lang="cs-CZ" b="1" dirty="0" smtClean="0"/>
              <a:t>Kvádr – hnědě</a:t>
            </a:r>
          </a:p>
          <a:p>
            <a:r>
              <a:rPr lang="cs-CZ" b="1" dirty="0" smtClean="0"/>
              <a:t>Krychle - oranžově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4468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tak, aby v záhlaví tabulky byl název geometrického tělesa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1749541"/>
              </p:ext>
            </p:extLst>
          </p:nvPr>
        </p:nvGraphicFramePr>
        <p:xfrm>
          <a:off x="539552" y="2924943"/>
          <a:ext cx="8208912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</a:t>
                      </a:r>
                      <a:endParaRPr lang="cs-CZ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jnovakova\AppData\Local\Microsoft\Windows\Temporary Internet Files\Content.IE5\LGB14QCY\MP9004068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1152128" cy="92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novakova\AppData\Local\Microsoft\Windows\Temporary Internet Files\Content.IE5\V593O288\MP90040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701" y="3773448"/>
            <a:ext cx="992492" cy="124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novakova\AppData\Local\Microsoft\Windows\Temporary Internet Files\Content.IE5\V593O288\MP90017790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6" r="10743"/>
          <a:stretch/>
        </p:blipFill>
        <p:spPr bwMode="auto">
          <a:xfrm>
            <a:off x="3336923" y="3823396"/>
            <a:ext cx="1264076" cy="104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novakova\AppData\Local\Microsoft\Windows\Temporary Internet Files\Content.IE5\LGB14QCY\MP90040545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2" r="6445"/>
          <a:stretch/>
        </p:blipFill>
        <p:spPr bwMode="auto">
          <a:xfrm>
            <a:off x="4716016" y="3808487"/>
            <a:ext cx="1316182" cy="120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novakova\AppData\Local\Microsoft\Windows\Temporary Internet Files\Content.IE5\JP2G60OM\MC900290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84752"/>
            <a:ext cx="864096" cy="112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novakova\AppData\Local\Microsoft\Windows\Temporary Internet Files\Content.IE5\LGB14QCY\MP9004030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596" y="3830458"/>
            <a:ext cx="792088" cy="118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63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9359879"/>
              </p:ext>
            </p:extLst>
          </p:nvPr>
        </p:nvGraphicFramePr>
        <p:xfrm>
          <a:off x="539552" y="2924943"/>
          <a:ext cx="8208912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válec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jehlan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krychle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kužel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kvádr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koule</a:t>
                      </a:r>
                      <a:endParaRPr lang="cs-CZ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jnovakova\AppData\Local\Microsoft\Windows\Temporary Internet Files\Content.IE5\LGB14QCY\MP9004068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1152128" cy="92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novakova\AppData\Local\Microsoft\Windows\Temporary Internet Files\Content.IE5\V593O288\MP90040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701" y="3773448"/>
            <a:ext cx="992492" cy="124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novakova\AppData\Local\Microsoft\Windows\Temporary Internet Files\Content.IE5\V593O288\MP90017790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6" r="10743"/>
          <a:stretch/>
        </p:blipFill>
        <p:spPr bwMode="auto">
          <a:xfrm>
            <a:off x="3336923" y="3823396"/>
            <a:ext cx="1264076" cy="104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novakova\AppData\Local\Microsoft\Windows\Temporary Internet Files\Content.IE5\LGB14QCY\MP90040545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2" r="6445"/>
          <a:stretch/>
        </p:blipFill>
        <p:spPr bwMode="auto">
          <a:xfrm>
            <a:off x="4716016" y="3808487"/>
            <a:ext cx="1316182" cy="120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novakova\AppData\Local\Microsoft\Windows\Temporary Internet Files\Content.IE5\JP2G60OM\MC900290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84752"/>
            <a:ext cx="864096" cy="112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novakova\AppData\Local\Microsoft\Windows\Temporary Internet Files\Content.IE5\LGB14QCY\MP9004030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596" y="3830458"/>
            <a:ext cx="792088" cy="118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48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Vyhledej skryté názvy </a:t>
            </a:r>
            <a:r>
              <a:rPr lang="cs-CZ" dirty="0" smtClean="0"/>
              <a:t>těles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3285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ABCOBDÉLNÍKGLSTVGNJFKOULEDTWSGBZHZDFKRYCHLEAFGBZFXVBTZTKVÁDRKBMCLKFMNDKSKRUHEOTRMJEHLANKLGOVLEROVMKUŽELRKFMCLAWOPVKVMROEVÁLECKGKROVMORKVTROJÚHELNÍKDRJCNSKCMEIFVMVČTVERECZHZNKOOUHPLI</a:t>
            </a:r>
            <a:endParaRPr lang="cs-CZ" dirty="0"/>
          </a:p>
        </p:txBody>
      </p:sp>
      <p:pic>
        <p:nvPicPr>
          <p:cNvPr id="4098" name="Picture 2" descr="C:\Users\jnovakova\AppData\Local\Microsoft\Windows\Temporary Internet Files\Content.IE5\LGB14QCY\MC900438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318" y="3501008"/>
            <a:ext cx="3200400" cy="285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90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3285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ABCOBDÉLNÍKGLSTVGNJF</a:t>
            </a:r>
            <a:r>
              <a:rPr lang="cs-CZ" b="1" dirty="0" smtClean="0">
                <a:solidFill>
                  <a:srgbClr val="FF0000"/>
                </a:solidFill>
              </a:rPr>
              <a:t>KOULE</a:t>
            </a:r>
            <a:r>
              <a:rPr lang="cs-CZ" dirty="0" smtClean="0"/>
              <a:t>DTWSGBZHZDF</a:t>
            </a:r>
            <a:r>
              <a:rPr lang="cs-CZ" b="1" dirty="0" smtClean="0">
                <a:solidFill>
                  <a:srgbClr val="FF0000"/>
                </a:solidFill>
              </a:rPr>
              <a:t>KRYCHLE</a:t>
            </a:r>
            <a:r>
              <a:rPr lang="cs-CZ" dirty="0" smtClean="0"/>
              <a:t>AFGBZFXVBTZT</a:t>
            </a:r>
            <a:r>
              <a:rPr lang="cs-CZ" b="1" dirty="0" smtClean="0">
                <a:solidFill>
                  <a:srgbClr val="FF0000"/>
                </a:solidFill>
              </a:rPr>
              <a:t>KVÁDR</a:t>
            </a:r>
            <a:r>
              <a:rPr lang="cs-CZ" dirty="0" smtClean="0"/>
              <a:t>KBMCLKFMNDKSKRUHEOTRM</a:t>
            </a:r>
            <a:r>
              <a:rPr lang="cs-CZ" b="1" dirty="0" smtClean="0">
                <a:solidFill>
                  <a:srgbClr val="FF0000"/>
                </a:solidFill>
              </a:rPr>
              <a:t>JEHLAN</a:t>
            </a:r>
            <a:r>
              <a:rPr lang="cs-CZ" dirty="0" smtClean="0"/>
              <a:t>KLGOVLEROVM</a:t>
            </a:r>
            <a:r>
              <a:rPr lang="cs-CZ" b="1" dirty="0" smtClean="0">
                <a:solidFill>
                  <a:srgbClr val="FF0000"/>
                </a:solidFill>
              </a:rPr>
              <a:t>KUŽEL</a:t>
            </a:r>
            <a:r>
              <a:rPr lang="cs-CZ" dirty="0" smtClean="0"/>
              <a:t>RKFMCLAWOPVKVMROE</a:t>
            </a:r>
            <a:r>
              <a:rPr lang="cs-CZ" b="1" dirty="0" smtClean="0">
                <a:solidFill>
                  <a:srgbClr val="FF0000"/>
                </a:solidFill>
              </a:rPr>
              <a:t>VÁLEC</a:t>
            </a:r>
            <a:r>
              <a:rPr lang="cs-CZ" dirty="0" smtClean="0"/>
              <a:t>KGKROVMORKVTROJÚHELNÍKDRJCNSKCMEIFVMVČTVERECZHZNKOP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75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32856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Archiv autora</a:t>
            </a:r>
          </a:p>
          <a:p>
            <a:r>
              <a:rPr lang="cs-CZ" b="1" dirty="0" smtClean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31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119</TotalTime>
  <Words>179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Tělesa</vt:lpstr>
      <vt:lpstr>Tělesa</vt:lpstr>
      <vt:lpstr>Vybarvi stejnou barvou tatáž tělesa různých velikostí </vt:lpstr>
      <vt:lpstr>Kontrola</vt:lpstr>
      <vt:lpstr>Popiš tělesa a vybarvi je podle návodu </vt:lpstr>
      <vt:lpstr>Kontrola </vt:lpstr>
      <vt:lpstr>Doplň tak, aby v záhlaví tabulky byl název geometrického tělesa </vt:lpstr>
      <vt:lpstr>Kontrola</vt:lpstr>
      <vt:lpstr>Vyhledej skryté názvy těles </vt:lpstr>
      <vt:lpstr>Kontrola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</dc:title>
  <dc:creator>install</dc:creator>
  <cp:lastModifiedBy>install</cp:lastModifiedBy>
  <cp:revision>12</cp:revision>
  <dcterms:created xsi:type="dcterms:W3CDTF">2012-03-18T07:53:16Z</dcterms:created>
  <dcterms:modified xsi:type="dcterms:W3CDTF">2012-03-27T17:22:14Z</dcterms:modified>
</cp:coreProperties>
</file>