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E825A1-31FD-498F-A3C0-B28A23F695C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7EAFE6-CA7F-4553-BE45-668305E207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758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7EAFE6-CA7F-4553-BE45-668305E2078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9300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73A33AC-AD92-47A5-B71C-CF5FC91015FB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E418C7D-05E4-47BA-BF83-AE22E1DB46B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997545"/>
              </p:ext>
            </p:extLst>
          </p:nvPr>
        </p:nvGraphicFramePr>
        <p:xfrm>
          <a:off x="971600" y="1844824"/>
          <a:ext cx="7183804" cy="4680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0799"/>
                <a:gridCol w="5503005"/>
              </a:tblGrid>
              <a:tr h="299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ZŠ Třeboň, Sokolská 296, 379 01 Třeboň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Mgr. Jarmila Nováková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VY_32_Inovace_3256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Písemné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sčítání s přechodem desítky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Písemné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sčítání s přechodem desítky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Matematika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99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Ročník/y/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3.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05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Anotace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 prezentaci </a:t>
                      </a:r>
                      <a:r>
                        <a:rPr lang="cs-CZ" sz="110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se </a:t>
                      </a:r>
                      <a:r>
                        <a:rPr lang="cs-CZ" sz="110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žáci</a:t>
                      </a:r>
                      <a:r>
                        <a:rPr lang="cs-CZ" sz="1100" baseline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cs-CZ" sz="110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seznámí</a:t>
                      </a:r>
                      <a:r>
                        <a:rPr lang="cs-CZ" sz="1100" baseline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 principem písemného sčítání dvojciferných čísel s přechodem desítky do 100. Získané poznatky si ověří při sčítání a při řešení slovních úloh.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538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Očekávaný výstup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sčítá a odčítá dvojciferná čísla do 100 zpaměti i písemně s přechodem desítky. Řeší jednoduché i složené slovní úlohy, provádí jejich zápis. Používá komutativnosti v řešení početních operací. Zapisuje příklady a provádí zkoušky správnosti výpočtu.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21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 učebního materiálu</a:t>
                      </a: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084" y="188640"/>
            <a:ext cx="6082665" cy="1486535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69219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Písemné sčítání s přechodem desítky</a:t>
            </a:r>
            <a:endParaRPr lang="cs-CZ" dirty="0"/>
          </a:p>
        </p:txBody>
      </p:sp>
      <p:pic>
        <p:nvPicPr>
          <p:cNvPr id="2050" name="Picture 2" descr="C:\Users\jnovakova\AppData\Local\Microsoft\Windows\Temporary Internet Files\Content.IE5\JP2G60OM\MC9002812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573016"/>
            <a:ext cx="2172832" cy="218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96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556792"/>
            <a:ext cx="7772400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Příklad:			</a:t>
            </a:r>
            <a:r>
              <a:rPr lang="cs-CZ" b="1" dirty="0" smtClean="0">
                <a:solidFill>
                  <a:srgbClr val="FF0000"/>
                </a:solidFill>
              </a:rPr>
              <a:t>PAMATUJ !</a:t>
            </a:r>
          </a:p>
          <a:p>
            <a:pPr marL="0" indent="0">
              <a:buNone/>
            </a:pPr>
            <a:r>
              <a:rPr lang="cs-CZ" dirty="0" smtClean="0"/>
              <a:t>5 6 				Musíte sčítat čísla stejných řádů.</a:t>
            </a:r>
          </a:p>
          <a:p>
            <a:pPr marL="0" indent="0">
              <a:buNone/>
            </a:pPr>
            <a:r>
              <a:rPr lang="cs-CZ" u="sng" dirty="0" smtClean="0"/>
              <a:t>3</a:t>
            </a:r>
            <a:r>
              <a:rPr lang="cs-CZ" baseline="-25000" dirty="0" smtClean="0"/>
              <a:t>1</a:t>
            </a:r>
            <a:r>
              <a:rPr lang="cs-CZ" u="sng" dirty="0" smtClean="0"/>
              <a:t>8</a:t>
            </a:r>
            <a:r>
              <a:rPr lang="cs-CZ" dirty="0" smtClean="0"/>
              <a:t>				Výpočet provádíme zprava.</a:t>
            </a:r>
          </a:p>
          <a:p>
            <a:pPr marL="0" indent="0">
              <a:buNone/>
            </a:pPr>
            <a:r>
              <a:rPr lang="cs-CZ" dirty="0" smtClean="0"/>
              <a:t>___   jednotky 8 + 6 = 14	Při počítání se ti nikdy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desítky 1 + 3 + 5 = 9	nesmí ztratit číslo! Zbylé číslo    				z výsledku součtu jednotek si 					ukazujeme na prstech. </a:t>
            </a:r>
          </a:p>
          <a:p>
            <a:pPr marL="0" indent="0">
              <a:buNone/>
            </a:pPr>
            <a:r>
              <a:rPr lang="cs-CZ" dirty="0" smtClean="0"/>
              <a:t>Kontrola: 56	        38</a:t>
            </a:r>
          </a:p>
          <a:p>
            <a:pPr marL="0" indent="0">
              <a:buNone/>
            </a:pPr>
            <a:r>
              <a:rPr lang="cs-CZ" dirty="0"/>
              <a:t>	 </a:t>
            </a:r>
            <a:r>
              <a:rPr lang="cs-CZ" dirty="0" smtClean="0"/>
              <a:t>   </a:t>
            </a:r>
            <a:r>
              <a:rPr lang="cs-CZ" u="sng" dirty="0" smtClean="0"/>
              <a:t>38</a:t>
            </a:r>
            <a:r>
              <a:rPr lang="cs-CZ" dirty="0" smtClean="0"/>
              <a:t>	        </a:t>
            </a:r>
            <a:r>
              <a:rPr lang="cs-CZ" u="sng" dirty="0" smtClean="0"/>
              <a:t>56</a:t>
            </a:r>
          </a:p>
          <a:p>
            <a:pPr marL="0" indent="0">
              <a:buNone/>
            </a:pPr>
            <a:r>
              <a:rPr lang="cs-CZ" dirty="0" smtClean="0"/>
              <a:t>                94             94</a:t>
            </a:r>
            <a:endParaRPr lang="cs-CZ" dirty="0"/>
          </a:p>
        </p:txBody>
      </p:sp>
      <p:pic>
        <p:nvPicPr>
          <p:cNvPr id="4" name="Picture 2" descr="C:\Users\jnovakova\AppData\Local\Microsoft\Windows\Temporary Internet Files\Content.IE5\V593O288\MC9002979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642" y="4509120"/>
            <a:ext cx="791870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53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a proveď kontrolu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28	54	34	49	76	36	46	69</a:t>
            </a:r>
          </a:p>
          <a:p>
            <a:pPr marL="0" indent="0">
              <a:buNone/>
            </a:pPr>
            <a:r>
              <a:rPr lang="cs-CZ" u="sng" dirty="0" smtClean="0"/>
              <a:t>45</a:t>
            </a:r>
            <a:r>
              <a:rPr lang="cs-CZ" dirty="0" smtClean="0"/>
              <a:t>	</a:t>
            </a:r>
            <a:r>
              <a:rPr lang="cs-CZ" u="sng" dirty="0" smtClean="0"/>
              <a:t>39</a:t>
            </a:r>
            <a:r>
              <a:rPr lang="cs-CZ" dirty="0" smtClean="0"/>
              <a:t>	</a:t>
            </a:r>
            <a:r>
              <a:rPr lang="cs-CZ" u="sng" dirty="0" smtClean="0"/>
              <a:t>28</a:t>
            </a:r>
            <a:r>
              <a:rPr lang="cs-CZ" dirty="0" smtClean="0"/>
              <a:t>	</a:t>
            </a:r>
            <a:r>
              <a:rPr lang="cs-CZ" u="sng" dirty="0" smtClean="0"/>
              <a:t>36</a:t>
            </a:r>
            <a:r>
              <a:rPr lang="cs-CZ" dirty="0" smtClean="0"/>
              <a:t>	</a:t>
            </a:r>
            <a:r>
              <a:rPr lang="cs-CZ" u="sng" dirty="0" smtClean="0"/>
              <a:t>17</a:t>
            </a:r>
            <a:r>
              <a:rPr lang="cs-CZ" dirty="0" smtClean="0"/>
              <a:t>	</a:t>
            </a:r>
            <a:r>
              <a:rPr lang="cs-CZ" u="sng" dirty="0" smtClean="0"/>
              <a:t>46</a:t>
            </a:r>
            <a:r>
              <a:rPr lang="cs-CZ" dirty="0" smtClean="0"/>
              <a:t>	</a:t>
            </a:r>
            <a:r>
              <a:rPr lang="cs-CZ" u="sng" dirty="0" smtClean="0"/>
              <a:t>38</a:t>
            </a:r>
            <a:r>
              <a:rPr lang="cs-CZ" dirty="0" smtClean="0"/>
              <a:t>	</a:t>
            </a:r>
            <a:r>
              <a:rPr lang="cs-CZ" u="sng" dirty="0" smtClean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62795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45	39	28	36	17	46	38	15</a:t>
            </a:r>
          </a:p>
          <a:p>
            <a:pPr marL="0" indent="0">
              <a:buNone/>
            </a:pPr>
            <a:r>
              <a:rPr lang="cs-CZ" u="sng" dirty="0" smtClean="0"/>
              <a:t>28</a:t>
            </a:r>
            <a:r>
              <a:rPr lang="cs-CZ" dirty="0" smtClean="0"/>
              <a:t>	</a:t>
            </a:r>
            <a:r>
              <a:rPr lang="cs-CZ" u="sng" dirty="0" smtClean="0"/>
              <a:t>54</a:t>
            </a:r>
            <a:r>
              <a:rPr lang="cs-CZ" dirty="0" smtClean="0"/>
              <a:t>	</a:t>
            </a:r>
            <a:r>
              <a:rPr lang="cs-CZ" u="sng" dirty="0" smtClean="0"/>
              <a:t>34</a:t>
            </a:r>
            <a:r>
              <a:rPr lang="cs-CZ" dirty="0" smtClean="0"/>
              <a:t>	</a:t>
            </a:r>
            <a:r>
              <a:rPr lang="cs-CZ" u="sng" dirty="0" smtClean="0"/>
              <a:t>49</a:t>
            </a:r>
            <a:r>
              <a:rPr lang="cs-CZ" dirty="0" smtClean="0"/>
              <a:t>	</a:t>
            </a:r>
            <a:r>
              <a:rPr lang="cs-CZ" u="sng" dirty="0" smtClean="0"/>
              <a:t>76</a:t>
            </a:r>
            <a:r>
              <a:rPr lang="cs-CZ" dirty="0" smtClean="0"/>
              <a:t>	</a:t>
            </a:r>
            <a:r>
              <a:rPr lang="cs-CZ" u="sng" dirty="0" smtClean="0"/>
              <a:t>36</a:t>
            </a:r>
            <a:r>
              <a:rPr lang="cs-CZ" dirty="0" smtClean="0"/>
              <a:t>	</a:t>
            </a:r>
            <a:r>
              <a:rPr lang="cs-CZ" u="sng" dirty="0" smtClean="0"/>
              <a:t>46</a:t>
            </a:r>
            <a:r>
              <a:rPr lang="cs-CZ" dirty="0" smtClean="0"/>
              <a:t>	</a:t>
            </a:r>
            <a:r>
              <a:rPr lang="cs-CZ" u="sng" dirty="0" smtClean="0"/>
              <a:t>69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73	93	62	85	93	82	84	84</a:t>
            </a:r>
          </a:p>
        </p:txBody>
      </p:sp>
    </p:spTree>
    <p:extLst>
      <p:ext uri="{BB962C8B-B14F-4D97-AF65-F5344CB8AC3E}">
        <p14:creationId xmlns:p14="http://schemas.microsoft.com/office/powerpoint/2010/main" val="43891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více čísel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30		26		19		12</a:t>
            </a:r>
          </a:p>
          <a:p>
            <a:pPr marL="0" indent="0">
              <a:buNone/>
            </a:pPr>
            <a:r>
              <a:rPr lang="cs-CZ" b="1" dirty="0" smtClean="0"/>
              <a:t>17		13		36		51</a:t>
            </a:r>
          </a:p>
          <a:p>
            <a:pPr marL="0" indent="0">
              <a:buNone/>
            </a:pPr>
            <a:r>
              <a:rPr lang="cs-CZ" b="1" u="sng" dirty="0" smtClean="0"/>
              <a:t>48</a:t>
            </a:r>
            <a:r>
              <a:rPr lang="cs-CZ" b="1" dirty="0" smtClean="0"/>
              <a:t>		</a:t>
            </a:r>
            <a:r>
              <a:rPr lang="cs-CZ" b="1" u="sng" dirty="0" smtClean="0"/>
              <a:t>43</a:t>
            </a:r>
            <a:r>
              <a:rPr lang="cs-CZ" b="1" dirty="0" smtClean="0"/>
              <a:t>		</a:t>
            </a:r>
            <a:r>
              <a:rPr lang="cs-CZ" b="1" u="sng" dirty="0" smtClean="0"/>
              <a:t>40</a:t>
            </a:r>
            <a:r>
              <a:rPr lang="cs-CZ" b="1" dirty="0" smtClean="0"/>
              <a:t>		</a:t>
            </a:r>
            <a:r>
              <a:rPr lang="cs-CZ" b="1" u="sng" dirty="0" smtClean="0"/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6783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30		26		19		12</a:t>
            </a:r>
          </a:p>
          <a:p>
            <a:pPr marL="0" indent="0">
              <a:buNone/>
            </a:pPr>
            <a:r>
              <a:rPr lang="cs-CZ" b="1" dirty="0" smtClean="0"/>
              <a:t>17		13		36		51</a:t>
            </a:r>
          </a:p>
          <a:p>
            <a:pPr marL="0" indent="0">
              <a:buNone/>
            </a:pPr>
            <a:r>
              <a:rPr lang="cs-CZ" b="1" u="sng" dirty="0" smtClean="0"/>
              <a:t>48</a:t>
            </a:r>
            <a:r>
              <a:rPr lang="cs-CZ" b="1" dirty="0" smtClean="0"/>
              <a:t>		</a:t>
            </a:r>
            <a:r>
              <a:rPr lang="cs-CZ" b="1" u="sng" dirty="0" smtClean="0"/>
              <a:t>43</a:t>
            </a:r>
            <a:r>
              <a:rPr lang="cs-CZ" b="1" dirty="0" smtClean="0"/>
              <a:t>		</a:t>
            </a:r>
            <a:r>
              <a:rPr lang="cs-CZ" b="1" u="sng" dirty="0" smtClean="0"/>
              <a:t>40</a:t>
            </a:r>
            <a:r>
              <a:rPr lang="cs-CZ" b="1" dirty="0" smtClean="0"/>
              <a:t>		</a:t>
            </a:r>
            <a:r>
              <a:rPr lang="cs-CZ" b="1" u="sng" dirty="0" smtClean="0"/>
              <a:t>28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95		82		95		91</a:t>
            </a:r>
          </a:p>
        </p:txBody>
      </p:sp>
    </p:spTree>
    <p:extLst>
      <p:ext uri="{BB962C8B-B14F-4D97-AF65-F5344CB8AC3E}">
        <p14:creationId xmlns:p14="http://schemas.microsoft.com/office/powerpoint/2010/main" val="74540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Ve skladu pekařství je uloženo 46 pytlů pšeničné mouky a 27 pytlů žitné mouky. Kolik pytlů mouky mají uloženo ve skladu?</a:t>
            </a:r>
            <a:endParaRPr lang="cs-CZ" b="1" dirty="0" smtClean="0">
              <a:solidFill>
                <a:srgbClr val="FF0000"/>
              </a:solidFill>
            </a:endParaRPr>
          </a:p>
        </p:txBody>
      </p:sp>
      <p:pic>
        <p:nvPicPr>
          <p:cNvPr id="1028" name="Picture 4" descr="C:\Users\jnovakova\AppData\Local\Microsoft\Windows\Temporary Internet Files\Content.IE5\V593O288\MC9004119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56992"/>
            <a:ext cx="2886048" cy="2738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76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Ve skladu pekařství je uloženo 46 pytlů pšeničné mouky a 27 pytlů žitné mouky. Kolik pytlů mouky mají uloženo ve skladu?</a:t>
            </a:r>
          </a:p>
          <a:p>
            <a:pPr marL="0" indent="0">
              <a:buNone/>
            </a:pPr>
            <a:r>
              <a:rPr lang="cs-CZ" b="1" dirty="0" smtClean="0"/>
              <a:t>46</a:t>
            </a:r>
          </a:p>
          <a:p>
            <a:pPr marL="0" indent="0">
              <a:buNone/>
            </a:pPr>
            <a:r>
              <a:rPr lang="cs-CZ" b="1" u="sng" dirty="0" smtClean="0"/>
              <a:t>27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73</a:t>
            </a:r>
          </a:p>
          <a:p>
            <a:pPr marL="0" indent="0">
              <a:buNone/>
            </a:pPr>
            <a:r>
              <a:rPr lang="cs-CZ" b="1" dirty="0" smtClean="0"/>
              <a:t>Ve skladu mají uloženo 73 pytlů mouky. 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0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V pěveckém sboru zpívá 23 děvčat a 19 chlapců. Kolik dětí zpívá v pěveckém sboru? O kolik méně je v pěveckém sboru chlapců než děvčat?</a:t>
            </a:r>
            <a:endParaRPr lang="cs-CZ" b="1" dirty="0" smtClean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jnovakova\AppData\Local\Microsoft\Windows\Temporary Internet Files\Content.IE5\9NXAHEK2\MC9004105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767" y="2996952"/>
            <a:ext cx="2587782" cy="344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19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V pěveckém sboru zpívá 23 děvčat a 19 chlapců. Kolik dětí zpívá v pěveckém sboru? O kolik méně je v pěveckém sboru chlapců než děvčat?</a:t>
            </a:r>
          </a:p>
          <a:p>
            <a:pPr marL="0" indent="0">
              <a:buNone/>
            </a:pPr>
            <a:r>
              <a:rPr lang="cs-CZ" b="1" dirty="0" smtClean="0"/>
              <a:t>23 		 23 – 19 =</a:t>
            </a:r>
            <a:r>
              <a:rPr lang="cs-CZ" b="1" dirty="0" smtClean="0">
                <a:solidFill>
                  <a:srgbClr val="FF0000"/>
                </a:solidFill>
              </a:rPr>
              <a:t> 4 </a:t>
            </a:r>
          </a:p>
          <a:p>
            <a:pPr marL="0" indent="0">
              <a:buNone/>
            </a:pPr>
            <a:r>
              <a:rPr lang="cs-CZ" b="1" u="sng" dirty="0" smtClean="0"/>
              <a:t>19</a:t>
            </a:r>
            <a:r>
              <a:rPr lang="cs-CZ" b="1" dirty="0" smtClean="0"/>
              <a:t>	          </a:t>
            </a:r>
            <a:endParaRPr lang="cs-CZ" b="1" u="sng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42</a:t>
            </a:r>
          </a:p>
          <a:p>
            <a:pPr marL="0" indent="0">
              <a:buNone/>
            </a:pPr>
            <a:r>
              <a:rPr lang="cs-CZ" b="1" dirty="0" smtClean="0"/>
              <a:t>V pěveckém sboru zpívá 42 dětí. Ve sboru je o 4 chlapce méně než děvčat. </a:t>
            </a:r>
          </a:p>
        </p:txBody>
      </p:sp>
    </p:spTree>
    <p:extLst>
      <p:ext uri="{BB962C8B-B14F-4D97-AF65-F5344CB8AC3E}">
        <p14:creationId xmlns:p14="http://schemas.microsoft.com/office/powerpoint/2010/main" val="12794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844824"/>
            <a:ext cx="7772400" cy="2989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Archiv autora</a:t>
            </a:r>
          </a:p>
          <a:p>
            <a:pPr marL="0" indent="0">
              <a:buNone/>
            </a:pPr>
            <a:r>
              <a:rPr lang="cs-CZ" b="1" dirty="0"/>
              <a:t>www.office.microsoft.com</a:t>
            </a:r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18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92</TotalTime>
  <Words>261</Words>
  <Application>Microsoft Office PowerPoint</Application>
  <PresentationFormat>Předvádění na obrazovce (4:3)</PresentationFormat>
  <Paragraphs>66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Jmění</vt:lpstr>
      <vt:lpstr>Prezentace aplikace PowerPoint</vt:lpstr>
      <vt:lpstr>Písemné sčítání s přechodem desítky</vt:lpstr>
      <vt:lpstr>Výklad</vt:lpstr>
      <vt:lpstr>Vypočítej a proveď kontrolu</vt:lpstr>
      <vt:lpstr>Kontrola</vt:lpstr>
      <vt:lpstr>Sčítání více čísel</vt:lpstr>
      <vt:lpstr>Kontrola</vt:lpstr>
      <vt:lpstr>Slovní úloha</vt:lpstr>
      <vt:lpstr>Kontrola</vt:lpstr>
      <vt:lpstr>Slovní úloha</vt:lpstr>
      <vt:lpstr>Kontrola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Písemné sčítání s přechodem desítky</dc:title>
  <dc:creator>install</dc:creator>
  <cp:lastModifiedBy>install</cp:lastModifiedBy>
  <cp:revision>14</cp:revision>
  <dcterms:created xsi:type="dcterms:W3CDTF">2012-03-18T09:19:28Z</dcterms:created>
  <dcterms:modified xsi:type="dcterms:W3CDTF">2012-03-27T17:23:19Z</dcterms:modified>
</cp:coreProperties>
</file>