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64" r:id="rId2"/>
    <p:sldId id="256" r:id="rId3"/>
    <p:sldId id="257" r:id="rId4"/>
    <p:sldId id="258" r:id="rId5"/>
    <p:sldId id="268" r:id="rId6"/>
    <p:sldId id="259" r:id="rId7"/>
    <p:sldId id="269" r:id="rId8"/>
    <p:sldId id="260" r:id="rId9"/>
    <p:sldId id="270" r:id="rId10"/>
    <p:sldId id="271" r:id="rId11"/>
    <p:sldId id="272" r:id="rId12"/>
    <p:sldId id="265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C89EF96-8CEA-46FF-86C4-4CE0E7609802}" styleName="Světlý styl 3 – zvýraznění 1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 w="12700" cmpd="sng">
              <a:solidFill>
                <a:schemeClr val="accent1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1">
              <a:alpha val="20000"/>
            </a:schemeClr>
          </a:solidFill>
        </a:fill>
      </a:tcStyle>
    </a:band1H>
    <a:band1V>
      <a:tcStyle>
        <a:tcBdr/>
        <a:fill>
          <a:solidFill>
            <a:schemeClr val="accent1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1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Obdélník 11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3" name="Zaoblený obdélník 12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295400" y="3200400"/>
            <a:ext cx="6400800" cy="1600200"/>
          </a:xfrm>
        </p:spPr>
        <p:txBody>
          <a:bodyPr/>
          <a:lstStyle>
            <a:lvl1pPr marL="0" indent="0" algn="ctr">
              <a:buNone/>
              <a:defRPr sz="26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A33AC-AD92-47A5-B71C-CF5FC91015FB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/>
        <p:txBody>
          <a:bodyPr lIns="0" tIns="0" rIns="0" bIns="0">
            <a:noAutofit/>
          </a:bodyPr>
          <a:lstStyle>
            <a:lvl1pPr>
              <a:defRPr sz="1400">
                <a:solidFill>
                  <a:srgbClr val="FFFFFF"/>
                </a:solidFill>
              </a:defRPr>
            </a:lvl1pPr>
          </a:lstStyle>
          <a:p>
            <a:fld id="{DE418C7D-05E4-47BA-BF83-AE22E1DB46B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Obdélník 6"/>
          <p:cNvSpPr/>
          <p:nvPr/>
        </p:nvSpPr>
        <p:spPr>
          <a:xfrm>
            <a:off x="62931" y="1449303"/>
            <a:ext cx="9021537" cy="1527349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>
          <a:xfrm>
            <a:off x="62931" y="1396720"/>
            <a:ext cx="9021537" cy="120580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62931" y="2976649"/>
            <a:ext cx="9021537" cy="110532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457200" y="1505930"/>
            <a:ext cx="8229600" cy="1470025"/>
          </a:xfrm>
        </p:spPr>
        <p:txBody>
          <a:bodyPr anchor="ctr"/>
          <a:lstStyle>
            <a:lvl1pPr algn="ctr">
              <a:defRPr lang="en-US" dirty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A33AC-AD92-47A5-B71C-CF5FC91015FB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18C7D-05E4-47BA-BF83-AE22E1DB46B4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777240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Obdélník 10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10" name="Zaoblený obdélník 9"/>
          <p:cNvSpPr/>
          <p:nvPr/>
        </p:nvSpPr>
        <p:spPr>
          <a:xfrm>
            <a:off x="65313" y="69755"/>
            <a:ext cx="9013372" cy="6692201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3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952500"/>
            <a:ext cx="7772400" cy="1362075"/>
          </a:xfrm>
        </p:spPr>
        <p:txBody>
          <a:bodyPr anchor="b" anchorCtr="0"/>
          <a:lstStyle>
            <a:lvl1pPr algn="l">
              <a:buNone/>
              <a:defRPr sz="4000" b="0" cap="none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547938"/>
            <a:ext cx="7772400" cy="1338262"/>
          </a:xfrm>
        </p:spPr>
        <p:txBody>
          <a:bodyPr anchor="t" anchorCtr="0"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A33AC-AD92-47A5-B71C-CF5FC91015FB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800100" y="6172200"/>
            <a:ext cx="40005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Obdélník 6"/>
          <p:cNvSpPr/>
          <p:nvPr/>
        </p:nvSpPr>
        <p:spPr>
          <a:xfrm flipV="1">
            <a:off x="69412" y="2376830"/>
            <a:ext cx="9013515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69146" y="2341475"/>
            <a:ext cx="9013781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Obdélník 8"/>
          <p:cNvSpPr/>
          <p:nvPr/>
        </p:nvSpPr>
        <p:spPr>
          <a:xfrm>
            <a:off x="68306" y="2468880"/>
            <a:ext cx="9014621" cy="45720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E418C7D-05E4-47BA-BF83-AE22E1DB46B4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A33AC-AD92-47A5-B71C-CF5FC91015FB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18C7D-05E4-47BA-BF83-AE22E1DB46B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91440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933950" y="1447800"/>
            <a:ext cx="3749040" cy="45720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953000" y="1447800"/>
            <a:ext cx="3733800" cy="762000"/>
          </a:xfrm>
          <a:noFill/>
          <a:ln w="12700" cap="sq" cmpd="sng" algn="ctr">
            <a:noFill/>
            <a:prstDash val="solid"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A33AC-AD92-47A5-B71C-CF5FC91015FB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18C7D-05E4-47BA-BF83-AE22E1DB46B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half" idx="2"/>
          </p:nvPr>
        </p:nvSpPr>
        <p:spPr>
          <a:xfrm>
            <a:off x="9144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half" idx="4"/>
          </p:nvPr>
        </p:nvSpPr>
        <p:spPr>
          <a:xfrm>
            <a:off x="4953000" y="2247900"/>
            <a:ext cx="3733800" cy="38862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A33AC-AD92-47A5-B71C-CF5FC91015FB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18C7D-05E4-47BA-BF83-AE22E1DB46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A33AC-AD92-47A5-B71C-CF5FC91015FB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18C7D-05E4-47BA-BF83-AE22E1DB46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Obdélník 7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9" name="Zaoblený obdélník 8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273050"/>
            <a:ext cx="7772400" cy="1143000"/>
          </a:xfrm>
        </p:spPr>
        <p:txBody>
          <a:bodyPr anchor="b" anchorCtr="0"/>
          <a:lstStyle>
            <a:lvl1pPr algn="l">
              <a:buNone/>
              <a:defRPr sz="40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914400" y="1600200"/>
            <a:ext cx="1905000" cy="4495800"/>
          </a:xfrm>
        </p:spPr>
        <p:txBody>
          <a:bodyPr/>
          <a:lstStyle>
            <a:lvl1pPr marL="0" indent="0">
              <a:buNone/>
              <a:defRPr sz="18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A33AC-AD92-47A5-B71C-CF5FC91015FB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18C7D-05E4-47BA-BF83-AE22E1DB46B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1"/>
          </p:nvPr>
        </p:nvSpPr>
        <p:spPr>
          <a:xfrm>
            <a:off x="2971800" y="1600200"/>
            <a:ext cx="5715000" cy="4495800"/>
          </a:xfrm>
        </p:spPr>
        <p:txBody>
          <a:bodyPr vert="horz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900550"/>
            <a:ext cx="7315200" cy="522288"/>
          </a:xfrm>
        </p:spPr>
        <p:txBody>
          <a:bodyPr anchor="ctr">
            <a:noAutofit/>
          </a:bodyPr>
          <a:lstStyle>
            <a:lvl1pPr algn="l">
              <a:buNone/>
              <a:defRPr sz="2800" b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914400" y="5445825"/>
            <a:ext cx="7315200" cy="685800"/>
          </a:xfrm>
        </p:spPr>
        <p:txBody>
          <a:bodyPr/>
          <a:lstStyle>
            <a:lvl1pPr marL="0" indent="0">
              <a:buFontTx/>
              <a:buNone/>
              <a:defRPr sz="16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A33AC-AD92-47A5-B71C-CF5FC91015FB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914400" y="6172200"/>
            <a:ext cx="3886200" cy="457200"/>
          </a:xfrm>
        </p:spPr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46304" y="6208776"/>
            <a:ext cx="457200" cy="457200"/>
          </a:xfrm>
        </p:spPr>
        <p:txBody>
          <a:bodyPr/>
          <a:lstStyle/>
          <a:p>
            <a:fld id="{DE418C7D-05E4-47BA-BF83-AE22E1DB46B4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Obdélník 10"/>
          <p:cNvSpPr/>
          <p:nvPr/>
        </p:nvSpPr>
        <p:spPr>
          <a:xfrm flipV="1">
            <a:off x="68307" y="4683555"/>
            <a:ext cx="9006840" cy="91440"/>
          </a:xfrm>
          <a:prstGeom prst="rect">
            <a:avLst/>
          </a:prstGeom>
          <a:solidFill>
            <a:schemeClr val="accent1">
              <a:alpha val="10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>
          <a:xfrm>
            <a:off x="68508" y="4650474"/>
            <a:ext cx="9006639" cy="45719"/>
          </a:xfrm>
          <a:prstGeom prst="rect">
            <a:avLst/>
          </a:prstGeom>
          <a:solidFill>
            <a:schemeClr val="accent1">
              <a:tint val="60000"/>
            </a:schemeClr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68510" y="4773224"/>
            <a:ext cx="9006637" cy="48807"/>
          </a:xfrm>
          <a:prstGeom prst="rect">
            <a:avLst/>
          </a:prstGeom>
          <a:solidFill>
            <a:schemeClr val="accent5"/>
          </a:solidFill>
          <a:ln w="19050" cap="sq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68308" y="66675"/>
            <a:ext cx="9001873" cy="4581525"/>
          </a:xfrm>
          <a:prstGeom prst="round2SameRect">
            <a:avLst>
              <a:gd name="adj1" fmla="val 7101"/>
              <a:gd name="adj2" fmla="val 0"/>
            </a:avLst>
          </a:prstGeom>
          <a:solidFill>
            <a:schemeClr val="bg2"/>
          </a:solidFill>
          <a:ln w="6350">
            <a:solidFill>
              <a:schemeClr val="tx1"/>
            </a:solidFill>
          </a:ln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A33AC-AD92-47A5-B71C-CF5FC91015FB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18C7D-05E4-47BA-BF83-AE22E1DB46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41"/>
            <a:ext cx="201168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914400" y="274640"/>
            <a:ext cx="55626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73A33AC-AD92-47A5-B71C-CF5FC91015FB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E418C7D-05E4-47BA-BF83-AE22E1DB46B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8"/>
          <p:cNvSpPr/>
          <p:nvPr/>
        </p:nvSpPr>
        <p:spPr>
          <a:xfrm>
            <a:off x="0" y="0"/>
            <a:ext cx="9144000" cy="6858000"/>
          </a:xfrm>
          <a:prstGeom prst="rect">
            <a:avLst/>
          </a:prstGeom>
          <a:solidFill>
            <a:srgbClr val="FFFFFF"/>
          </a:solidFill>
          <a:ln w="12700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8" name="Zaoblený obdélník 7"/>
          <p:cNvSpPr/>
          <p:nvPr/>
        </p:nvSpPr>
        <p:spPr>
          <a:xfrm>
            <a:off x="64008" y="69755"/>
            <a:ext cx="9013372" cy="6693408"/>
          </a:xfrm>
          <a:prstGeom prst="roundRect">
            <a:avLst>
              <a:gd name="adj" fmla="val 4929"/>
            </a:avLst>
          </a:prstGeom>
          <a:ln w="6350" cap="sq" cmpd="sng" algn="ctr">
            <a:solidFill>
              <a:schemeClr val="tx1">
                <a:alpha val="100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001">
            <a:schemeClr val="l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914400" y="274638"/>
            <a:ext cx="7772400" cy="1143000"/>
          </a:xfrm>
          <a:prstGeom prst="rect">
            <a:avLst/>
          </a:prstGeom>
        </p:spPr>
        <p:txBody>
          <a:bodyPr bIns="91440" anchor="b" anchorCtr="0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914400" y="1447800"/>
            <a:ext cx="7772400" cy="4572000"/>
          </a:xfrm>
          <a:prstGeom prst="rect">
            <a:avLst/>
          </a:prstGeom>
        </p:spPr>
        <p:txBody>
          <a:bodyPr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6172200" y="6191250"/>
            <a:ext cx="2476500" cy="476250"/>
          </a:xfrm>
          <a:prstGeom prst="rect">
            <a:avLst/>
          </a:prstGeom>
        </p:spPr>
        <p:txBody>
          <a:bodyPr anchor="ctr" anchorCtr="0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fld id="{D73A33AC-AD92-47A5-B71C-CF5FC91015FB}" type="datetimeFigureOut">
              <a:rPr lang="cs-CZ" smtClean="0"/>
              <a:t>27.3.2012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914400" y="6172200"/>
            <a:ext cx="3962400" cy="457200"/>
          </a:xfrm>
          <a:prstGeom prst="rect">
            <a:avLst/>
          </a:prstGeom>
        </p:spPr>
        <p:txBody>
          <a:bodyPr anchor="ctr" anchorCtr="0"/>
          <a:lstStyle>
            <a:lvl1pPr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146304" y="6210300"/>
            <a:ext cx="457200" cy="457200"/>
          </a:xfrm>
          <a:prstGeom prst="ellipse">
            <a:avLst/>
          </a:prstGeom>
          <a:solidFill>
            <a:schemeClr val="accent1"/>
          </a:solidFill>
        </p:spPr>
        <p:txBody>
          <a:bodyPr wrap="none" lIns="0" tIns="0" rIns="0" bIns="0" anchor="ctr" anchorCtr="1">
            <a:noAutofit/>
          </a:bodyPr>
          <a:lstStyle>
            <a:lvl1pPr algn="ctr" eaLnBrk="1" latinLnBrk="0" hangingPunct="1">
              <a:defRPr kumimoji="0" sz="1400">
                <a:solidFill>
                  <a:srgbClr val="FFFFFF"/>
                </a:solidFill>
                <a:latin typeface="+mj-lt"/>
                <a:ea typeface="+mj-ea"/>
                <a:cs typeface="+mj-cs"/>
              </a:defRPr>
            </a:lvl1pPr>
          </a:lstStyle>
          <a:p>
            <a:fld id="{DE418C7D-05E4-47BA-BF83-AE22E1DB46B4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580"/>
        </a:spcBef>
        <a:buClr>
          <a:schemeClr val="accent1"/>
        </a:buClr>
        <a:buSzPct val="8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28600" algn="l" rtl="0" eaLnBrk="1" latinLnBrk="0" hangingPunct="1">
        <a:spcBef>
          <a:spcPts val="370"/>
        </a:spcBef>
        <a:buClr>
          <a:schemeClr val="accent2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SzPct val="8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370"/>
        </a:spcBef>
        <a:buClr>
          <a:schemeClr val="accent3"/>
        </a:buClr>
        <a:buSzPct val="80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70"/>
        </a:spcBef>
        <a:buClr>
          <a:schemeClr val="accent3"/>
        </a:buClr>
        <a:buFontTx/>
        <a:buChar char="o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228600" algn="l" rtl="0" eaLnBrk="1" latinLnBrk="0" hangingPunct="1">
        <a:spcBef>
          <a:spcPts val="370"/>
        </a:spcBef>
        <a:buClr>
          <a:schemeClr val="accent3"/>
        </a:buClr>
        <a:buChar char="•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228600" algn="l" rtl="0" eaLnBrk="1" latinLnBrk="0" hangingPunct="1">
        <a:spcBef>
          <a:spcPts val="370"/>
        </a:spcBef>
        <a:buClr>
          <a:schemeClr val="accent2"/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228600" algn="l" rtl="0" eaLnBrk="1" latinLnBrk="0" hangingPunct="1">
        <a:spcBef>
          <a:spcPts val="370"/>
        </a:spcBef>
        <a:buClr>
          <a:schemeClr val="accent1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228600" algn="l" rtl="0" eaLnBrk="1" latinLnBrk="0" hangingPunct="1">
        <a:spcBef>
          <a:spcPts val="370"/>
        </a:spcBef>
        <a:buClr>
          <a:schemeClr val="accent2">
            <a:tint val="60000"/>
          </a:schemeClr>
        </a:buClr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731502254"/>
              </p:ext>
            </p:extLst>
          </p:nvPr>
        </p:nvGraphicFramePr>
        <p:xfrm>
          <a:off x="1085514" y="1844824"/>
          <a:ext cx="7183804" cy="468051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680799"/>
                <a:gridCol w="5503005"/>
              </a:tblGrid>
              <a:tr h="299945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Škola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b="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ZŠ Třeboň, Sokolská 296, 379 01 Třeboň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2999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Autor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Mgr. Jarmila Nováková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2999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Číslo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VY_32_Inovace_3257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2999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Název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Písemné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odčítání s přechodem desítky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2999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Téma hodiny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Písemné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odčítání s přechodem desítky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2999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Předmět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kern="12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Matematika</a:t>
                      </a:r>
                      <a:endParaRPr lang="cs-CZ" sz="1100" kern="12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299946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Ročník/y/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3.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905559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Anotace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V prezentaci se žák seznámí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s principem písemného odčítání dvojciferných čísel s přechodem desítky do 100. Získané poznatky si ověří při odčítání a při řešení slovních úloh. 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1053837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Očekávaný výstup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15000"/>
                        </a:lnSpc>
                        <a:spcBef>
                          <a:spcPts val="0"/>
                        </a:spcBef>
                        <a:spcAft>
                          <a:spcPts val="100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Žák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 sčítá a odčítá dvojciferná čísla do 100 zpaměti i písemně s přechodem desítky. Řeší jednoduché slovní úlohy, provádí jejich zápis</a:t>
                      </a:r>
                      <a:r>
                        <a:rPr lang="cs-CZ" sz="1100" baseline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. Zapisuje </a:t>
                      </a:r>
                      <a:r>
                        <a:rPr lang="cs-CZ" sz="1100" baseline="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příklady a provádí zkoušky správnosti výpočtu.</a:t>
                      </a:r>
                      <a:endParaRPr lang="cs-CZ" sz="1100" dirty="0" smtClean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  <a:tr h="621500"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Druh učebního materiálu</a:t>
                      </a: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>
                        <a:lnSpc>
                          <a:spcPct val="115000"/>
                        </a:lnSpc>
                        <a:spcAft>
                          <a:spcPts val="1000"/>
                        </a:spcAft>
                      </a:pPr>
                      <a:r>
                        <a:rPr lang="cs-CZ" sz="1100" dirty="0" smtClean="0">
                          <a:solidFill>
                            <a:schemeClr val="tx1"/>
                          </a:solidFill>
                          <a:effectLst/>
                          <a:latin typeface="Verdana" pitchFamily="34" charset="0"/>
                          <a:ea typeface="Verdana" pitchFamily="34" charset="0"/>
                          <a:cs typeface="Verdana" pitchFamily="34" charset="0"/>
                        </a:rPr>
                        <a:t>Prezentace</a:t>
                      </a:r>
                      <a:endParaRPr lang="cs-CZ" sz="1100" dirty="0">
                        <a:solidFill>
                          <a:schemeClr val="tx1"/>
                        </a:solidFill>
                        <a:effectLst/>
                        <a:latin typeface="Verdana" pitchFamily="34" charset="0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44450" marR="44450" marT="0" marB="0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</a:tr>
            </a:tbl>
          </a:graphicData>
        </a:graphic>
      </p:graphicFrame>
      <p:pic>
        <p:nvPicPr>
          <p:cNvPr id="6" name="Obrázek 5"/>
          <p:cNvPicPr/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36084" y="188640"/>
            <a:ext cx="6082665" cy="1486535"/>
          </a:xfrm>
          <a:prstGeom prst="rect">
            <a:avLst/>
          </a:prstGeom>
          <a:solidFill>
            <a:srgbClr val="FFFFFF"/>
          </a:solidFill>
        </p:spPr>
      </p:pic>
    </p:spTree>
    <p:extLst>
      <p:ext uri="{BB962C8B-B14F-4D97-AF65-F5344CB8AC3E}">
        <p14:creationId xmlns:p14="http://schemas.microsoft.com/office/powerpoint/2010/main" val="3692196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Písemné odčítání s přechodem desítky</a:t>
            </a:r>
            <a:endParaRPr lang="cs-CZ" dirty="0"/>
          </a:p>
        </p:txBody>
      </p:sp>
      <p:pic>
        <p:nvPicPr>
          <p:cNvPr id="2052" name="Picture 4" descr="C:\Users\jnovakova\AppData\Local\Microsoft\Windows\Temporary Internet Files\Content.IE5\JP2G60OM\MP900438759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212976"/>
            <a:ext cx="2304861" cy="3227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58396921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Výklad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556792"/>
            <a:ext cx="7772400" cy="4572000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dirty="0" smtClean="0"/>
              <a:t>Příklad:			               </a:t>
            </a:r>
            <a:r>
              <a:rPr lang="cs-CZ" dirty="0" smtClean="0">
                <a:solidFill>
                  <a:srgbClr val="FF0000"/>
                </a:solidFill>
              </a:rPr>
              <a:t>KONTROLA</a:t>
            </a:r>
            <a:endParaRPr lang="cs-CZ" b="1" dirty="0" smtClean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 smtClean="0"/>
              <a:t>  6 3 					   provádíme sčítáním</a:t>
            </a:r>
          </a:p>
          <a:p>
            <a:pPr marL="0" indent="0">
              <a:buNone/>
            </a:pPr>
            <a:r>
              <a:rPr lang="cs-CZ" u="sng" dirty="0" smtClean="0"/>
              <a:t>- 2 7</a:t>
            </a:r>
            <a:r>
              <a:rPr lang="cs-CZ" dirty="0" smtClean="0"/>
              <a:t>				                           36   nebo   27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3 </a:t>
            </a:r>
            <a:r>
              <a:rPr lang="cs-CZ" dirty="0"/>
              <a:t>6</a:t>
            </a:r>
            <a:r>
              <a:rPr lang="cs-CZ" dirty="0" smtClean="0"/>
              <a:t>  jednotky     </a:t>
            </a:r>
            <a:r>
              <a:rPr lang="cs-CZ" i="1" dirty="0" smtClean="0"/>
              <a:t>Sedm a kolik je do třinácti?     </a:t>
            </a:r>
            <a:r>
              <a:rPr lang="cs-CZ" dirty="0" smtClean="0"/>
              <a:t>+ </a:t>
            </a:r>
            <a:r>
              <a:rPr lang="cs-CZ" u="sng" dirty="0" smtClean="0"/>
              <a:t>27 </a:t>
            </a:r>
            <a:r>
              <a:rPr lang="cs-CZ" dirty="0" smtClean="0"/>
              <a:t>         + </a:t>
            </a:r>
            <a:r>
              <a:rPr lang="cs-CZ" u="sng" dirty="0" smtClean="0"/>
              <a:t>36</a:t>
            </a:r>
          </a:p>
          <a:p>
            <a:pPr marL="0" indent="0">
              <a:buNone/>
            </a:pPr>
            <a:r>
              <a:rPr lang="cs-CZ" i="1" dirty="0"/>
              <a:t>	</a:t>
            </a:r>
            <a:r>
              <a:rPr lang="cs-CZ" i="1" dirty="0" smtClean="0"/>
              <a:t>	   Šest je do třinácti.      </a:t>
            </a:r>
            <a:r>
              <a:rPr lang="cs-CZ" dirty="0" smtClean="0"/>
              <a:t>68             63	         63</a:t>
            </a:r>
          </a:p>
          <a:p>
            <a:pPr marL="0" indent="0">
              <a:buNone/>
            </a:pPr>
            <a:r>
              <a:rPr lang="cs-CZ" i="1" dirty="0"/>
              <a:t>	</a:t>
            </a:r>
            <a:r>
              <a:rPr lang="cs-CZ" i="1" dirty="0" smtClean="0"/>
              <a:t>	   Držíme si jeden prst. 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    desítky 	   </a:t>
            </a:r>
            <a:r>
              <a:rPr lang="cs-CZ" i="1" dirty="0" smtClean="0"/>
              <a:t>1 + 2 = 3, 3 a kolik je 6?</a:t>
            </a:r>
          </a:p>
          <a:p>
            <a:pPr marL="0" indent="0">
              <a:buNone/>
            </a:pPr>
            <a:r>
              <a:rPr lang="cs-CZ" i="1" dirty="0"/>
              <a:t>	</a:t>
            </a:r>
            <a:r>
              <a:rPr lang="cs-CZ" i="1" dirty="0" smtClean="0"/>
              <a:t>	   3 a 3 je šest.</a:t>
            </a:r>
          </a:p>
        </p:txBody>
      </p:sp>
      <p:pic>
        <p:nvPicPr>
          <p:cNvPr id="4098" name="Picture 2" descr="C:\Users\jnovakova\AppData\Local\Microsoft\Windows\Temporary Internet Files\Content.IE5\V593O288\MC90029794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08304" y="4293096"/>
            <a:ext cx="791870" cy="182971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0353169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Vypočítej a proveď kontrolu sčítáním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844824"/>
            <a:ext cx="7772400" cy="298931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45	 57	 73	 92	 60	 35	 64	 40</a:t>
            </a:r>
          </a:p>
          <a:p>
            <a:pPr marL="0" indent="0">
              <a:buNone/>
            </a:pPr>
            <a:r>
              <a:rPr lang="cs-CZ" u="sng" dirty="0" smtClean="0"/>
              <a:t>-28</a:t>
            </a:r>
            <a:r>
              <a:rPr lang="cs-CZ" dirty="0" smtClean="0"/>
              <a:t>	-</a:t>
            </a:r>
            <a:r>
              <a:rPr lang="cs-CZ" u="sng" dirty="0" smtClean="0"/>
              <a:t>39</a:t>
            </a:r>
            <a:r>
              <a:rPr lang="cs-CZ" dirty="0" smtClean="0"/>
              <a:t>	-</a:t>
            </a:r>
            <a:r>
              <a:rPr lang="cs-CZ" u="sng" dirty="0" smtClean="0"/>
              <a:t>64</a:t>
            </a:r>
            <a:r>
              <a:rPr lang="cs-CZ" dirty="0" smtClean="0"/>
              <a:t>	-</a:t>
            </a:r>
            <a:r>
              <a:rPr lang="cs-CZ" u="sng" dirty="0" smtClean="0"/>
              <a:t>27</a:t>
            </a:r>
            <a:r>
              <a:rPr lang="cs-CZ" dirty="0" smtClean="0"/>
              <a:t>	-</a:t>
            </a:r>
            <a:r>
              <a:rPr lang="cs-CZ" u="sng" dirty="0" smtClean="0"/>
              <a:t>48</a:t>
            </a:r>
            <a:r>
              <a:rPr lang="cs-CZ" dirty="0" smtClean="0"/>
              <a:t>	-</a:t>
            </a:r>
            <a:r>
              <a:rPr lang="cs-CZ" u="sng" dirty="0" smtClean="0"/>
              <a:t>18</a:t>
            </a:r>
            <a:r>
              <a:rPr lang="cs-CZ" dirty="0" smtClean="0"/>
              <a:t>	-</a:t>
            </a:r>
            <a:r>
              <a:rPr lang="cs-CZ" u="sng" dirty="0" smtClean="0"/>
              <a:t>28</a:t>
            </a:r>
            <a:r>
              <a:rPr lang="cs-CZ" dirty="0" smtClean="0"/>
              <a:t>	-</a:t>
            </a:r>
            <a:r>
              <a:rPr lang="cs-CZ" u="sng" dirty="0" smtClean="0"/>
              <a:t>11</a:t>
            </a:r>
          </a:p>
        </p:txBody>
      </p:sp>
    </p:spTree>
    <p:extLst>
      <p:ext uri="{BB962C8B-B14F-4D97-AF65-F5344CB8AC3E}">
        <p14:creationId xmlns:p14="http://schemas.microsoft.com/office/powerpoint/2010/main" val="26279512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844824"/>
            <a:ext cx="7772400" cy="298931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   </a:t>
            </a:r>
            <a:r>
              <a:rPr lang="cs-CZ" b="1" dirty="0" smtClean="0">
                <a:solidFill>
                  <a:srgbClr val="FF0000"/>
                </a:solidFill>
              </a:rPr>
              <a:t>17	    18	     9	   65	   12	   17	   36	   29</a:t>
            </a:r>
          </a:p>
          <a:p>
            <a:pPr marL="0" indent="0">
              <a:buNone/>
            </a:pPr>
            <a:r>
              <a:rPr lang="cs-CZ" u="sng" dirty="0" smtClean="0"/>
              <a:t>+28</a:t>
            </a:r>
            <a:r>
              <a:rPr lang="cs-CZ" dirty="0" smtClean="0"/>
              <a:t>	 +</a:t>
            </a:r>
            <a:r>
              <a:rPr lang="cs-CZ" u="sng" dirty="0" smtClean="0"/>
              <a:t>39</a:t>
            </a:r>
            <a:r>
              <a:rPr lang="cs-CZ" dirty="0" smtClean="0"/>
              <a:t>	+</a:t>
            </a:r>
            <a:r>
              <a:rPr lang="cs-CZ" u="sng" dirty="0" smtClean="0"/>
              <a:t>64</a:t>
            </a:r>
            <a:r>
              <a:rPr lang="cs-CZ" dirty="0" smtClean="0"/>
              <a:t>	+</a:t>
            </a:r>
            <a:r>
              <a:rPr lang="cs-CZ" u="sng" dirty="0" smtClean="0"/>
              <a:t>27</a:t>
            </a:r>
            <a:r>
              <a:rPr lang="cs-CZ" dirty="0" smtClean="0"/>
              <a:t>	+</a:t>
            </a:r>
            <a:r>
              <a:rPr lang="cs-CZ" u="sng" dirty="0" smtClean="0"/>
              <a:t>48</a:t>
            </a:r>
            <a:r>
              <a:rPr lang="cs-CZ" dirty="0" smtClean="0"/>
              <a:t>	+</a:t>
            </a:r>
            <a:r>
              <a:rPr lang="cs-CZ" u="sng" dirty="0" smtClean="0"/>
              <a:t>18</a:t>
            </a:r>
            <a:r>
              <a:rPr lang="cs-CZ" dirty="0" smtClean="0"/>
              <a:t>	+</a:t>
            </a:r>
            <a:r>
              <a:rPr lang="cs-CZ" u="sng" dirty="0" smtClean="0"/>
              <a:t>28</a:t>
            </a:r>
            <a:r>
              <a:rPr lang="cs-CZ" dirty="0" smtClean="0"/>
              <a:t>	+</a:t>
            </a:r>
            <a:r>
              <a:rPr lang="cs-CZ" u="sng" dirty="0" smtClean="0"/>
              <a:t>11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45	    57       73	   92	   60	   35	   64        40</a:t>
            </a:r>
          </a:p>
        </p:txBody>
      </p:sp>
    </p:spTree>
    <p:extLst>
      <p:ext uri="{BB962C8B-B14F-4D97-AF65-F5344CB8AC3E}">
        <p14:creationId xmlns:p14="http://schemas.microsoft.com/office/powerpoint/2010/main" val="292770301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844824"/>
            <a:ext cx="7772400" cy="298931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Dlaždiči mají vydláždit 96 metrů chodníků. 57 metrů už vydláždili. Kolik metrů chodníku jim zbývá vydláždit?</a:t>
            </a:r>
            <a:endParaRPr lang="cs-CZ" b="1" dirty="0" smtClean="0">
              <a:solidFill>
                <a:srgbClr val="FF0000"/>
              </a:solidFill>
            </a:endParaRPr>
          </a:p>
        </p:txBody>
      </p:sp>
      <p:pic>
        <p:nvPicPr>
          <p:cNvPr id="5125" name="Picture 5" descr="C:\Users\jnovakova\AppData\Local\Microsoft\Windows\Temporary Internet Files\Content.IE5\JP2G60OM\MC900230271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68144" y="4005064"/>
            <a:ext cx="1826971" cy="147767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3891478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844824"/>
            <a:ext cx="7772400" cy="2989312"/>
          </a:xfrm>
        </p:spPr>
        <p:txBody>
          <a:bodyPr/>
          <a:lstStyle/>
          <a:p>
            <a:pPr marL="0" indent="0">
              <a:buNone/>
            </a:pPr>
            <a:r>
              <a:rPr lang="cs-CZ" dirty="0" smtClean="0"/>
              <a:t>Dlaždiči mají vydláždit 96 metrů chodníků. 57 metrů už vydláždili. Kolik metrů chodníku jim zbývá vydláždit?</a:t>
            </a:r>
          </a:p>
          <a:p>
            <a:pPr marL="0" indent="0">
              <a:buNone/>
            </a:pPr>
            <a:r>
              <a:rPr lang="cs-CZ" b="1" dirty="0" smtClean="0"/>
              <a:t>    96</a:t>
            </a:r>
          </a:p>
          <a:p>
            <a:pPr>
              <a:buFontTx/>
              <a:buChar char="-"/>
            </a:pPr>
            <a:r>
              <a:rPr lang="cs-CZ" b="1" u="sng" dirty="0" smtClean="0"/>
              <a:t>57</a:t>
            </a:r>
          </a:p>
          <a:p>
            <a:pPr marL="0" indent="0">
              <a:buNone/>
            </a:pPr>
            <a:r>
              <a:rPr lang="cs-CZ" b="1" dirty="0" smtClean="0"/>
              <a:t>    </a:t>
            </a:r>
            <a:r>
              <a:rPr lang="cs-CZ" b="1" dirty="0" smtClean="0">
                <a:solidFill>
                  <a:srgbClr val="FF0000"/>
                </a:solidFill>
              </a:rPr>
              <a:t>39</a:t>
            </a:r>
          </a:p>
          <a:p>
            <a:pPr marL="0" indent="0">
              <a:buNone/>
            </a:pPr>
            <a:r>
              <a:rPr lang="cs-CZ" b="1" dirty="0" smtClean="0"/>
              <a:t>Zbývá jim vydláždit 39 metrů chodníku. 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4112406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Slovní úloha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844824"/>
            <a:ext cx="7772400" cy="2989312"/>
          </a:xfrm>
        </p:spPr>
        <p:txBody>
          <a:bodyPr/>
          <a:lstStyle/>
          <a:p>
            <a:pPr marL="0" indent="0">
              <a:buNone/>
            </a:pPr>
            <a:r>
              <a:rPr lang="cs-CZ" b="1" dirty="0" smtClean="0"/>
              <a:t>Ze 73 účastníků cyklistických závodů dojelo do cíle jen 48 závodníků. Kolik závodníků závod vzdalo? </a:t>
            </a:r>
            <a:endParaRPr lang="cs-CZ" b="1" u="sng" dirty="0" smtClean="0"/>
          </a:p>
        </p:txBody>
      </p:sp>
      <p:pic>
        <p:nvPicPr>
          <p:cNvPr id="6146" name="Picture 2" descr="C:\Users\jnovakova\AppData\Local\Microsoft\Windows\Temporary Internet Files\Content.IE5\LGB14QCY\MC90019773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52120" y="3645024"/>
            <a:ext cx="1804657" cy="16175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7837979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27584" y="188640"/>
            <a:ext cx="7772400" cy="1143000"/>
          </a:xfrm>
        </p:spPr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844824"/>
            <a:ext cx="7772400" cy="2989312"/>
          </a:xfrm>
        </p:spPr>
        <p:txBody>
          <a:bodyPr>
            <a:normAutofit lnSpcReduction="10000"/>
          </a:bodyPr>
          <a:lstStyle/>
          <a:p>
            <a:pPr marL="0" indent="0">
              <a:buNone/>
            </a:pPr>
            <a:r>
              <a:rPr lang="cs-CZ" b="1" dirty="0" smtClean="0"/>
              <a:t>Ze 73 účastníků cyklistických závodů dojelo do cíle jen 48 závodníků. Kolik závodníků závod vzdalo? </a:t>
            </a:r>
          </a:p>
          <a:p>
            <a:pPr marL="0" indent="0">
              <a:buNone/>
            </a:pPr>
            <a:endParaRPr lang="cs-CZ" b="1" u="sng" dirty="0"/>
          </a:p>
          <a:p>
            <a:pPr marL="0" indent="0">
              <a:buNone/>
            </a:pPr>
            <a:r>
              <a:rPr lang="cs-CZ" b="1" dirty="0" smtClean="0"/>
              <a:t>    73</a:t>
            </a:r>
          </a:p>
          <a:p>
            <a:pPr>
              <a:buFontTx/>
              <a:buChar char="-"/>
            </a:pPr>
            <a:r>
              <a:rPr lang="cs-CZ" b="1" u="sng" dirty="0" smtClean="0"/>
              <a:t>48</a:t>
            </a:r>
          </a:p>
          <a:p>
            <a:pPr marL="0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25</a:t>
            </a:r>
          </a:p>
          <a:p>
            <a:pPr marL="0" indent="0">
              <a:buNone/>
            </a:pPr>
            <a:r>
              <a:rPr lang="cs-CZ" b="1" dirty="0" smtClean="0"/>
              <a:t>V průběhu závodu vzdalo závod 25 závodníků. </a:t>
            </a:r>
          </a:p>
        </p:txBody>
      </p:sp>
    </p:spTree>
    <p:extLst>
      <p:ext uri="{BB962C8B-B14F-4D97-AF65-F5344CB8AC3E}">
        <p14:creationId xmlns:p14="http://schemas.microsoft.com/office/powerpoint/2010/main" val="38739133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Doplň tabulku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897093985"/>
              </p:ext>
            </p:extLst>
          </p:nvPr>
        </p:nvGraphicFramePr>
        <p:xfrm>
          <a:off x="899592" y="2132856"/>
          <a:ext cx="7772400" cy="74168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554480"/>
                <a:gridCol w="1554480"/>
                <a:gridCol w="1554480"/>
                <a:gridCol w="1554480"/>
                <a:gridCol w="155448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 + 20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59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7171" name="Picture 3" descr="C:\Users\jnovakova\AppData\Local\Microsoft\Windows\Temporary Internet Files\Content.IE5\JP2G60OM\MC900436151[1].wmf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3394184"/>
            <a:ext cx="2728888" cy="24116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9385125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Kontrola</a:t>
            </a:r>
            <a:endParaRPr lang="cs-CZ" dirty="0"/>
          </a:p>
        </p:txBody>
      </p:sp>
      <p:graphicFrame>
        <p:nvGraphicFramePr>
          <p:cNvPr id="4" name="Zástupný symbol pro obsah 3"/>
          <p:cNvGraphicFramePr>
            <a:graphicFrameLocks noGrp="1"/>
          </p:cNvGraphicFramePr>
          <p:nvPr>
            <p:ph sz="quarter" idx="1"/>
            <p:extLst>
              <p:ext uri="{D42A27DB-BD31-4B8C-83A1-F6EECF244321}">
                <p14:modId xmlns:p14="http://schemas.microsoft.com/office/powerpoint/2010/main" val="2024341573"/>
              </p:ext>
            </p:extLst>
          </p:nvPr>
        </p:nvGraphicFramePr>
        <p:xfrm>
          <a:off x="899592" y="2132856"/>
          <a:ext cx="7772400" cy="792480"/>
        </p:xfrm>
        <a:graphic>
          <a:graphicData uri="http://schemas.openxmlformats.org/drawingml/2006/table">
            <a:tbl>
              <a:tblPr firstRow="1" bandRow="1">
                <a:tableStyleId>{BC89EF96-8CEA-46FF-86C4-4CE0E7609802}</a:tableStyleId>
              </a:tblPr>
              <a:tblGrid>
                <a:gridCol w="1554480"/>
                <a:gridCol w="1554480"/>
                <a:gridCol w="1554480"/>
                <a:gridCol w="1554480"/>
                <a:gridCol w="1554480"/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a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34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53</a:t>
                      </a:r>
                      <a:endParaRPr kumimoji="0" lang="cs-CZ" sz="2000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41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39</a:t>
                      </a:r>
                      <a:endParaRPr kumimoji="0" lang="cs-CZ" sz="2000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a + 20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2000" b="1" dirty="0" smtClean="0">
                          <a:solidFill>
                            <a:srgbClr val="FF0000"/>
                          </a:solidFill>
                        </a:rPr>
                        <a:t>54</a:t>
                      </a:r>
                      <a:endParaRPr lang="cs-CZ" sz="2000" b="1" dirty="0">
                        <a:solidFill>
                          <a:srgbClr val="FF0000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73</a:t>
                      </a:r>
                      <a:endParaRPr lang="cs-CZ" b="1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algn="ctr" rtl="0" eaLnBrk="1" latinLnBrk="0" hangingPunct="1"/>
                      <a:r>
                        <a:rPr kumimoji="0" lang="cs-CZ" sz="2000" b="1" kern="1200" dirty="0" smtClean="0">
                          <a:solidFill>
                            <a:srgbClr val="FF0000"/>
                          </a:solidFill>
                          <a:latin typeface="+mn-lt"/>
                          <a:ea typeface="+mn-ea"/>
                          <a:cs typeface="+mn-cs"/>
                        </a:rPr>
                        <a:t>61</a:t>
                      </a:r>
                      <a:endParaRPr kumimoji="0" lang="cs-CZ" sz="2000" b="1" kern="1200" dirty="0">
                        <a:solidFill>
                          <a:srgbClr val="FF0000"/>
                        </a:solidFill>
                        <a:latin typeface="+mn-lt"/>
                        <a:ea typeface="+mn-ea"/>
                        <a:cs typeface="+mn-cs"/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b="1" dirty="0" smtClean="0"/>
                        <a:t>59</a:t>
                      </a:r>
                      <a:endParaRPr lang="cs-CZ" b="1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030204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899592" y="1844824"/>
            <a:ext cx="7772400" cy="298931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cs-CZ" b="1" dirty="0"/>
              <a:t>Archiv autora</a:t>
            </a:r>
          </a:p>
          <a:p>
            <a:pPr marL="0" indent="0">
              <a:buNone/>
            </a:pPr>
            <a:r>
              <a:rPr lang="cs-CZ" b="1" dirty="0"/>
              <a:t>www.office.microsoft.com</a:t>
            </a:r>
          </a:p>
          <a:p>
            <a:pPr marL="0" indent="0">
              <a:buNone/>
            </a:pPr>
            <a:endParaRPr lang="cs-CZ" b="1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3318937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Jmění">
  <a:themeElements>
    <a:clrScheme name="Jmění">
      <a:dk1>
        <a:sysClr val="windowText" lastClr="000000"/>
      </a:dk1>
      <a:lt1>
        <a:sysClr val="window" lastClr="FFFFFF"/>
      </a:lt1>
      <a:dk2>
        <a:srgbClr val="696464"/>
      </a:dk2>
      <a:lt2>
        <a:srgbClr val="E9E5DC"/>
      </a:lt2>
      <a:accent1>
        <a:srgbClr val="D34817"/>
      </a:accent1>
      <a:accent2>
        <a:srgbClr val="9B2D1F"/>
      </a:accent2>
      <a:accent3>
        <a:srgbClr val="A28E6A"/>
      </a:accent3>
      <a:accent4>
        <a:srgbClr val="956251"/>
      </a:accent4>
      <a:accent5>
        <a:srgbClr val="918485"/>
      </a:accent5>
      <a:accent6>
        <a:srgbClr val="855D5D"/>
      </a:accent6>
      <a:hlink>
        <a:srgbClr val="CC9900"/>
      </a:hlink>
      <a:folHlink>
        <a:srgbClr val="96A9A9"/>
      </a:folHlink>
    </a:clrScheme>
    <a:fontScheme name="Jmění">
      <a:majorFont>
        <a:latin typeface="Franklin Gothic Book"/>
        <a:ea typeface=""/>
        <a:cs typeface=""/>
        <a:font script="Grek" typeface="Calibri"/>
        <a:font script="Cyrl" typeface="Calibri"/>
        <a:font script="Jpan" typeface="HGｺﾞｼｯｸM"/>
        <a:font script="Hang" typeface="바탕"/>
        <a:font script="Hans" typeface="幼圆"/>
        <a:font script="Hant" typeface="微軟正黑體"/>
        <a:font script="Arab" typeface="Tahoma"/>
        <a:font script="Hebr" typeface="Aharoni"/>
        <a:font script="Thai" typeface="Lily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erpetua"/>
        <a:ea typeface=""/>
        <a:cs typeface=""/>
        <a:font script="Grek" typeface="Cambria"/>
        <a:font script="Cyrl" typeface="Cambria"/>
        <a:font script="Jpan" typeface="HG創英ﾌﾟﾚｾﾞﾝｽEB"/>
        <a:font script="Hang" typeface="맑은 고딕"/>
        <a:font script="Hans" typeface="宋体"/>
        <a:font script="Hant" typeface="新細明體"/>
        <a:font script="Arab" typeface="Times New Roman"/>
        <a:font script="Hebr" typeface="Aharoni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Jmění">
      <a: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tint val="30000"/>
                <a:satMod val="300000"/>
              </a:schemeClr>
              <a:schemeClr val="phClr">
                <a:tint val="40000"/>
                <a:satMod val="200000"/>
              </a:schemeClr>
            </a:duotone>
          </a:blip>
          <a:tile tx="0" ty="0" sx="70000" sy="70000" flip="none" algn="ctr"/>
        </a:blipFill>
        <a:blipFill>
          <a:blip xmlns:r="http://schemas.openxmlformats.org/officeDocument/2006/relationships" r:embed="rId1">
            <a:duotone>
              <a:schemeClr val="phClr">
                <a:shade val="22000"/>
                <a:satMod val="160000"/>
              </a:schemeClr>
              <a:schemeClr val="phClr">
                <a:shade val="45000"/>
                <a:satMod val="100000"/>
              </a:schemeClr>
            </a:duotone>
          </a:blip>
          <a:tile tx="0" ty="0" sx="65000" sy="65000" flip="none" algn="ctr"/>
        </a:blipFill>
      </a:fillStyleLst>
      <a:lnStyleLst>
        <a:ln w="9525" cap="flat" cmpd="sng" algn="ctr">
          <a:solidFill>
            <a:schemeClr val="phClr">
              <a:shade val="60000"/>
              <a:satMod val="110000"/>
            </a:schemeClr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38100" dist="25400" dir="5400000" algn="t" rotWithShape="0">
              <a:srgbClr val="000000">
                <a:alpha val="50000"/>
              </a:srgbClr>
            </a:outerShdw>
          </a:effectLst>
        </a:effectStyle>
        <a:effectStyle>
          <a:effectLst>
            <a:outerShdw blurRad="50800" dist="50800" dir="5400000" algn="t" rotWithShape="0">
              <a:srgbClr val="000000">
                <a:alpha val="60000"/>
              </a:srgbClr>
            </a:outerShdw>
          </a:effectLst>
          <a:scene3d>
            <a:camera prst="isometricBottomUp" fov="0">
              <a:rot lat="0" lon="0" rev="0"/>
            </a:camera>
            <a:lightRig rig="soft" dir="b">
              <a:rot lat="0" lon="0" rev="9000000"/>
            </a:lightRig>
          </a:scene3d>
          <a:sp3d contourW="35000" prstMaterial="matte">
            <a:bevelT w="45000" h="38100" prst="convex"/>
            <a:contourClr>
              <a:schemeClr val="phClr">
                <a:tint val="10000"/>
                <a:satMod val="13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80000"/>
                <a:satMod val="155000"/>
              </a:schemeClr>
            </a:gs>
            <a:gs pos="100000">
              <a:schemeClr val="phClr">
                <a:tint val="95000"/>
                <a:satMod val="20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tint val="95000"/>
                <a:satMod val="200000"/>
              </a:schemeClr>
              <a:schemeClr val="phClr">
                <a:shade val="80000"/>
                <a:satMod val="100000"/>
              </a:schemeClr>
            </a:duotone>
          </a:blip>
          <a:tile tx="0" ty="0" sx="55000" sy="5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Equity</Template>
  <TotalTime>112</TotalTime>
  <Words>254</Words>
  <Application>Microsoft Office PowerPoint</Application>
  <PresentationFormat>Předvádění na obrazovce (4:3)</PresentationFormat>
  <Paragraphs>75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Jmění</vt:lpstr>
      <vt:lpstr>Prezentace aplikace PowerPoint</vt:lpstr>
      <vt:lpstr>Písemné odčítání s přechodem desítky</vt:lpstr>
      <vt:lpstr>Výklad</vt:lpstr>
      <vt:lpstr>Vypočítej a proveď kontrolu sčítáním</vt:lpstr>
      <vt:lpstr>Kontrola</vt:lpstr>
      <vt:lpstr>Slovní úloha</vt:lpstr>
      <vt:lpstr>Kontrola</vt:lpstr>
      <vt:lpstr>Slovní úloha</vt:lpstr>
      <vt:lpstr>Kontrola</vt:lpstr>
      <vt:lpstr>Doplň tabulku</vt:lpstr>
      <vt:lpstr>Kontrola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Písemné sčítání s přechodem desítky</dc:title>
  <dc:creator>install</dc:creator>
  <cp:lastModifiedBy>install</cp:lastModifiedBy>
  <cp:revision>14</cp:revision>
  <dcterms:created xsi:type="dcterms:W3CDTF">2012-03-18T09:19:28Z</dcterms:created>
  <dcterms:modified xsi:type="dcterms:W3CDTF">2012-03-27T17:27:01Z</dcterms:modified>
</cp:coreProperties>
</file>