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56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8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5211F826-AE69-4D66-BD1E-DD20247B9AE9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856A6FDB-156D-4D39-AF0A-54CB5666D504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211F826-AE69-4D66-BD1E-DD20247B9AE9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56A6FDB-156D-4D39-AF0A-54CB5666D5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5211F826-AE69-4D66-BD1E-DD20247B9AE9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856A6FDB-156D-4D39-AF0A-54CB5666D504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211F826-AE69-4D66-BD1E-DD20247B9AE9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56A6FDB-156D-4D39-AF0A-54CB5666D5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211F826-AE69-4D66-BD1E-DD20247B9AE9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56A6FDB-156D-4D39-AF0A-54CB5666D5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211F826-AE69-4D66-BD1E-DD20247B9AE9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56A6FDB-156D-4D39-AF0A-54CB5666D5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5211F826-AE69-4D66-BD1E-DD20247B9AE9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56A6FDB-156D-4D39-AF0A-54CB5666D5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211F826-AE69-4D66-BD1E-DD20247B9AE9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56A6FDB-156D-4D39-AF0A-54CB5666D5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211F826-AE69-4D66-BD1E-DD20247B9AE9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56A6FDB-156D-4D39-AF0A-54CB5666D50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211F826-AE69-4D66-BD1E-DD20247B9AE9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56A6FDB-156D-4D39-AF0A-54CB5666D5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5211F826-AE69-4D66-BD1E-DD20247B9AE9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856A6FDB-156D-4D39-AF0A-54CB5666D5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5211F826-AE69-4D66-BD1E-DD20247B9AE9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856A6FDB-156D-4D39-AF0A-54CB5666D50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gif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rotWithShape="1">
          <a:gsLst>
            <a:gs pos="0">
              <a:schemeClr val="bg1"/>
            </a:gs>
            <a:gs pos="100000">
              <a:schemeClr val="bg1"/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79715236"/>
              </p:ext>
            </p:extLst>
          </p:nvPr>
        </p:nvGraphicFramePr>
        <p:xfrm>
          <a:off x="971600" y="1844824"/>
          <a:ext cx="7183804" cy="468051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680799"/>
                <a:gridCol w="5503005"/>
              </a:tblGrid>
              <a:tr h="2999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Škola</a:t>
                      </a: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0" dirty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ZŠ Třeboň, Sokolská 296, 379 01 Třeboň</a:t>
                      </a: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999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Autor</a:t>
                      </a: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Mgr. Jarmila Nováková</a:t>
                      </a: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999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Číslo</a:t>
                      </a: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VY_32_Inovace_3331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999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Název</a:t>
                      </a: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Vánoce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999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Téma hodiny</a:t>
                      </a: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Vánoce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999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Předmět</a:t>
                      </a: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kern="1200" dirty="0" smtClean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Prvouka</a:t>
                      </a:r>
                      <a:endParaRPr lang="cs-CZ" sz="1100" kern="1200" dirty="0">
                        <a:solidFill>
                          <a:schemeClr val="tx1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999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Ročník/y/</a:t>
                      </a: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3. 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90555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Anotace</a:t>
                      </a: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Prezentace zahrnuje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 základní poznatky na téma Vánoce. 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Seznamuje žáky s tradicemi. Je 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zde prostor pro samostatnou práci s kalendářem, úkoly na doplnění textu, úkoly na procvičení základních pojmů a symbolů souvisejících s Vánocemi. Na závěr žáci luští křížovku.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105383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Očekávaný výstup</a:t>
                      </a: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Žák uplatňuje elementární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 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poznatky o Vánocích,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 o rodině a činnostech člověka, o lidské společnosti, soužití a zvycích lidí. Objasní také historické důvody pro zařazení státních svátků. Žák sleduje významná data v kalendáři.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62150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Druh učebního materiálu</a:t>
                      </a: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Prezentace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6" name="Obrázek 5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6084" y="188640"/>
            <a:ext cx="6082665" cy="1486535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29547686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Vánoce</a:t>
            </a:r>
            <a:endParaRPr lang="cs-CZ" dirty="0"/>
          </a:p>
        </p:txBody>
      </p:sp>
      <p:pic>
        <p:nvPicPr>
          <p:cNvPr id="1026" name="Picture 2" descr="C:\Users\jnovakova\AppData\Local\Microsoft\Windows\Temporary Internet Files\Content.IE5\H0R18IBO\MC9003965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3212976"/>
            <a:ext cx="2194997" cy="26363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822771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7239000" cy="1143000"/>
          </a:xfrm>
        </p:spPr>
        <p:txBody>
          <a:bodyPr/>
          <a:lstStyle/>
          <a:p>
            <a:r>
              <a:rPr lang="cs-CZ" dirty="0" smtClean="0"/>
              <a:t>advent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7239000" cy="4846320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dirty="0" smtClean="0"/>
              <a:t>Advent je předvánoční období, jehož symbolem je adventní věnec. Rozsvěcování svíček na něm znamená, že příchod Krista do života přináší světlo. Svíce symbolizují čtyři adventní neděle. </a:t>
            </a:r>
            <a:r>
              <a:rPr lang="cs-CZ" dirty="0"/>
              <a:t>Čtyři adventní neděle jsou nazývány jako železná, bronzová, stříbrná a zlatá</a:t>
            </a:r>
            <a:r>
              <a:rPr lang="cs-CZ" dirty="0" smtClean="0"/>
              <a:t>. Původní barva Adventu je fialová, ale nahradila ji červená. </a:t>
            </a:r>
            <a:endParaRPr lang="cs-CZ" dirty="0"/>
          </a:p>
        </p:txBody>
      </p:sp>
      <p:pic>
        <p:nvPicPr>
          <p:cNvPr id="3075" name="Picture 3" descr="C:\Users\jnovakova\AppData\Local\Microsoft\Windows\Temporary Internet Files\Content.IE5\97J1TD00\MC90034645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4509120"/>
            <a:ext cx="1922069" cy="17785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843317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7239000" cy="1143000"/>
          </a:xfrm>
        </p:spPr>
        <p:txBody>
          <a:bodyPr/>
          <a:lstStyle/>
          <a:p>
            <a:r>
              <a:rPr lang="cs-CZ" dirty="0" smtClean="0"/>
              <a:t>vánoce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24744"/>
            <a:ext cx="7239000" cy="4846320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dirty="0" smtClean="0"/>
              <a:t>Vánoce jsou v křesťanské tradici oslavou narození Ježíše Krista. Vánoční svátky začínají 24. prosince (Štědrý den), pokračují 25. prosince (Boží hod vánoční) a 26. prosince (Štěpán). K Vánocům se pojí různé tradice – vánoční stromek, betlém, dárky, vánoční cukroví, vánočka, jmelí, rybí polévka, smažený kapr s bramborovým salátem, šupina. Štědrý den vrcholí půlnoční mší od J. J. Ryby. Vánoční období je ukončeno 6. ledna – Tři králové. </a:t>
            </a:r>
            <a:endParaRPr lang="cs-CZ" dirty="0"/>
          </a:p>
        </p:txBody>
      </p:sp>
      <p:pic>
        <p:nvPicPr>
          <p:cNvPr id="4098" name="Picture 2" descr="C:\Users\jnovakova\AppData\Local\Microsoft\Windows\Temporary Internet Files\Content.IE5\ALFNBC70\MC90039651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4857940"/>
            <a:ext cx="1045159" cy="1817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78148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72390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Úkoly pro pozorné posluchače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7239000" cy="4846320"/>
          </a:xfrm>
        </p:spPr>
        <p:txBody>
          <a:bodyPr>
            <a:normAutofit fontScale="92500"/>
          </a:bodyPr>
          <a:lstStyle/>
          <a:p>
            <a:pPr marL="0" indent="0" algn="just">
              <a:buNone/>
            </a:pPr>
            <a:r>
              <a:rPr lang="cs-CZ" dirty="0" smtClean="0"/>
              <a:t>Doplň chybějící slovo: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cs-CZ" dirty="0" smtClean="0"/>
              <a:t>Vánoce jsou oslavou narození ______ ______.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cs-CZ" dirty="0" smtClean="0"/>
              <a:t>Vánocům předchází ______. 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cs-CZ" dirty="0" smtClean="0"/>
              <a:t>Adventní neděle jsou ______, ______, ______, ______. 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cs-CZ" dirty="0" smtClean="0"/>
              <a:t>Vánoční svátky se slaví _____, _____ a _____. 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cs-CZ" dirty="0" smtClean="0"/>
              <a:t>Večeře se skládá z _________, _________ a _________. 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cs-CZ" dirty="0" smtClean="0"/>
              <a:t>V </a:t>
            </a:r>
            <a:r>
              <a:rPr lang="cs-CZ" dirty="0"/>
              <a:t>č</a:t>
            </a:r>
            <a:r>
              <a:rPr lang="cs-CZ" dirty="0" smtClean="0"/>
              <a:t>eských zemích přináší dárky _______.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cs-CZ" dirty="0" smtClean="0"/>
              <a:t>Štědrý den vrcholí ______ ____.   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cs-CZ" dirty="0" smtClean="0"/>
              <a:t>Vánoční období končí _____.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54128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723900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kontrola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7239000" cy="4846320"/>
          </a:xfrm>
        </p:spPr>
        <p:txBody>
          <a:bodyPr>
            <a:normAutofit lnSpcReduction="10000"/>
          </a:bodyPr>
          <a:lstStyle/>
          <a:p>
            <a:pPr marL="514350" indent="-514350" algn="just">
              <a:buFont typeface="+mj-lt"/>
              <a:buAutoNum type="arabicPeriod"/>
            </a:pPr>
            <a:r>
              <a:rPr lang="cs-CZ" dirty="0" smtClean="0"/>
              <a:t>Vánoce jsou oslavou narození </a:t>
            </a:r>
            <a:r>
              <a:rPr lang="cs-CZ" dirty="0" smtClean="0">
                <a:solidFill>
                  <a:srgbClr val="FF0000"/>
                </a:solidFill>
              </a:rPr>
              <a:t>Ježíše Krista</a:t>
            </a:r>
            <a:r>
              <a:rPr lang="cs-CZ" dirty="0" smtClean="0"/>
              <a:t>.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cs-CZ" dirty="0" smtClean="0"/>
              <a:t>Vánocům předchází </a:t>
            </a:r>
            <a:r>
              <a:rPr lang="cs-CZ" dirty="0" smtClean="0">
                <a:solidFill>
                  <a:srgbClr val="FF0000"/>
                </a:solidFill>
              </a:rPr>
              <a:t>Advent</a:t>
            </a:r>
            <a:r>
              <a:rPr lang="cs-CZ" dirty="0" smtClean="0"/>
              <a:t>.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cs-CZ" dirty="0" smtClean="0"/>
              <a:t>Adventní neděle jsou </a:t>
            </a:r>
            <a:r>
              <a:rPr lang="cs-CZ" dirty="0" smtClean="0">
                <a:solidFill>
                  <a:srgbClr val="FF0000"/>
                </a:solidFill>
              </a:rPr>
              <a:t>železná</a:t>
            </a:r>
            <a:r>
              <a:rPr lang="cs-CZ" dirty="0">
                <a:solidFill>
                  <a:srgbClr val="FF0000"/>
                </a:solidFill>
              </a:rPr>
              <a:t>, bronzová, stříbrná </a:t>
            </a:r>
            <a:r>
              <a:rPr lang="cs-CZ" dirty="0"/>
              <a:t>a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zlatá</a:t>
            </a:r>
            <a:r>
              <a:rPr lang="cs-CZ" dirty="0" smtClean="0"/>
              <a:t>. 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cs-CZ" dirty="0" smtClean="0"/>
              <a:t>Vánoční svátky se slaví </a:t>
            </a:r>
            <a:r>
              <a:rPr lang="cs-CZ" dirty="0" smtClean="0">
                <a:solidFill>
                  <a:srgbClr val="FF0000"/>
                </a:solidFill>
              </a:rPr>
              <a:t>24. 12.,  25. 12. </a:t>
            </a:r>
            <a:r>
              <a:rPr lang="cs-CZ" dirty="0" smtClean="0"/>
              <a:t>a</a:t>
            </a:r>
            <a:r>
              <a:rPr lang="cs-CZ" dirty="0" smtClean="0">
                <a:solidFill>
                  <a:srgbClr val="FF0000"/>
                </a:solidFill>
              </a:rPr>
              <a:t> 26.12</a:t>
            </a:r>
            <a:r>
              <a:rPr lang="cs-CZ" dirty="0" smtClean="0"/>
              <a:t>. 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cs-CZ" dirty="0" smtClean="0"/>
              <a:t>Večeře se skládá z </a:t>
            </a:r>
            <a:r>
              <a:rPr lang="cs-CZ" dirty="0">
                <a:solidFill>
                  <a:srgbClr val="FF0000"/>
                </a:solidFill>
              </a:rPr>
              <a:t>rybí </a:t>
            </a:r>
            <a:r>
              <a:rPr lang="cs-CZ" dirty="0" smtClean="0">
                <a:solidFill>
                  <a:srgbClr val="FF0000"/>
                </a:solidFill>
              </a:rPr>
              <a:t>polévky, smaženého kapra a bramborového salátu</a:t>
            </a:r>
            <a:r>
              <a:rPr lang="cs-CZ" dirty="0" smtClean="0"/>
              <a:t>.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cs-CZ" dirty="0" smtClean="0"/>
              <a:t>V </a:t>
            </a:r>
            <a:r>
              <a:rPr lang="cs-CZ" dirty="0"/>
              <a:t>č</a:t>
            </a:r>
            <a:r>
              <a:rPr lang="cs-CZ" dirty="0" smtClean="0"/>
              <a:t>eských zemích přináší dárky </a:t>
            </a:r>
            <a:r>
              <a:rPr lang="cs-CZ" dirty="0" smtClean="0">
                <a:solidFill>
                  <a:srgbClr val="FF0000"/>
                </a:solidFill>
              </a:rPr>
              <a:t>Ježíšek</a:t>
            </a:r>
            <a:r>
              <a:rPr lang="cs-CZ" dirty="0" smtClean="0"/>
              <a:t>.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cs-CZ" dirty="0" smtClean="0"/>
              <a:t>Štědrý den vrcholí </a:t>
            </a:r>
            <a:r>
              <a:rPr lang="cs-CZ" dirty="0" smtClean="0">
                <a:solidFill>
                  <a:srgbClr val="FF0000"/>
                </a:solidFill>
              </a:rPr>
              <a:t>půlnoční mší</a:t>
            </a:r>
            <a:r>
              <a:rPr lang="cs-CZ" dirty="0" smtClean="0"/>
              <a:t>.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cs-CZ" dirty="0" smtClean="0"/>
              <a:t>Vánoční období končí </a:t>
            </a:r>
            <a:r>
              <a:rPr lang="cs-CZ" dirty="0" smtClean="0">
                <a:solidFill>
                  <a:srgbClr val="FF0000"/>
                </a:solidFill>
              </a:rPr>
              <a:t>6.1.</a:t>
            </a:r>
          </a:p>
          <a:p>
            <a:pPr marL="514350" indent="-514350" algn="just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796349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2" presetClass="entr" presetSubtype="9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2" presetClass="entr" presetSubtype="9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9000"/>
                            </p:stCondLst>
                            <p:childTnLst>
                              <p:par>
                                <p:cTn id="20" presetID="2" presetClass="entr" presetSubtype="9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2000"/>
                            </p:stCondLst>
                            <p:childTnLst>
                              <p:par>
                                <p:cTn id="25" presetID="2" presetClass="entr" presetSubtype="9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5000"/>
                            </p:stCondLst>
                            <p:childTnLst>
                              <p:par>
                                <p:cTn id="30" presetID="2" presetClass="entr" presetSubtype="9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8000"/>
                            </p:stCondLst>
                            <p:childTnLst>
                              <p:par>
                                <p:cTn id="35" presetID="2" presetClass="entr" presetSubtype="9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1000"/>
                            </p:stCondLst>
                            <p:childTnLst>
                              <p:par>
                                <p:cTn id="40" presetID="2" presetClass="entr" presetSubtype="9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723900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7239000" cy="4846320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dirty="0" smtClean="0"/>
              <a:t>Vysvětlete tato rčení a doplňte správná data (použijte kalendář):</a:t>
            </a:r>
          </a:p>
          <a:p>
            <a:pPr marL="0" indent="0" algn="just">
              <a:buNone/>
            </a:pPr>
            <a:endParaRPr lang="cs-CZ" dirty="0">
              <a:solidFill>
                <a:srgbClr val="FF0000"/>
              </a:solidFill>
            </a:endParaRPr>
          </a:p>
          <a:p>
            <a:pPr algn="just">
              <a:buFont typeface="Arial" pitchFamily="34" charset="0"/>
              <a:buChar char="•"/>
            </a:pPr>
            <a:r>
              <a:rPr lang="cs-CZ" dirty="0" smtClean="0"/>
              <a:t>Chodí-li Kateřina po ledě, chodí Štěpán na blátě. ____</a:t>
            </a:r>
          </a:p>
          <a:p>
            <a:pPr algn="just">
              <a:buFont typeface="Arial" pitchFamily="34" charset="0"/>
              <a:buChar char="•"/>
            </a:pPr>
            <a:r>
              <a:rPr lang="cs-CZ" dirty="0" smtClean="0"/>
              <a:t>Na svatou Barboru saně do dvoru. ____</a:t>
            </a:r>
          </a:p>
          <a:p>
            <a:pPr algn="just">
              <a:buFont typeface="Arial" pitchFamily="34" charset="0"/>
              <a:buChar char="•"/>
            </a:pPr>
            <a:r>
              <a:rPr lang="cs-CZ" dirty="0" smtClean="0"/>
              <a:t>O svatém Mikuláši </a:t>
            </a:r>
            <a:r>
              <a:rPr lang="cs-CZ" dirty="0" err="1" smtClean="0"/>
              <a:t>snížek</a:t>
            </a:r>
            <a:r>
              <a:rPr lang="cs-CZ" dirty="0" smtClean="0"/>
              <a:t> často práší. ____ </a:t>
            </a:r>
          </a:p>
          <a:p>
            <a:pPr algn="just">
              <a:buFont typeface="Arial" pitchFamily="34" charset="0"/>
              <a:buChar char="•"/>
            </a:pPr>
            <a:r>
              <a:rPr lang="cs-CZ" dirty="0" smtClean="0"/>
              <a:t>Svatá Lucie noci upije, ale dne nepřidá. ____</a:t>
            </a:r>
          </a:p>
          <a:p>
            <a:pPr algn="just">
              <a:buFont typeface="Arial" pitchFamily="34" charset="0"/>
              <a:buChar char="•"/>
            </a:pPr>
            <a:r>
              <a:rPr lang="cs-CZ" dirty="0" smtClean="0"/>
              <a:t>Jak na Nový rok, tak po celý rok. ____</a:t>
            </a:r>
          </a:p>
          <a:p>
            <a:pPr algn="just">
              <a:buFont typeface="Arial" pitchFamily="34" charset="0"/>
              <a:buChar char="•"/>
            </a:pPr>
            <a:r>
              <a:rPr lang="cs-CZ" dirty="0" smtClean="0"/>
              <a:t>Na Tři krále o skok dále. ____</a:t>
            </a:r>
          </a:p>
          <a:p>
            <a:pPr marL="514350" indent="-514350" algn="just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95475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723900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kontrola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7239000" cy="4846320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endParaRPr lang="cs-CZ" dirty="0">
              <a:solidFill>
                <a:srgbClr val="FF0000"/>
              </a:solidFill>
            </a:endParaRPr>
          </a:p>
          <a:p>
            <a:pPr marL="0" indent="0" algn="just">
              <a:buNone/>
            </a:pPr>
            <a:r>
              <a:rPr lang="cs-CZ" dirty="0" smtClean="0"/>
              <a:t>Chodí-li Kateřina po ledě, chodí Štěpán na blátě. </a:t>
            </a:r>
            <a:r>
              <a:rPr lang="cs-CZ" dirty="0" smtClean="0">
                <a:solidFill>
                  <a:srgbClr val="FF0000"/>
                </a:solidFill>
              </a:rPr>
              <a:t>25.11.</a:t>
            </a:r>
          </a:p>
          <a:p>
            <a:pPr marL="0" indent="0" algn="just">
              <a:buNone/>
            </a:pPr>
            <a:r>
              <a:rPr lang="cs-CZ" dirty="0" smtClean="0"/>
              <a:t>Na svatou Barboru saně do dvoru. </a:t>
            </a:r>
            <a:r>
              <a:rPr lang="cs-CZ" dirty="0" smtClean="0">
                <a:solidFill>
                  <a:srgbClr val="FF0000"/>
                </a:solidFill>
              </a:rPr>
              <a:t>4. 12.</a:t>
            </a:r>
          </a:p>
          <a:p>
            <a:pPr marL="0" indent="0" algn="just">
              <a:buNone/>
            </a:pPr>
            <a:r>
              <a:rPr lang="cs-CZ" dirty="0" smtClean="0"/>
              <a:t>O svatém Mikuláši </a:t>
            </a:r>
            <a:r>
              <a:rPr lang="cs-CZ" dirty="0" err="1" smtClean="0"/>
              <a:t>snížek</a:t>
            </a:r>
            <a:r>
              <a:rPr lang="cs-CZ" dirty="0" smtClean="0"/>
              <a:t> často práší. </a:t>
            </a:r>
            <a:r>
              <a:rPr lang="cs-CZ" dirty="0" smtClean="0">
                <a:solidFill>
                  <a:srgbClr val="FF0000"/>
                </a:solidFill>
              </a:rPr>
              <a:t>6.12. </a:t>
            </a:r>
          </a:p>
          <a:p>
            <a:pPr marL="0" indent="0" algn="just">
              <a:buNone/>
            </a:pPr>
            <a:r>
              <a:rPr lang="cs-CZ" dirty="0" smtClean="0"/>
              <a:t>Svatá Lucie noci upije, ale dne nepřidá. </a:t>
            </a:r>
            <a:r>
              <a:rPr lang="cs-CZ" dirty="0" smtClean="0">
                <a:solidFill>
                  <a:srgbClr val="FF0000"/>
                </a:solidFill>
              </a:rPr>
              <a:t>13. 12.</a:t>
            </a:r>
          </a:p>
          <a:p>
            <a:pPr marL="0" indent="0" algn="just">
              <a:buNone/>
            </a:pPr>
            <a:r>
              <a:rPr lang="cs-CZ" dirty="0" smtClean="0"/>
              <a:t>Jak na Nový rok, tak po celý rok. </a:t>
            </a:r>
            <a:r>
              <a:rPr lang="cs-CZ" dirty="0" smtClean="0">
                <a:solidFill>
                  <a:srgbClr val="FF0000"/>
                </a:solidFill>
              </a:rPr>
              <a:t>1.1.</a:t>
            </a:r>
          </a:p>
          <a:p>
            <a:pPr marL="0" indent="0" algn="just">
              <a:buNone/>
            </a:pPr>
            <a:r>
              <a:rPr lang="cs-CZ" dirty="0" smtClean="0"/>
              <a:t>Na Tři krále o skok dále. </a:t>
            </a:r>
            <a:r>
              <a:rPr lang="cs-CZ" dirty="0" smtClean="0">
                <a:solidFill>
                  <a:srgbClr val="FF0000"/>
                </a:solidFill>
              </a:rPr>
              <a:t>6.1.</a:t>
            </a:r>
          </a:p>
          <a:p>
            <a:pPr marL="514350" indent="-514350" algn="just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66153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2" presetClass="entr" presetSubtype="9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2" presetClass="entr" presetSubtype="9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9000"/>
                            </p:stCondLst>
                            <p:childTnLst>
                              <p:par>
                                <p:cTn id="20" presetID="2" presetClass="entr" presetSubtype="9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2000"/>
                            </p:stCondLst>
                            <p:childTnLst>
                              <p:par>
                                <p:cTn id="25" presetID="2" presetClass="entr" presetSubtype="9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5000"/>
                            </p:stCondLst>
                            <p:childTnLst>
                              <p:par>
                                <p:cTn id="30" presetID="2" presetClass="entr" presetSubtype="9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723900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7239000" cy="4846320"/>
          </a:xfrm>
        </p:spPr>
        <p:txBody>
          <a:bodyPr>
            <a:normAutofit fontScale="85000" lnSpcReduction="20000"/>
          </a:bodyPr>
          <a:lstStyle/>
          <a:p>
            <a:pPr marL="0" indent="0" algn="just">
              <a:buNone/>
            </a:pPr>
            <a:r>
              <a:rPr lang="cs-CZ" dirty="0" smtClean="0"/>
              <a:t>Podtrhni vánoční symboly:</a:t>
            </a:r>
          </a:p>
          <a:p>
            <a:pPr marL="0" indent="0" algn="just">
              <a:buNone/>
            </a:pPr>
            <a:endParaRPr lang="cs-CZ" dirty="0" smtClean="0"/>
          </a:p>
          <a:p>
            <a:pPr marL="0" indent="0" algn="just">
              <a:buNone/>
            </a:pPr>
            <a:r>
              <a:rPr lang="cs-CZ" dirty="0"/>
              <a:t>b</a:t>
            </a:r>
            <a:r>
              <a:rPr lang="cs-CZ" dirty="0" smtClean="0"/>
              <a:t>eránek	vánoční stromek 		zajíček</a:t>
            </a:r>
          </a:p>
          <a:p>
            <a:pPr marL="0" indent="0" algn="just">
              <a:buNone/>
            </a:pPr>
            <a:endParaRPr lang="cs-CZ" dirty="0" smtClean="0"/>
          </a:p>
          <a:p>
            <a:pPr marL="0" indent="0" algn="just">
              <a:buNone/>
            </a:pPr>
            <a:r>
              <a:rPr lang="cs-CZ" dirty="0"/>
              <a:t>s</a:t>
            </a:r>
            <a:r>
              <a:rPr lang="cs-CZ" dirty="0" smtClean="0"/>
              <a:t>víčka 		pomlázka		kraslice </a:t>
            </a:r>
          </a:p>
          <a:p>
            <a:pPr marL="0" indent="0" algn="just">
              <a:buNone/>
            </a:pPr>
            <a:endParaRPr lang="cs-CZ" dirty="0"/>
          </a:p>
          <a:p>
            <a:pPr marL="0" indent="0" algn="just">
              <a:buNone/>
            </a:pPr>
            <a:r>
              <a:rPr lang="cs-CZ" dirty="0" smtClean="0"/>
              <a:t>betlém 	dárky 		mazanec	cukroví        </a:t>
            </a:r>
          </a:p>
          <a:p>
            <a:pPr marL="0" indent="0" algn="just">
              <a:buNone/>
            </a:pPr>
            <a:endParaRPr lang="cs-CZ" dirty="0"/>
          </a:p>
          <a:p>
            <a:pPr marL="0" indent="0" algn="just">
              <a:buNone/>
            </a:pPr>
            <a:r>
              <a:rPr lang="cs-CZ" dirty="0" smtClean="0"/>
              <a:t>Silvestr	osení 		vánočka 	prskavka</a:t>
            </a:r>
          </a:p>
          <a:p>
            <a:pPr marL="0" indent="0" algn="just">
              <a:buNone/>
            </a:pPr>
            <a:endParaRPr lang="cs-CZ" dirty="0"/>
          </a:p>
          <a:p>
            <a:pPr marL="0" indent="0" algn="just">
              <a:buNone/>
            </a:pPr>
            <a:r>
              <a:rPr lang="cs-CZ" dirty="0" smtClean="0"/>
              <a:t>jmelí 		rybí polévka		koleda</a:t>
            </a:r>
          </a:p>
          <a:p>
            <a:pPr marL="0" indent="0" algn="just">
              <a:buNone/>
            </a:pPr>
            <a:endParaRPr lang="cs-CZ" dirty="0" smtClean="0"/>
          </a:p>
          <a:p>
            <a:pPr marL="0" indent="0" algn="just">
              <a:buNone/>
            </a:pPr>
            <a:r>
              <a:rPr lang="cs-CZ" dirty="0" smtClean="0"/>
              <a:t> </a:t>
            </a:r>
            <a:r>
              <a:rPr lang="cs-CZ" dirty="0"/>
              <a:t>smažený kapr </a:t>
            </a:r>
            <a:r>
              <a:rPr lang="cs-CZ" dirty="0" smtClean="0"/>
              <a:t>	kuřátko	šupina</a:t>
            </a:r>
          </a:p>
          <a:p>
            <a:pPr marL="0" indent="0" algn="just">
              <a:buNone/>
            </a:pPr>
            <a:endParaRPr lang="cs-CZ" dirty="0"/>
          </a:p>
        </p:txBody>
      </p:sp>
      <p:pic>
        <p:nvPicPr>
          <p:cNvPr id="5122" name="Picture 2" descr="C:\Users\jnovakova\AppData\Local\Microsoft\Windows\Temporary Internet Files\Content.IE5\OL7ZR70Q\MC9003542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16632"/>
            <a:ext cx="2287509" cy="19630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19064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723900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kontrola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7239000" cy="4846320"/>
          </a:xfrm>
        </p:spPr>
        <p:txBody>
          <a:bodyPr>
            <a:normAutofit fontScale="92500" lnSpcReduction="20000"/>
          </a:bodyPr>
          <a:lstStyle/>
          <a:p>
            <a:pPr marL="0" indent="0" algn="just">
              <a:buNone/>
            </a:pPr>
            <a:endParaRPr lang="cs-CZ" dirty="0" smtClean="0"/>
          </a:p>
          <a:p>
            <a:pPr marL="0" indent="0" algn="just">
              <a:buNone/>
            </a:pPr>
            <a:r>
              <a:rPr lang="cs-CZ" dirty="0"/>
              <a:t>b</a:t>
            </a:r>
            <a:r>
              <a:rPr lang="cs-CZ" dirty="0" smtClean="0"/>
              <a:t>eránek	</a:t>
            </a:r>
            <a:r>
              <a:rPr lang="cs-CZ" u="sng" dirty="0" smtClean="0"/>
              <a:t>vánoční stromek </a:t>
            </a:r>
            <a:r>
              <a:rPr lang="cs-CZ" dirty="0" smtClean="0"/>
              <a:t>		zajíček</a:t>
            </a:r>
          </a:p>
          <a:p>
            <a:pPr marL="0" indent="0" algn="just">
              <a:buNone/>
            </a:pPr>
            <a:endParaRPr lang="cs-CZ" dirty="0" smtClean="0"/>
          </a:p>
          <a:p>
            <a:pPr marL="0" indent="0" algn="just">
              <a:buNone/>
            </a:pPr>
            <a:r>
              <a:rPr lang="cs-CZ" u="sng" dirty="0"/>
              <a:t>s</a:t>
            </a:r>
            <a:r>
              <a:rPr lang="cs-CZ" u="sng" dirty="0" smtClean="0"/>
              <a:t>víčka</a:t>
            </a:r>
            <a:r>
              <a:rPr lang="cs-CZ" dirty="0" smtClean="0"/>
              <a:t> 		pomlázka		kraslice </a:t>
            </a:r>
          </a:p>
          <a:p>
            <a:pPr marL="0" indent="0" algn="just">
              <a:buNone/>
            </a:pPr>
            <a:endParaRPr lang="cs-CZ" dirty="0"/>
          </a:p>
          <a:p>
            <a:pPr marL="0" indent="0" algn="just">
              <a:buNone/>
            </a:pPr>
            <a:r>
              <a:rPr lang="cs-CZ" u="sng" dirty="0" smtClean="0"/>
              <a:t>betlém</a:t>
            </a:r>
            <a:r>
              <a:rPr lang="cs-CZ" dirty="0" smtClean="0"/>
              <a:t> 	</a:t>
            </a:r>
            <a:r>
              <a:rPr lang="cs-CZ" u="sng" dirty="0" smtClean="0"/>
              <a:t>dárky</a:t>
            </a:r>
            <a:r>
              <a:rPr lang="cs-CZ" dirty="0" smtClean="0"/>
              <a:t> 		mazanec	</a:t>
            </a:r>
            <a:r>
              <a:rPr lang="cs-CZ" u="sng" dirty="0" smtClean="0"/>
              <a:t>cukroví</a:t>
            </a:r>
            <a:r>
              <a:rPr lang="cs-CZ" dirty="0" smtClean="0"/>
              <a:t>        </a:t>
            </a:r>
          </a:p>
          <a:p>
            <a:pPr marL="0" indent="0" algn="just">
              <a:buNone/>
            </a:pPr>
            <a:endParaRPr lang="cs-CZ" dirty="0"/>
          </a:p>
          <a:p>
            <a:pPr marL="0" indent="0" algn="just">
              <a:buNone/>
            </a:pPr>
            <a:r>
              <a:rPr lang="cs-CZ" u="sng" dirty="0" smtClean="0"/>
              <a:t>Silvestr</a:t>
            </a:r>
            <a:r>
              <a:rPr lang="cs-CZ" dirty="0" smtClean="0"/>
              <a:t>	osení 		</a:t>
            </a:r>
            <a:r>
              <a:rPr lang="cs-CZ" u="sng" dirty="0" smtClean="0"/>
              <a:t>vánočka</a:t>
            </a:r>
            <a:r>
              <a:rPr lang="cs-CZ" dirty="0" smtClean="0"/>
              <a:t> 	</a:t>
            </a:r>
            <a:r>
              <a:rPr lang="cs-CZ" u="sng" dirty="0" smtClean="0"/>
              <a:t>prskavka</a:t>
            </a:r>
          </a:p>
          <a:p>
            <a:pPr marL="0" indent="0" algn="just">
              <a:buNone/>
            </a:pPr>
            <a:endParaRPr lang="cs-CZ" dirty="0"/>
          </a:p>
          <a:p>
            <a:pPr marL="0" indent="0" algn="just">
              <a:buNone/>
            </a:pPr>
            <a:r>
              <a:rPr lang="cs-CZ" u="sng" dirty="0" smtClean="0"/>
              <a:t>jmelí</a:t>
            </a:r>
            <a:r>
              <a:rPr lang="cs-CZ" dirty="0" smtClean="0"/>
              <a:t> 		</a:t>
            </a:r>
            <a:r>
              <a:rPr lang="cs-CZ" u="sng" dirty="0" smtClean="0"/>
              <a:t>rybí polévka</a:t>
            </a:r>
            <a:r>
              <a:rPr lang="cs-CZ" dirty="0" smtClean="0"/>
              <a:t>		</a:t>
            </a:r>
            <a:r>
              <a:rPr lang="cs-CZ" u="sng" dirty="0" smtClean="0"/>
              <a:t>koleda</a:t>
            </a:r>
          </a:p>
          <a:p>
            <a:pPr marL="0" indent="0" algn="just">
              <a:buNone/>
            </a:pPr>
            <a:endParaRPr lang="cs-CZ" dirty="0" smtClean="0"/>
          </a:p>
          <a:p>
            <a:pPr marL="0" indent="0" algn="just">
              <a:buNone/>
            </a:pPr>
            <a:r>
              <a:rPr lang="cs-CZ" dirty="0" smtClean="0"/>
              <a:t> </a:t>
            </a:r>
            <a:r>
              <a:rPr lang="cs-CZ" u="sng" dirty="0"/>
              <a:t>smažený kapr </a:t>
            </a:r>
            <a:r>
              <a:rPr lang="cs-CZ" dirty="0" smtClean="0"/>
              <a:t>	kuřátko	</a:t>
            </a:r>
            <a:r>
              <a:rPr lang="cs-CZ" u="sng" dirty="0" smtClean="0"/>
              <a:t>šupina</a:t>
            </a:r>
          </a:p>
          <a:p>
            <a:pPr marL="0" indent="0" algn="just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937682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723900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7239000" cy="4846320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dirty="0" smtClean="0"/>
              <a:t>VYLUŠTĚTE</a:t>
            </a:r>
          </a:p>
          <a:p>
            <a:pPr marL="0" indent="0" algn="just">
              <a:buNone/>
            </a:pPr>
            <a:endParaRPr lang="cs-CZ" dirty="0" smtClean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2091" y="-12009"/>
            <a:ext cx="5616624" cy="68134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 descr="C:\Users\jnovakova\AppData\Local\Microsoft\Windows\Temporary Internet Files\Content.IE5\LGB14QCY\MP90040524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358" y="2204864"/>
            <a:ext cx="1249266" cy="970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jnovakova\AppData\Local\Microsoft\Windows\Temporary Internet Files\Content.IE5\9NXAHEK2\MP900289626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0624" y="1954382"/>
            <a:ext cx="2322934" cy="18944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jnovakova\AppData\Local\Microsoft\Windows\Temporary Internet Files\Content.IE5\LGB14QCY\MP90040289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4149080"/>
            <a:ext cx="2520280" cy="2696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jnovakova\AppData\Local\Microsoft\Windows\Temporary Internet Files\Content.IE5\V593O288\MM900283729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0563" y="4149080"/>
            <a:ext cx="989790" cy="11192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937682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020728"/>
          </a:xfrm>
        </p:spPr>
        <p:txBody>
          <a:bodyPr/>
          <a:lstStyle/>
          <a:p>
            <a:r>
              <a:rPr lang="cs-CZ" dirty="0" smtClean="0"/>
              <a:t>KONTROLA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TAJENKA </a:t>
            </a:r>
            <a:r>
              <a:rPr lang="cs-CZ" sz="2000" b="1" dirty="0" smtClean="0"/>
              <a:t>  </a:t>
            </a:r>
            <a:r>
              <a:rPr lang="cs-CZ" sz="2000" b="1" dirty="0" smtClean="0">
                <a:solidFill>
                  <a:srgbClr val="0070C0"/>
                </a:solidFill>
              </a:rPr>
              <a:t>O VÁNOCÍCH JSME VŠICHNI  </a:t>
            </a:r>
            <a:r>
              <a:rPr lang="cs-CZ" dirty="0" smtClean="0">
                <a:solidFill>
                  <a:srgbClr val="FF0000"/>
                </a:solidFill>
              </a:rPr>
              <a:t>RÁDI DOMA</a:t>
            </a:r>
            <a:endParaRPr lang="cs-CZ" dirty="0"/>
          </a:p>
        </p:txBody>
      </p:sp>
      <p:pic>
        <p:nvPicPr>
          <p:cNvPr id="2050" name="Picture 2" descr="C:\Users\jnovakova\AppData\Local\Microsoft\Windows\Temporary Internet Files\Content.IE5\JP2G60OM\MC900439845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1593" y="2564904"/>
            <a:ext cx="3676551" cy="295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5233465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7239000" cy="4846320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dirty="0"/>
              <a:t>Archiv autora</a:t>
            </a:r>
          </a:p>
          <a:p>
            <a:pPr marL="0" indent="0" algn="just">
              <a:buNone/>
            </a:pPr>
            <a:r>
              <a:rPr lang="cs-CZ" dirty="0" smtClean="0"/>
              <a:t>www.office.microsoft.com</a:t>
            </a:r>
          </a:p>
          <a:p>
            <a:pPr marL="0" indent="0" algn="just">
              <a:buNone/>
            </a:pPr>
            <a:endParaRPr lang="cs-CZ" dirty="0" smtClean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b="0" dirty="0" smtClean="0">
                <a:solidFill>
                  <a:schemeClr val="tx1"/>
                </a:solidFill>
              </a:rPr>
              <a:t>POUŽITÉ ZDROJE:</a:t>
            </a:r>
            <a:endParaRPr lang="cs-CZ" sz="2000" b="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6968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110</TotalTime>
  <Words>550</Words>
  <Application>Microsoft Office PowerPoint</Application>
  <PresentationFormat>Předvádění na obrazovce (4:3)</PresentationFormat>
  <Paragraphs>95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Bohatý</vt:lpstr>
      <vt:lpstr>Prezentace aplikace PowerPoint</vt:lpstr>
      <vt:lpstr>Vánoce</vt:lpstr>
      <vt:lpstr>advent</vt:lpstr>
      <vt:lpstr>vánoce</vt:lpstr>
      <vt:lpstr>Úkoly pro pozorné posluchače</vt:lpstr>
      <vt:lpstr>kontrola</vt:lpstr>
      <vt:lpstr>úkol</vt:lpstr>
      <vt:lpstr>kontrola</vt:lpstr>
      <vt:lpstr>úkol</vt:lpstr>
      <vt:lpstr>kontrola</vt:lpstr>
      <vt:lpstr>úkol</vt:lpstr>
      <vt:lpstr>KONTROLA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install</dc:creator>
  <cp:lastModifiedBy>install</cp:lastModifiedBy>
  <cp:revision>14</cp:revision>
  <dcterms:created xsi:type="dcterms:W3CDTF">2012-03-17T20:13:38Z</dcterms:created>
  <dcterms:modified xsi:type="dcterms:W3CDTF">2012-03-27T19:19:58Z</dcterms:modified>
</cp:coreProperties>
</file>