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02928D3-3E42-4ABF-B84B-43CF9105425E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7DC0CF9-AD4F-40CE-8F39-CF6D90F2E66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1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25794"/>
              </p:ext>
            </p:extLst>
          </p:nvPr>
        </p:nvGraphicFramePr>
        <p:xfrm>
          <a:off x="971600" y="1844824"/>
          <a:ext cx="7183804" cy="50373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0799"/>
                <a:gridCol w="5503005"/>
              </a:tblGrid>
              <a:tr h="299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Škola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0" dirty="0">
                          <a:solidFill>
                            <a:schemeClr val="tx1"/>
                          </a:solidFill>
                          <a:effectLst/>
                        </a:rPr>
                        <a:t>ZŠ Třeboň, Sokolská 296, 379 01 Třeboň</a:t>
                      </a:r>
                      <a:endParaRPr lang="cs-CZ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Mgr. Jarmila Nováková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Číslo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VY_32_Inovace_3332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Název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Veselé Velikonoce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Téma hodiny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Velikonoce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Ročník/y/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05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Prezentace obsahuje výklad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pojednávající o velikonočních zvycích. Seznamuje žáky s tradicemi. Obsahuje úkoly k procvičení základních pojmů a symbolů, souvisejících s Velikonocemi.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538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Očekávaný výstup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uplatňuje elementární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poznatky o Velikonocích,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o rodině a činnostech člověka, o lidské společnosti, soužití a zvycích lidí. Objasní také historické důvody pro zařazení státních svátků. Žák sleduje významná data v kalendáři.</a:t>
                      </a: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21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084" y="188640"/>
            <a:ext cx="6082665" cy="1486535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34364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85418" y="620688"/>
            <a:ext cx="7117180" cy="1470025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Veselé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Velikonoce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jnovakova\AppData\Local\Microsoft\Windows\Temporary Internet Files\Content.IE5\97J1TD00\MP9004230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533" y="2348880"/>
            <a:ext cx="2352427" cy="353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16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Proč je středa škaredá?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33453" y="1844824"/>
            <a:ext cx="6480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chemeClr val="bg1"/>
                </a:solidFill>
              </a:rPr>
              <a:t>Toto označení prý pochází z toho, že se Jidáš na Ježíše škaredil. Podle lidové tradice se v tento den nesmí nikdo mračit, jinak by se škaredil všechny středy v roce. Někde se také středě říkalo Sazometná, protože se toho dne vymetaly komíny. </a:t>
            </a:r>
            <a:r>
              <a:rPr lang="cs-CZ" b="1" dirty="0" smtClean="0"/>
              <a:t> </a:t>
            </a:r>
            <a:endParaRPr lang="cs-CZ" b="1" dirty="0"/>
          </a:p>
        </p:txBody>
      </p:sp>
      <p:pic>
        <p:nvPicPr>
          <p:cNvPr id="5" name="Picture 5" descr="C:\Users\jnovakova\AppData\Local\Microsoft\Windows\Temporary Internet Files\Content.IE5\9BP3OPNF\MC90043631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601" y="458112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5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Kde vzal čtvrtek barvu?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4" y="1484784"/>
            <a:ext cx="7125112" cy="250180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Zelený čtvrtek se obvykle vysvětluje podle barvy probouzející se přírody. Chcete-li podle tradice udělat v tento den něco pro své zdraví, snězte něco zeleného – salát, špenát nebo kopřivy. 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2053" name="Picture 5" descr="C:\Users\jnovakova\AppData\Local\Microsoft\Windows\Temporary Internet Files\Content.IE5\9BP3OPNF\MC9003313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005064"/>
            <a:ext cx="1810693" cy="176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87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Co se nemělo na Velký pátek?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61463" y="1628800"/>
            <a:ext cx="7125112" cy="307787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Je to den hlubokého smutku na památku ukřižování Ježíše Krista. Lidé tento den dodržovali přísný půst. Nesmělo se hýbat se zemí, proto se nepracovalo na poli, ani v sadu, nesmělo se prát prádlo, protože by ho prý pradleny namáčely do Kristovy krve. Velikonoce jsou největšími svátky křesťanů.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jnovakova\AppData\Local\Microsoft\Windows\Temporary Internet Files\Content.IE5\HSZBVTPX\MC9001940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365104"/>
            <a:ext cx="2784359" cy="223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24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Co se dělalo na Bílou sobotu?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00808"/>
            <a:ext cx="7125112" cy="336590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Tento den se uklízelo a bílilo, připravovalo se a chystalo </a:t>
            </a:r>
            <a:r>
              <a:rPr lang="cs-CZ" sz="2400" b="1" dirty="0" smtClean="0">
                <a:solidFill>
                  <a:schemeClr val="bg1"/>
                </a:solidFill>
              </a:rPr>
              <a:t>vše </a:t>
            </a:r>
            <a:r>
              <a:rPr lang="cs-CZ" sz="2400" b="1" dirty="0" smtClean="0">
                <a:solidFill>
                  <a:schemeClr val="bg1"/>
                </a:solidFill>
              </a:rPr>
              <a:t>na slavné Vzkříšení na Boží hod velikonoční. Vařily se sváteční pokrmy, pekly se mazance a velikonoční beránci, pletly se pomlázky z vrbového proutí, vázaly se březové větvičky a zdobila se vajíčka. Skončením Bílé soboty se završil dlouhotrvající půst. 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3" descr="C:\Users\jnovakova\AppData\Local\Microsoft\Windows\Temporary Internet Files\Content.IE5\HSZBVTPX\MC9003098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26842"/>
            <a:ext cx="1355141" cy="191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81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6626" y="692696"/>
            <a:ext cx="7125113" cy="924475"/>
          </a:xfrm>
        </p:spPr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Jak se slavil boží hod velikonoční?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2564" y="2524977"/>
            <a:ext cx="6624736" cy="354738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2400" b="1" dirty="0" smtClean="0">
                <a:solidFill>
                  <a:schemeClr val="bg1"/>
                </a:solidFill>
              </a:rPr>
              <a:t>K této neděli patří tradiční velikonoční pokrmy – beránek, mazanec, vejce, chleba a víno, které se světily ráno při mši. Po období dlouhého předvelikonočního půstu by mohl náhlý přechod k tučné stravě přivodit zdravotní potíže. Proto se světily pokrmy, které měly tělo na návrat k běžné stravě pozvolna připravovat.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5124" name="Picture 4" descr="C:\Users\jnovakova\AppData\Local\Microsoft\Windows\Temporary Internet Files\Content.IE5\97J1TD00\MC900234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1673"/>
            <a:ext cx="2110966" cy="249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54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Proč byl pondělek mrskaný?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857" y="1484784"/>
            <a:ext cx="7125112" cy="338437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000" b="1" dirty="0" smtClean="0">
                <a:solidFill>
                  <a:schemeClr val="bg1"/>
                </a:solidFill>
              </a:rPr>
              <a:t>Na Velikonoční pondělí chodili dříve dům od domu mládenci za děvčaty a šlehali je pomlázkami spletenými z vrbového proutí, aby byly po celý rok zdravé, veselé a pilné. Mnohde bylo zvykem, že v úterý na oplátku děvčata polévala chlapce vodou, aby byli svěží. Dnes už chodí s pomlázkou většinou jen děti, které za vinšování dostávají malovaná vajíčka, ale i sladkosti. 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6149" name="Picture 5" descr="C:\Users\jnovakova\AppData\Local\Microsoft\Windows\Temporary Internet Files\Content.IE5\LJSS0O07\MP90030902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45810"/>
            <a:ext cx="3057147" cy="2002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40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6135" y="548680"/>
            <a:ext cx="8820472" cy="924475"/>
          </a:xfrm>
        </p:spPr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Úkoly pro pozorné posluchače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7306971" cy="457396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Doplň: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Velikonoce jsou největšími svátky __________. 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__________ se nesmí nikdo mračit. 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Na Sazometnou středu se vymetaly __________. 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Na Zelený čtvrtek se jí ________, ________. 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Na Velký pátek se držel _____ . Nesmělo se __________ a __________.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Na Bílou sobotu se pekly _________ a _________ , pletly se </a:t>
            </a:r>
            <a:r>
              <a:rPr lang="cs-CZ" b="1" dirty="0">
                <a:solidFill>
                  <a:schemeClr val="bg1"/>
                </a:solidFill>
              </a:rPr>
              <a:t>__________ </a:t>
            </a:r>
            <a:r>
              <a:rPr lang="cs-CZ" b="1" dirty="0" smtClean="0">
                <a:solidFill>
                  <a:schemeClr val="bg1"/>
                </a:solidFill>
              </a:rPr>
              <a:t> a zdobila se __________. 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Na Velikonoční pondělí muži chodí po domácnostech a šlehají ženy </a:t>
            </a:r>
            <a:r>
              <a:rPr lang="cs-CZ" b="1" dirty="0">
                <a:solidFill>
                  <a:schemeClr val="bg1"/>
                </a:solidFill>
              </a:rPr>
              <a:t>__________ </a:t>
            </a:r>
            <a:r>
              <a:rPr lang="cs-CZ" b="1" dirty="0" smtClean="0">
                <a:solidFill>
                  <a:schemeClr val="bg1"/>
                </a:solidFill>
              </a:rPr>
              <a:t> z _______ , aby je omladili. Za vinšování dostávají malovaná __________.</a:t>
            </a:r>
          </a:p>
          <a:p>
            <a:pPr marL="0" indent="0">
              <a:buClr>
                <a:schemeClr val="bg1"/>
              </a:buClr>
              <a:buNone/>
            </a:pPr>
            <a:r>
              <a:rPr lang="cs-CZ" b="1" dirty="0" smtClean="0">
                <a:solidFill>
                  <a:schemeClr val="bg1"/>
                </a:solidFill>
              </a:rPr>
              <a:t> </a:t>
            </a:r>
          </a:p>
          <a:p>
            <a:endParaRPr lang="cs-CZ" dirty="0"/>
          </a:p>
        </p:txBody>
      </p:sp>
      <p:pic>
        <p:nvPicPr>
          <p:cNvPr id="11266" name="Picture 2" descr="C:\Users\jnovakova\AppData\Local\Microsoft\Windows\Temporary Internet Files\Content.IE5\ZWT4GOW7\MP9004491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564904"/>
            <a:ext cx="1979712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97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>
                <a:solidFill>
                  <a:srgbClr val="FFFF00"/>
                </a:solidFill>
              </a:rPr>
              <a:t>Kontrola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3579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b="1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>
                <a:solidFill>
                  <a:schemeClr val="bg1"/>
                </a:solidFill>
              </a:rPr>
              <a:t>Velikonoce jsou největšími svátky </a:t>
            </a:r>
            <a:r>
              <a:rPr lang="cs-CZ" b="1" dirty="0" smtClean="0">
                <a:solidFill>
                  <a:srgbClr val="FF0000"/>
                </a:solidFill>
              </a:rPr>
              <a:t>křesťanů</a:t>
            </a:r>
            <a:r>
              <a:rPr lang="cs-CZ" b="1" dirty="0" smtClean="0">
                <a:solidFill>
                  <a:schemeClr val="bg1"/>
                </a:solidFill>
              </a:rPr>
              <a:t>. </a:t>
            </a:r>
            <a:endParaRPr lang="cs-CZ" b="1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rgbClr val="FF0000"/>
                </a:solidFill>
              </a:rPr>
              <a:t>Na Škaredou středu </a:t>
            </a:r>
            <a:r>
              <a:rPr lang="cs-CZ" b="1" dirty="0" smtClean="0">
                <a:solidFill>
                  <a:schemeClr val="bg1"/>
                </a:solidFill>
              </a:rPr>
              <a:t>se </a:t>
            </a:r>
            <a:r>
              <a:rPr lang="cs-CZ" b="1" dirty="0">
                <a:solidFill>
                  <a:schemeClr val="bg1"/>
                </a:solidFill>
              </a:rPr>
              <a:t>nesmí nikdo mračit. 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>
                <a:solidFill>
                  <a:schemeClr val="bg1"/>
                </a:solidFill>
              </a:rPr>
              <a:t>Na Sazometnou středu se vymetaly </a:t>
            </a:r>
            <a:r>
              <a:rPr lang="cs-CZ" b="1" dirty="0" smtClean="0">
                <a:solidFill>
                  <a:srgbClr val="FF0000"/>
                </a:solidFill>
              </a:rPr>
              <a:t>komíny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endParaRPr lang="cs-CZ" b="1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>
                <a:solidFill>
                  <a:schemeClr val="bg1"/>
                </a:solidFill>
              </a:rPr>
              <a:t>Na Zelený čtvrtek se jí </a:t>
            </a:r>
            <a:r>
              <a:rPr lang="cs-CZ" b="1" dirty="0" smtClean="0">
                <a:solidFill>
                  <a:srgbClr val="FF0000"/>
                </a:solidFill>
              </a:rPr>
              <a:t>špenát </a:t>
            </a:r>
            <a:r>
              <a:rPr lang="cs-CZ" b="1" dirty="0" smtClean="0">
                <a:solidFill>
                  <a:schemeClr val="bg1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kopřivy</a:t>
            </a:r>
            <a:r>
              <a:rPr lang="cs-CZ" b="1" dirty="0" smtClean="0">
                <a:solidFill>
                  <a:schemeClr val="bg1"/>
                </a:solidFill>
              </a:rPr>
              <a:t>. </a:t>
            </a:r>
            <a:endParaRPr lang="cs-CZ" b="1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>
                <a:solidFill>
                  <a:schemeClr val="bg1"/>
                </a:solidFill>
              </a:rPr>
              <a:t>Na Velký pátek se držel </a:t>
            </a:r>
            <a:r>
              <a:rPr lang="cs-CZ" b="1" dirty="0" smtClean="0">
                <a:solidFill>
                  <a:srgbClr val="FF0000"/>
                </a:solidFill>
              </a:rPr>
              <a:t>půst</a:t>
            </a:r>
            <a:r>
              <a:rPr lang="cs-CZ" b="1" dirty="0" smtClean="0">
                <a:solidFill>
                  <a:schemeClr val="bg1"/>
                </a:solidFill>
              </a:rPr>
              <a:t>. </a:t>
            </a:r>
            <a:r>
              <a:rPr lang="cs-CZ" b="1" dirty="0">
                <a:solidFill>
                  <a:schemeClr val="bg1"/>
                </a:solidFill>
              </a:rPr>
              <a:t>Nesmělo se </a:t>
            </a:r>
            <a:r>
              <a:rPr lang="cs-CZ" b="1" dirty="0" smtClean="0">
                <a:solidFill>
                  <a:srgbClr val="FF0000"/>
                </a:solidFill>
              </a:rPr>
              <a:t>hýbat se zemí </a:t>
            </a:r>
            <a:r>
              <a:rPr lang="cs-CZ" b="1" dirty="0" smtClean="0">
                <a:solidFill>
                  <a:schemeClr val="bg1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prát prádlo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endParaRPr lang="cs-CZ" b="1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>
                <a:solidFill>
                  <a:schemeClr val="bg1"/>
                </a:solidFill>
              </a:rPr>
              <a:t>Na Bílou sobotu se pekly </a:t>
            </a:r>
            <a:r>
              <a:rPr lang="cs-CZ" b="1" dirty="0" smtClean="0">
                <a:solidFill>
                  <a:srgbClr val="FF0000"/>
                </a:solidFill>
              </a:rPr>
              <a:t>mazance </a:t>
            </a:r>
            <a:r>
              <a:rPr lang="cs-CZ" b="1" dirty="0" smtClean="0">
                <a:solidFill>
                  <a:schemeClr val="bg1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beránky</a:t>
            </a:r>
            <a:r>
              <a:rPr lang="cs-CZ" b="1" dirty="0" smtClean="0">
                <a:solidFill>
                  <a:schemeClr val="bg1"/>
                </a:solidFill>
              </a:rPr>
              <a:t>, </a:t>
            </a:r>
            <a:r>
              <a:rPr lang="cs-CZ" b="1" dirty="0">
                <a:solidFill>
                  <a:schemeClr val="bg1"/>
                </a:solidFill>
              </a:rPr>
              <a:t>pletly se </a:t>
            </a:r>
            <a:r>
              <a:rPr lang="cs-CZ" b="1" dirty="0" smtClean="0">
                <a:solidFill>
                  <a:srgbClr val="FF0000"/>
                </a:solidFill>
              </a:rPr>
              <a:t>pomlázky</a:t>
            </a:r>
            <a:r>
              <a:rPr lang="cs-CZ" b="1" dirty="0" smtClean="0">
                <a:solidFill>
                  <a:schemeClr val="bg1"/>
                </a:solidFill>
              </a:rPr>
              <a:t> a </a:t>
            </a:r>
            <a:r>
              <a:rPr lang="cs-CZ" b="1" dirty="0">
                <a:solidFill>
                  <a:schemeClr val="bg1"/>
                </a:solidFill>
              </a:rPr>
              <a:t>zdobila se </a:t>
            </a:r>
            <a:r>
              <a:rPr lang="cs-CZ" b="1" dirty="0" smtClean="0">
                <a:solidFill>
                  <a:srgbClr val="FF0000"/>
                </a:solidFill>
              </a:rPr>
              <a:t>vajíčka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endParaRPr lang="cs-CZ" b="1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>
                <a:solidFill>
                  <a:schemeClr val="bg1"/>
                </a:solidFill>
              </a:rPr>
              <a:t>Na Velikonoční pondělí muži chodí po domácnostech a šlehají ženy </a:t>
            </a:r>
            <a:r>
              <a:rPr lang="cs-CZ" b="1" dirty="0" smtClean="0">
                <a:solidFill>
                  <a:srgbClr val="FF0000"/>
                </a:solidFill>
              </a:rPr>
              <a:t>pomlázkou</a:t>
            </a:r>
            <a:r>
              <a:rPr lang="cs-CZ" b="1" dirty="0" smtClean="0">
                <a:solidFill>
                  <a:schemeClr val="bg1"/>
                </a:solidFill>
              </a:rPr>
              <a:t> z </a:t>
            </a:r>
            <a:r>
              <a:rPr lang="cs-CZ" b="1" dirty="0" smtClean="0">
                <a:solidFill>
                  <a:srgbClr val="FF0000"/>
                </a:solidFill>
              </a:rPr>
              <a:t>proutí</a:t>
            </a:r>
            <a:r>
              <a:rPr lang="cs-CZ" b="1" dirty="0" smtClean="0">
                <a:solidFill>
                  <a:schemeClr val="bg1"/>
                </a:solidFill>
              </a:rPr>
              <a:t>, </a:t>
            </a:r>
            <a:r>
              <a:rPr lang="cs-CZ" b="1" dirty="0">
                <a:solidFill>
                  <a:schemeClr val="bg1"/>
                </a:solidFill>
              </a:rPr>
              <a:t>aby je omladili. Za vinšování dostávají malovaná </a:t>
            </a:r>
            <a:r>
              <a:rPr lang="cs-CZ" b="1" dirty="0" smtClean="0">
                <a:solidFill>
                  <a:srgbClr val="FF0000"/>
                </a:solidFill>
              </a:rPr>
              <a:t>vajíčka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endParaRPr lang="cs-CZ" b="1" dirty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8149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6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4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8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3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100"/>
                            </p:stCondLst>
                            <p:childTnLst>
                              <p:par>
                                <p:cTn id="3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7125113" cy="924475"/>
          </a:xfrm>
        </p:spPr>
        <p:txBody>
          <a:bodyPr/>
          <a:lstStyle/>
          <a:p>
            <a:r>
              <a:rPr lang="cs-CZ" b="1" cap="all" dirty="0">
                <a:solidFill>
                  <a:srgbClr val="FFFF00"/>
                </a:solidFill>
              </a:rPr>
              <a:t>Spoj správné dvojice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9296" y="1844824"/>
            <a:ext cx="7125112" cy="3672408"/>
          </a:xfrm>
        </p:spPr>
        <p:txBody>
          <a:bodyPr/>
          <a:lstStyle/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/>
              <a:t>	</a:t>
            </a:r>
            <a:r>
              <a:rPr lang="cs-CZ" b="1" dirty="0" smtClean="0">
                <a:solidFill>
                  <a:schemeClr val="bg1"/>
                </a:solidFill>
              </a:rPr>
              <a:t>Velký                           		a) Neděle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	Škaredá						b) Pondělí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	Modré							c) Úterý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	Bílá							d) Středa 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	Květná							e) Čtvrtek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	Zelený							f) Pátek</a:t>
            </a:r>
          </a:p>
          <a:p>
            <a:pPr>
              <a:buClr>
                <a:schemeClr val="bg1"/>
              </a:buClr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	Šedivé							g) Sobota</a:t>
            </a:r>
          </a:p>
          <a:p>
            <a:pPr marL="0" indent="0">
              <a:buNone/>
            </a:pP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63888" y="5877272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Nápověda: 1f, 2d, 3b, 4g, 5a, </a:t>
            </a:r>
            <a:r>
              <a:rPr lang="cs-CZ" b="1" dirty="0" smtClean="0">
                <a:solidFill>
                  <a:schemeClr val="bg1"/>
                </a:solidFill>
              </a:rPr>
              <a:t>6e, 7c</a:t>
            </a:r>
            <a:endParaRPr lang="cs-CZ" b="1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  <p:pic>
        <p:nvPicPr>
          <p:cNvPr id="7170" name="Picture 2" descr="C:\Users\jnovakova\AppData\Local\Microsoft\Windows\Temporary Internet Files\Content.IE5\6P22S0UZ\MC9003831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52" y="2051179"/>
            <a:ext cx="1341956" cy="290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21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790675"/>
            <a:ext cx="7125113" cy="694572"/>
          </a:xfrm>
        </p:spPr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Podtrhni velikonoční symboly 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556792"/>
            <a:ext cx="7125112" cy="4051437"/>
          </a:xfrm>
        </p:spPr>
        <p:txBody>
          <a:bodyPr/>
          <a:lstStyle/>
          <a:p>
            <a:pPr marL="0" indent="0" algn="just">
              <a:lnSpc>
                <a:spcPct val="20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b</a:t>
            </a:r>
            <a:r>
              <a:rPr lang="cs-CZ" dirty="0" smtClean="0">
                <a:solidFill>
                  <a:schemeClr val="bg1"/>
                </a:solidFill>
              </a:rPr>
              <a:t>etlém		beránek 		Silvestr		slepička		čert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p</a:t>
            </a:r>
            <a:r>
              <a:rPr lang="cs-CZ" dirty="0" smtClean="0">
                <a:solidFill>
                  <a:schemeClr val="bg1"/>
                </a:solidFill>
              </a:rPr>
              <a:t>omlázka		zajíček			prskavka			svíčka	</a:t>
            </a:r>
            <a:endParaRPr lang="cs-CZ" dirty="0">
              <a:solidFill>
                <a:schemeClr val="bg1"/>
              </a:solidFill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vajíčko			kříž			kuřátko			proutek			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k</a:t>
            </a:r>
            <a:r>
              <a:rPr lang="cs-CZ" dirty="0" smtClean="0">
                <a:solidFill>
                  <a:schemeClr val="bg1"/>
                </a:solidFill>
              </a:rPr>
              <a:t>raslice				stromeček				vánočka	</a:t>
            </a:r>
            <a:endParaRPr lang="cs-CZ" dirty="0">
              <a:solidFill>
                <a:schemeClr val="bg1"/>
              </a:solidFill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m</a:t>
            </a:r>
            <a:r>
              <a:rPr lang="cs-CZ" dirty="0" smtClean="0">
                <a:solidFill>
                  <a:schemeClr val="bg1"/>
                </a:solidFill>
              </a:rPr>
              <a:t>azanec				osení		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koleda</a:t>
            </a:r>
            <a:r>
              <a:rPr lang="cs-CZ" dirty="0" smtClean="0"/>
              <a:t>		</a:t>
            </a:r>
          </a:p>
          <a:p>
            <a:endParaRPr lang="cs-CZ" dirty="0"/>
          </a:p>
        </p:txBody>
      </p:sp>
      <p:pic>
        <p:nvPicPr>
          <p:cNvPr id="12290" name="Picture 2" descr="C:\Users\jnovakova\AppData\Local\Microsoft\Windows\Temporary Internet Files\Content.IE5\E4KYU11M\MC9002868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163" y="4365103"/>
            <a:ext cx="2083806" cy="2029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39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790675"/>
            <a:ext cx="7125113" cy="694572"/>
          </a:xfrm>
        </p:spPr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kontrola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20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b</a:t>
            </a:r>
            <a:r>
              <a:rPr lang="cs-CZ" dirty="0" smtClean="0">
                <a:solidFill>
                  <a:schemeClr val="bg1"/>
                </a:solidFill>
              </a:rPr>
              <a:t>etlém		</a:t>
            </a:r>
            <a:r>
              <a:rPr lang="cs-CZ" b="1" u="sng" dirty="0" smtClean="0">
                <a:solidFill>
                  <a:schemeClr val="bg1"/>
                </a:solidFill>
              </a:rPr>
              <a:t>beránek</a:t>
            </a:r>
            <a:r>
              <a:rPr lang="cs-CZ" dirty="0" smtClean="0">
                <a:solidFill>
                  <a:schemeClr val="bg1"/>
                </a:solidFill>
              </a:rPr>
              <a:t> 		Silvestr		</a:t>
            </a:r>
            <a:r>
              <a:rPr lang="cs-CZ" b="1" u="sng" dirty="0" smtClean="0">
                <a:solidFill>
                  <a:schemeClr val="bg1"/>
                </a:solidFill>
              </a:rPr>
              <a:t>slepička</a:t>
            </a:r>
            <a:r>
              <a:rPr lang="cs-CZ" dirty="0" smtClean="0">
                <a:solidFill>
                  <a:schemeClr val="bg1"/>
                </a:solidFill>
              </a:rPr>
              <a:t>		čert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cs-CZ" b="1" u="sng" dirty="0">
                <a:solidFill>
                  <a:schemeClr val="bg1"/>
                </a:solidFill>
              </a:rPr>
              <a:t>p</a:t>
            </a:r>
            <a:r>
              <a:rPr lang="cs-CZ" b="1" u="sng" dirty="0" smtClean="0">
                <a:solidFill>
                  <a:schemeClr val="bg1"/>
                </a:solidFill>
              </a:rPr>
              <a:t>omlázka</a:t>
            </a:r>
            <a:r>
              <a:rPr lang="cs-CZ" dirty="0" smtClean="0">
                <a:solidFill>
                  <a:schemeClr val="bg1"/>
                </a:solidFill>
              </a:rPr>
              <a:t>		</a:t>
            </a:r>
            <a:r>
              <a:rPr lang="cs-CZ" b="1" u="sng" dirty="0" smtClean="0">
                <a:solidFill>
                  <a:schemeClr val="bg1"/>
                </a:solidFill>
              </a:rPr>
              <a:t>zajíček</a:t>
            </a:r>
            <a:r>
              <a:rPr lang="cs-CZ" dirty="0" smtClean="0">
                <a:solidFill>
                  <a:schemeClr val="bg1"/>
                </a:solidFill>
              </a:rPr>
              <a:t>			prskavka			svíčka	</a:t>
            </a:r>
            <a:endParaRPr lang="cs-CZ" dirty="0">
              <a:solidFill>
                <a:schemeClr val="bg1"/>
              </a:solidFill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cs-CZ" b="1" u="sng" dirty="0" smtClean="0">
                <a:solidFill>
                  <a:schemeClr val="bg1"/>
                </a:solidFill>
              </a:rPr>
              <a:t>vajíčko</a:t>
            </a:r>
            <a:r>
              <a:rPr lang="cs-CZ" dirty="0" smtClean="0">
                <a:solidFill>
                  <a:schemeClr val="bg1"/>
                </a:solidFill>
              </a:rPr>
              <a:t>			</a:t>
            </a:r>
            <a:r>
              <a:rPr lang="cs-CZ" b="1" u="sng" dirty="0" smtClean="0">
                <a:solidFill>
                  <a:schemeClr val="bg1"/>
                </a:solidFill>
              </a:rPr>
              <a:t>kříž</a:t>
            </a:r>
            <a:r>
              <a:rPr lang="cs-CZ" dirty="0" smtClean="0">
                <a:solidFill>
                  <a:schemeClr val="bg1"/>
                </a:solidFill>
              </a:rPr>
              <a:t>			</a:t>
            </a:r>
            <a:r>
              <a:rPr lang="cs-CZ" b="1" u="sng" dirty="0" smtClean="0">
                <a:solidFill>
                  <a:schemeClr val="bg1"/>
                </a:solidFill>
              </a:rPr>
              <a:t>kuřátko</a:t>
            </a:r>
            <a:r>
              <a:rPr lang="cs-CZ" dirty="0" smtClean="0">
                <a:solidFill>
                  <a:schemeClr val="bg1"/>
                </a:solidFill>
              </a:rPr>
              <a:t>	</a:t>
            </a:r>
            <a:endParaRPr lang="cs-CZ" dirty="0">
              <a:solidFill>
                <a:schemeClr val="bg1"/>
              </a:solidFill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cs-CZ" b="1" u="sng" dirty="0" smtClean="0">
                <a:solidFill>
                  <a:schemeClr val="bg1"/>
                </a:solidFill>
              </a:rPr>
              <a:t>proutek</a:t>
            </a:r>
            <a:r>
              <a:rPr lang="cs-CZ" dirty="0" smtClean="0">
                <a:solidFill>
                  <a:schemeClr val="bg1"/>
                </a:solidFill>
              </a:rPr>
              <a:t>			</a:t>
            </a:r>
            <a:r>
              <a:rPr lang="cs-CZ" b="1" u="sng" dirty="0" smtClean="0">
                <a:solidFill>
                  <a:schemeClr val="bg1"/>
                </a:solidFill>
              </a:rPr>
              <a:t>kraslice</a:t>
            </a:r>
            <a:r>
              <a:rPr lang="cs-CZ" dirty="0" smtClean="0">
                <a:solidFill>
                  <a:schemeClr val="bg1"/>
                </a:solidFill>
              </a:rPr>
              <a:t>				stromeček			vánočka		</a:t>
            </a:r>
            <a:r>
              <a:rPr lang="cs-CZ" b="1" u="sng" dirty="0" smtClean="0">
                <a:solidFill>
                  <a:schemeClr val="bg1"/>
                </a:solidFill>
              </a:rPr>
              <a:t>mazanec</a:t>
            </a:r>
            <a:r>
              <a:rPr lang="cs-CZ" dirty="0" smtClean="0">
                <a:solidFill>
                  <a:schemeClr val="bg1"/>
                </a:solidFill>
              </a:rPr>
              <a:t>				</a:t>
            </a:r>
            <a:r>
              <a:rPr lang="cs-CZ" b="1" u="sng" dirty="0" smtClean="0">
                <a:solidFill>
                  <a:schemeClr val="bg1"/>
                </a:solidFill>
              </a:rPr>
              <a:t>osení</a:t>
            </a:r>
            <a:r>
              <a:rPr lang="cs-CZ" dirty="0" smtClean="0">
                <a:solidFill>
                  <a:schemeClr val="bg1"/>
                </a:solidFill>
              </a:rPr>
              <a:t>				</a:t>
            </a:r>
            <a:r>
              <a:rPr lang="cs-CZ" b="1" u="sng" dirty="0" smtClean="0">
                <a:solidFill>
                  <a:schemeClr val="bg1"/>
                </a:solidFill>
              </a:rPr>
              <a:t>koleda</a:t>
            </a:r>
            <a:r>
              <a:rPr lang="cs-CZ" dirty="0" smtClean="0"/>
              <a:t>		 		</a:t>
            </a:r>
            <a:r>
              <a:rPr lang="cs-CZ" dirty="0" smtClean="0">
                <a:solidFill>
                  <a:schemeClr val="bg1"/>
                </a:solidFill>
              </a:rPr>
              <a:t>ozdoby				kapr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250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>
                <a:solidFill>
                  <a:srgbClr val="FFFF00"/>
                </a:solidFill>
              </a:rPr>
              <a:t>Velikonoční říkadla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340768"/>
            <a:ext cx="7125112" cy="4051437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>
                <a:solidFill>
                  <a:schemeClr val="bg1"/>
                </a:solidFill>
              </a:rPr>
              <a:t>Domaluj chybějící slovo: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Hody</a:t>
            </a:r>
            <a:r>
              <a:rPr lang="cs-CZ" dirty="0">
                <a:solidFill>
                  <a:schemeClr val="bg1"/>
                </a:solidFill>
              </a:rPr>
              <a:t>, hody, </a:t>
            </a:r>
            <a:r>
              <a:rPr lang="cs-CZ" dirty="0" smtClean="0">
                <a:solidFill>
                  <a:schemeClr val="bg1"/>
                </a:solidFill>
              </a:rPr>
              <a:t>doprovody, dejte ______ malovaný, nedáte-li,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 malovaný, dejte </a:t>
            </a:r>
            <a:r>
              <a:rPr lang="cs-CZ" dirty="0">
                <a:solidFill>
                  <a:schemeClr val="bg1"/>
                </a:solidFill>
              </a:rPr>
              <a:t>aspoň </a:t>
            </a:r>
            <a:r>
              <a:rPr lang="cs-CZ" dirty="0" smtClean="0">
                <a:solidFill>
                  <a:schemeClr val="bg1"/>
                </a:solidFill>
              </a:rPr>
              <a:t>____ , slepička </a:t>
            </a:r>
            <a:r>
              <a:rPr lang="cs-CZ" dirty="0">
                <a:solidFill>
                  <a:schemeClr val="bg1"/>
                </a:solidFill>
              </a:rPr>
              <a:t>Vám snese jiný.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Hody, hody doprovody, já jsem malý </a:t>
            </a:r>
            <a:r>
              <a:rPr lang="cs-CZ" dirty="0" smtClean="0">
                <a:solidFill>
                  <a:schemeClr val="bg1"/>
                </a:solidFill>
              </a:rPr>
              <a:t>_______ , </a:t>
            </a:r>
            <a:r>
              <a:rPr lang="cs-CZ" dirty="0">
                <a:solidFill>
                  <a:schemeClr val="bg1"/>
                </a:solidFill>
              </a:rPr>
              <a:t>utíkal jsem 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podle </a:t>
            </a:r>
            <a:r>
              <a:rPr lang="cs-CZ" dirty="0">
                <a:solidFill>
                  <a:schemeClr val="bg1"/>
                </a:solidFill>
              </a:rPr>
              <a:t>vody, nesl kopu </a:t>
            </a:r>
            <a:r>
              <a:rPr lang="cs-CZ" dirty="0" smtClean="0">
                <a:solidFill>
                  <a:schemeClr val="bg1"/>
                </a:solidFill>
              </a:rPr>
              <a:t>______ . Potkala </a:t>
            </a:r>
            <a:r>
              <a:rPr lang="cs-CZ" dirty="0">
                <a:solidFill>
                  <a:schemeClr val="bg1"/>
                </a:solidFill>
              </a:rPr>
              <a:t>mě koroptvička, 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chtěla </a:t>
            </a:r>
            <a:r>
              <a:rPr lang="cs-CZ" dirty="0">
                <a:solidFill>
                  <a:schemeClr val="bg1"/>
                </a:solidFill>
              </a:rPr>
              <a:t>jedno </a:t>
            </a:r>
            <a:r>
              <a:rPr lang="cs-CZ" dirty="0" smtClean="0">
                <a:solidFill>
                  <a:schemeClr val="bg1"/>
                </a:solidFill>
              </a:rPr>
              <a:t>______ a </a:t>
            </a:r>
            <a:r>
              <a:rPr lang="cs-CZ" dirty="0">
                <a:solidFill>
                  <a:schemeClr val="bg1"/>
                </a:solidFill>
              </a:rPr>
              <a:t>já řekl ne, ne, ne.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8193" name="Picture 1" descr="C:\Users\jnovakova\AppData\Local\Microsoft\Windows\Temporary Internet Files\Content.IE5\ALFNBC70\MC9002906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487" y="4005064"/>
            <a:ext cx="2880320" cy="261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72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kontrola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Hody</a:t>
            </a:r>
            <a:r>
              <a:rPr lang="cs-CZ" dirty="0">
                <a:solidFill>
                  <a:schemeClr val="bg1"/>
                </a:solidFill>
              </a:rPr>
              <a:t>, hody, </a:t>
            </a:r>
            <a:r>
              <a:rPr lang="cs-CZ" dirty="0" smtClean="0">
                <a:solidFill>
                  <a:schemeClr val="bg1"/>
                </a:solidFill>
              </a:rPr>
              <a:t>doprovody, dejte </a:t>
            </a:r>
            <a:r>
              <a:rPr lang="cs-CZ" b="1" dirty="0" smtClean="0">
                <a:solidFill>
                  <a:srgbClr val="FF0000"/>
                </a:solidFill>
              </a:rPr>
              <a:t>vejce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malovaný, nedáte-li,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 malovaný, dejte </a:t>
            </a:r>
            <a:r>
              <a:rPr lang="cs-CZ" dirty="0">
                <a:solidFill>
                  <a:schemeClr val="bg1"/>
                </a:solidFill>
              </a:rPr>
              <a:t>aspoň </a:t>
            </a:r>
            <a:r>
              <a:rPr lang="cs-CZ" b="1" dirty="0" smtClean="0">
                <a:solidFill>
                  <a:srgbClr val="FF0000"/>
                </a:solidFill>
              </a:rPr>
              <a:t>bílý</a:t>
            </a:r>
            <a:r>
              <a:rPr lang="cs-CZ" dirty="0" smtClean="0">
                <a:solidFill>
                  <a:schemeClr val="bg1"/>
                </a:solidFill>
              </a:rPr>
              <a:t> , slepička </a:t>
            </a:r>
            <a:r>
              <a:rPr lang="cs-CZ" dirty="0">
                <a:solidFill>
                  <a:schemeClr val="bg1"/>
                </a:solidFill>
              </a:rPr>
              <a:t>Vám snese jiný. 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cs-CZ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Hody, hody doprovody, já jsem malý </a:t>
            </a:r>
            <a:r>
              <a:rPr lang="cs-CZ" b="1" dirty="0" smtClean="0">
                <a:solidFill>
                  <a:srgbClr val="FF0000"/>
                </a:solidFill>
              </a:rPr>
              <a:t>zajíček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>
                <a:solidFill>
                  <a:schemeClr val="bg1"/>
                </a:solidFill>
              </a:rPr>
              <a:t>utíkal jsem 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podle </a:t>
            </a:r>
            <a:r>
              <a:rPr lang="cs-CZ" dirty="0">
                <a:solidFill>
                  <a:schemeClr val="bg1"/>
                </a:solidFill>
              </a:rPr>
              <a:t>vody, nesl kopu </a:t>
            </a:r>
            <a:r>
              <a:rPr lang="cs-CZ" b="1" dirty="0" smtClean="0">
                <a:solidFill>
                  <a:srgbClr val="FF0000"/>
                </a:solidFill>
              </a:rPr>
              <a:t>vajíček</a:t>
            </a:r>
            <a:r>
              <a:rPr lang="cs-CZ" dirty="0" smtClean="0">
                <a:solidFill>
                  <a:schemeClr val="bg1"/>
                </a:solidFill>
              </a:rPr>
              <a:t>. Potkala </a:t>
            </a:r>
            <a:r>
              <a:rPr lang="cs-CZ" dirty="0">
                <a:solidFill>
                  <a:schemeClr val="bg1"/>
                </a:solidFill>
              </a:rPr>
              <a:t>mě koroptvička, 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chtěla </a:t>
            </a:r>
            <a:r>
              <a:rPr lang="cs-CZ" dirty="0">
                <a:solidFill>
                  <a:schemeClr val="bg1"/>
                </a:solidFill>
              </a:rPr>
              <a:t>jedno </a:t>
            </a:r>
            <a:r>
              <a:rPr lang="cs-CZ" b="1" dirty="0" smtClean="0">
                <a:solidFill>
                  <a:srgbClr val="FF0000"/>
                </a:solidFill>
              </a:rPr>
              <a:t>červené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a </a:t>
            </a:r>
            <a:r>
              <a:rPr lang="cs-CZ" dirty="0">
                <a:solidFill>
                  <a:schemeClr val="bg1"/>
                </a:solidFill>
              </a:rPr>
              <a:t>já řekl ne, ne, ne.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596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>
                <a:solidFill>
                  <a:srgbClr val="FFFF00"/>
                </a:solidFill>
              </a:rPr>
              <a:t>Použité zdroje:</a:t>
            </a:r>
            <a:endParaRPr lang="cs-CZ" b="1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844824"/>
            <a:ext cx="7125112" cy="1584176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Archiv autora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www.office.microsoft.com</a:t>
            </a:r>
            <a:endParaRPr lang="cs-CZ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237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154</TotalTime>
  <Words>781</Words>
  <Application>Microsoft Office PowerPoint</Application>
  <PresentationFormat>Předvádění na obrazovce (4:3)</PresentationFormat>
  <Paragraphs>89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Spring</vt:lpstr>
      <vt:lpstr>Prezentace aplikace PowerPoint</vt:lpstr>
      <vt:lpstr>Veselé Velikonoce</vt:lpstr>
      <vt:lpstr>Proč je středa škaredá?</vt:lpstr>
      <vt:lpstr>Kde vzal čtvrtek barvu?</vt:lpstr>
      <vt:lpstr>Co se nemělo na Velký pátek?</vt:lpstr>
      <vt:lpstr>Co se dělalo na Bílou sobotu?</vt:lpstr>
      <vt:lpstr>Jak se slavil boží hod velikonoční?</vt:lpstr>
      <vt:lpstr>Proč byl pondělek mrskaný?</vt:lpstr>
      <vt:lpstr>Úkoly pro pozorné posluchače</vt:lpstr>
      <vt:lpstr>Kontrola</vt:lpstr>
      <vt:lpstr>Spoj správné dvojice</vt:lpstr>
      <vt:lpstr>Podtrhni velikonoční symboly </vt:lpstr>
      <vt:lpstr>kontrola</vt:lpstr>
      <vt:lpstr>Velikonoční říkadla</vt:lpstr>
      <vt:lpstr>kontrola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Veselé Velikonoce</dc:title>
  <dc:creator>install</dc:creator>
  <cp:lastModifiedBy>install</cp:lastModifiedBy>
  <cp:revision>19</cp:revision>
  <dcterms:created xsi:type="dcterms:W3CDTF">2012-03-17T17:52:32Z</dcterms:created>
  <dcterms:modified xsi:type="dcterms:W3CDTF">2012-04-04T09:02:32Z</dcterms:modified>
</cp:coreProperties>
</file>