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8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4B497A0-3436-429E-BA12-3D63D795F30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4CA5929-FBF7-4835-ABA0-725833A52ED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4172233"/>
              </p:ext>
            </p:extLst>
          </p:nvPr>
        </p:nvGraphicFramePr>
        <p:xfrm>
          <a:off x="971600" y="1844824"/>
          <a:ext cx="7183804" cy="41857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0799"/>
                <a:gridCol w="5503005"/>
              </a:tblGrid>
              <a:tr h="299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Jarmila Nováková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VY_32_Inovace_3333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Naše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město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Naše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město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Prvouka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</a:t>
                      </a:r>
                      <a:r>
                        <a:rPr lang="cs-CZ" sz="110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.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055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úkoly týkající se rozdílů mezi městem a vesnicí,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je zařazen úkol o dopravních prostředcích a památkách našeho města. Na závěr zkoumají žáci pravdivost uvedených výroků o městě.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512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začlení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svou obec(město)do příslušného kraje a obslužného centra ČR. Pojmenuje kulturní či historické památky, významné události regionu, poznává rozdíly mezi městem a vesnicí a dopravní síť v obci.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21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084" y="188640"/>
            <a:ext cx="6082665" cy="148653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3065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780108"/>
          </a:xfrm>
        </p:spPr>
        <p:txBody>
          <a:bodyPr/>
          <a:lstStyle/>
          <a:p>
            <a:r>
              <a:rPr lang="cs-CZ" dirty="0" smtClean="0"/>
              <a:t>Naše město</a:t>
            </a:r>
            <a:endParaRPr lang="cs-CZ" dirty="0"/>
          </a:p>
        </p:txBody>
      </p:sp>
      <p:pic>
        <p:nvPicPr>
          <p:cNvPr id="9" name="Picture 2" descr="C:\Users\jnovakova\AppData\Local\Microsoft\Windows\Temporary Internet Files\Content.IE5\LGB14QCY\MC900331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76872"/>
            <a:ext cx="2897763" cy="3197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880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Založeno ve 13. století</a:t>
            </a:r>
          </a:p>
          <a:p>
            <a:r>
              <a:rPr lang="cs-CZ" dirty="0" smtClean="0"/>
              <a:t>Městská památková rezervace - soubor historických budov, významné památky – zámek, kostel, schwarzenberská hrobka, brány, mariánský sloup, radnice, pivovar, klášter</a:t>
            </a:r>
          </a:p>
          <a:p>
            <a:r>
              <a:rPr lang="cs-CZ" dirty="0" smtClean="0"/>
              <a:t>Lázeňský statut města (Lázně Aurora a Berta)</a:t>
            </a:r>
          </a:p>
          <a:p>
            <a:r>
              <a:rPr lang="cs-CZ" dirty="0" smtClean="0"/>
              <a:t>Krajina rybníků (Rožmberk – největší rybník v ČR)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Město Třeboň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6004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608512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Věty týkající se města podtrhněte modře, věty týkající se vesnice podtrhněte zeleně: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Je zde plno obchodů, továren, škol a kulturních zařízení.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Lidé zde mají více zahrádek a chovají domácí zvířata.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Jezdí zde více aut a nachází se zde historické centrum a sídliště s panelovými domy.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Je zde zdravější životní prostředí a čistější vzduch.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Středem je náves.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Lidé se přepravují auty, tramvajemi, autobusy, trolejbusy a metrem.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Často zde nemají ulice názvy, jen čísla domů.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Většina lidí žije v rodinných domech a chalupách.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Je zde více kin, divadel, výstav, žije zde více lidí.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Jsou zde zdravotnická zařízení a nemocnice 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332803"/>
            <a:ext cx="8229600" cy="1252728"/>
          </a:xfrm>
        </p:spPr>
        <p:txBody>
          <a:bodyPr/>
          <a:lstStyle/>
          <a:p>
            <a:r>
              <a:rPr lang="cs-CZ" dirty="0" smtClean="0"/>
              <a:t>Rozdíly město x vesnice</a:t>
            </a:r>
            <a:endParaRPr lang="cs-CZ" dirty="0"/>
          </a:p>
        </p:txBody>
      </p:sp>
      <p:pic>
        <p:nvPicPr>
          <p:cNvPr id="4" name="Picture 3" descr="C:\Users\jnovakova\AppData\Local\Microsoft\Windows\Temporary Internet Files\Content.IE5\LGB14QCY\MP9004491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71" y="116632"/>
            <a:ext cx="1700808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085184"/>
            <a:ext cx="1282314" cy="128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0424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608512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Je zde plno obchodů, továren, škol a kulturních zařízení. 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4"/>
                </a:solidFill>
              </a:rPr>
              <a:t>Lidé zde mají více zahrádek a chovají domácí zvířata.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Jezdí zde více aut a nachází se zde historické centrum a sídliště s panelovými domy.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4"/>
                </a:solidFill>
              </a:rPr>
              <a:t>Je zde zdravější životní prostředí a čistější vzduch.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4"/>
                </a:solidFill>
              </a:rPr>
              <a:t>Středem je náves.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Lidé se přepravují auty, tramvajemi, autobusy, trolejbusy a metrem.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4"/>
                </a:solidFill>
              </a:rPr>
              <a:t>Často zde nemají ulice názvy, jen čísla domů.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4"/>
                </a:solidFill>
              </a:rPr>
              <a:t>Většina lidí žije v rodinných domech a chalupách. 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Je zde více kin, divadel, výstav, žije zde více lidí.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Jsou zde zdravotnická zařízení a nemocnice.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Rozdíly město x </a:t>
            </a:r>
            <a:r>
              <a:rPr lang="cs-CZ" dirty="0" smtClean="0"/>
              <a:t>vesnice</a:t>
            </a:r>
            <a:br>
              <a:rPr lang="cs-CZ" dirty="0" smtClean="0"/>
            </a:br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85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420888"/>
            <a:ext cx="7408333" cy="4608512"/>
          </a:xfrm>
        </p:spPr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yhledej v tabulce dopravní prostředky v našem městě: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Dopravní prostředky v našem městě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9931937"/>
              </p:ext>
            </p:extLst>
          </p:nvPr>
        </p:nvGraphicFramePr>
        <p:xfrm>
          <a:off x="1115616" y="3212976"/>
          <a:ext cx="6095997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X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Ď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Users\jnovakova\AppData\Local\Microsoft\Windows\Temporary Internet Files\Content.IE5\V593O288\MC900413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389" y="5157192"/>
            <a:ext cx="205966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2806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844824"/>
            <a:ext cx="7408333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Dopravní prostředky v našem městě Kontrola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464271"/>
              </p:ext>
            </p:extLst>
          </p:nvPr>
        </p:nvGraphicFramePr>
        <p:xfrm>
          <a:off x="1619672" y="3284984"/>
          <a:ext cx="6095997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X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Ď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8622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844824"/>
            <a:ext cx="7408333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Vyhledej skryté názvy památek v našem městě: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FTKHLRADNICEMGKFZÁMEKNGKWPHROBKAWRTBKLÁŠTERBFGTJHMARIÁNSKÝSLOUPBTKEMFCPIVOVARMEOFMRTPSKBRÁNYKTMVLAPEL  </a:t>
            </a:r>
          </a:p>
          <a:p>
            <a:pPr marL="2468880" lvl="8" indent="0">
              <a:buNone/>
            </a:pPr>
            <a:r>
              <a:rPr lang="cs-CZ" sz="9000" dirty="0" smtClean="0">
                <a:sym typeface="Wingdings"/>
              </a:rPr>
              <a:t>              </a:t>
            </a:r>
            <a:endParaRPr lang="cs-CZ" sz="90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Památky v našem městě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1559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844824"/>
            <a:ext cx="7408333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FTKHL</a:t>
            </a:r>
            <a:r>
              <a:rPr lang="cs-CZ" dirty="0" smtClean="0">
                <a:solidFill>
                  <a:srgbClr val="FF0000"/>
                </a:solidFill>
              </a:rPr>
              <a:t>RADNICE</a:t>
            </a:r>
            <a:r>
              <a:rPr lang="cs-CZ" dirty="0" smtClean="0"/>
              <a:t>MGKF</a:t>
            </a:r>
            <a:r>
              <a:rPr lang="cs-CZ" dirty="0" smtClean="0">
                <a:solidFill>
                  <a:srgbClr val="FF0000"/>
                </a:solidFill>
              </a:rPr>
              <a:t>ZÁMEK</a:t>
            </a:r>
            <a:r>
              <a:rPr lang="cs-CZ" dirty="0" smtClean="0"/>
              <a:t>NGKWP</a:t>
            </a:r>
            <a:r>
              <a:rPr lang="cs-CZ" dirty="0" smtClean="0">
                <a:solidFill>
                  <a:srgbClr val="FF0000"/>
                </a:solidFill>
              </a:rPr>
              <a:t>HROBKA</a:t>
            </a:r>
            <a:r>
              <a:rPr lang="cs-CZ" dirty="0" smtClean="0"/>
              <a:t>WRTB</a:t>
            </a:r>
            <a:r>
              <a:rPr lang="cs-CZ" dirty="0" smtClean="0">
                <a:solidFill>
                  <a:srgbClr val="FF0000"/>
                </a:solidFill>
              </a:rPr>
              <a:t>KLÁŠTER</a:t>
            </a:r>
            <a:r>
              <a:rPr lang="cs-CZ" dirty="0" smtClean="0"/>
              <a:t>BFGTJH</a:t>
            </a:r>
            <a:r>
              <a:rPr lang="cs-CZ" dirty="0" smtClean="0">
                <a:solidFill>
                  <a:srgbClr val="FF0000"/>
                </a:solidFill>
              </a:rPr>
              <a:t>MARIÁNSKÝSLOUP</a:t>
            </a:r>
            <a:r>
              <a:rPr lang="cs-CZ" dirty="0" smtClean="0"/>
              <a:t>BTKEMFC</a:t>
            </a:r>
            <a:r>
              <a:rPr lang="cs-CZ" dirty="0" smtClean="0">
                <a:solidFill>
                  <a:srgbClr val="FF0000"/>
                </a:solidFill>
              </a:rPr>
              <a:t>PIVOVAR</a:t>
            </a:r>
            <a:r>
              <a:rPr lang="cs-CZ" dirty="0" smtClean="0"/>
              <a:t>MEOFMRTPSK</a:t>
            </a:r>
            <a:r>
              <a:rPr lang="cs-CZ" dirty="0" smtClean="0">
                <a:solidFill>
                  <a:srgbClr val="FF0000"/>
                </a:solidFill>
              </a:rPr>
              <a:t>BRÁNY</a:t>
            </a:r>
            <a:r>
              <a:rPr lang="cs-CZ" dirty="0" smtClean="0"/>
              <a:t>KTMVLAPEL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Památky v našem městě </a:t>
            </a:r>
            <a:br>
              <a:rPr lang="cs-CZ" dirty="0" smtClean="0"/>
            </a:br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62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844824"/>
            <a:ext cx="7408333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Rozhodni o správnosti vět: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Pravda x nepravda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1327980"/>
              </p:ext>
            </p:extLst>
          </p:nvPr>
        </p:nvGraphicFramePr>
        <p:xfrm>
          <a:off x="1043608" y="2996952"/>
          <a:ext cx="6096000" cy="2961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544"/>
                <a:gridCol w="1199456"/>
              </a:tblGrid>
              <a:tr h="139040">
                <a:tc>
                  <a:txBody>
                    <a:bodyPr/>
                    <a:lstStyle/>
                    <a:p>
                      <a:r>
                        <a:rPr lang="cs-CZ" dirty="0" smtClean="0"/>
                        <a:t>Tvrzení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 / 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lázních Berta se léčí pohybové</a:t>
                      </a:r>
                      <a:r>
                        <a:rPr lang="cs-CZ" baseline="0" dirty="0" smtClean="0"/>
                        <a:t> ústrojí.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Město Třeboň</a:t>
                      </a:r>
                      <a:r>
                        <a:rPr lang="cs-CZ" baseline="0" dirty="0" smtClean="0"/>
                        <a:t> pochází z 19. století.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hrobky</a:t>
                      </a:r>
                      <a:r>
                        <a:rPr lang="cs-CZ" baseline="0" dirty="0" smtClean="0"/>
                        <a:t> je Schwarzova hrobka.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Třeboni se vaří</a:t>
                      </a:r>
                      <a:r>
                        <a:rPr lang="cs-CZ" baseline="0" dirty="0" smtClean="0"/>
                        <a:t> pivo značky Regent.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Město Třeboň patří do Jihomoravského kraje.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Rybník Rožmberk</a:t>
                      </a:r>
                      <a:r>
                        <a:rPr lang="cs-CZ" baseline="0" dirty="0" smtClean="0"/>
                        <a:t> je největší rybník v ČR.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Naší obcí protéká řeka Lužnice.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C:\Users\jnovakova\AppData\Local\Microsoft\Windows\Temporary Internet Files\Content.IE5\LGB14QCY\MC9003049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645023"/>
            <a:ext cx="1230782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1122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844824"/>
            <a:ext cx="7408333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Pravda x nepravda</a:t>
            </a:r>
            <a:br>
              <a:rPr lang="cs-CZ" dirty="0" smtClean="0"/>
            </a:br>
            <a:r>
              <a:rPr lang="cs-CZ" dirty="0" smtClean="0"/>
              <a:t>Kontrola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1012139"/>
              </p:ext>
            </p:extLst>
          </p:nvPr>
        </p:nvGraphicFramePr>
        <p:xfrm>
          <a:off x="1331640" y="2996952"/>
          <a:ext cx="6096000" cy="2961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544"/>
                <a:gridCol w="1199456"/>
              </a:tblGrid>
              <a:tr h="139040">
                <a:tc>
                  <a:txBody>
                    <a:bodyPr/>
                    <a:lstStyle/>
                    <a:p>
                      <a:r>
                        <a:rPr lang="cs-CZ" dirty="0" smtClean="0"/>
                        <a:t>Tvrzení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 / 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lázních Berta se léčí pohybové</a:t>
                      </a:r>
                      <a:r>
                        <a:rPr lang="cs-CZ" baseline="0" dirty="0" smtClean="0"/>
                        <a:t> ústrojí.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Město Třeboň</a:t>
                      </a:r>
                      <a:r>
                        <a:rPr lang="cs-CZ" baseline="0" dirty="0" smtClean="0"/>
                        <a:t> pochází z 19. století.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hrobky</a:t>
                      </a:r>
                      <a:r>
                        <a:rPr lang="cs-CZ" baseline="0" dirty="0" smtClean="0"/>
                        <a:t> je Schwarzova hrobka.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Třeboni se vaří</a:t>
                      </a:r>
                      <a:r>
                        <a:rPr lang="cs-CZ" baseline="0" dirty="0" smtClean="0"/>
                        <a:t> pivo značky Regent.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Město Třeboň patří do Jihomoravského kraje.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Rybník Rožmberk</a:t>
                      </a:r>
                      <a:r>
                        <a:rPr lang="cs-CZ" baseline="0" dirty="0" smtClean="0"/>
                        <a:t> je největší rybník v ČR.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Naší obcí protéká řeka Lužnice.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0757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844824"/>
            <a:ext cx="7408333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251733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4135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106</TotalTime>
  <Words>672</Words>
  <Application>Microsoft Office PowerPoint</Application>
  <PresentationFormat>Předvádění na obrazovce (4:3)</PresentationFormat>
  <Paragraphs>224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Prezentace aplikace PowerPoint</vt:lpstr>
      <vt:lpstr>Naše město</vt:lpstr>
      <vt:lpstr>Město Třeboň</vt:lpstr>
      <vt:lpstr>Rozdíly město x vesnice</vt:lpstr>
      <vt:lpstr>Rozdíly město x vesnice Kontrola</vt:lpstr>
      <vt:lpstr>Dopravní prostředky v našem městě</vt:lpstr>
      <vt:lpstr>Dopravní prostředky v našem městě Kontrola</vt:lpstr>
      <vt:lpstr>Památky v našem městě</vt:lpstr>
      <vt:lpstr>Památky v našem městě  Kontrola</vt:lpstr>
      <vt:lpstr>Pravda x nepravda</vt:lpstr>
      <vt:lpstr>Pravda x nepravda Kontrola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město</dc:title>
  <dc:creator>install</dc:creator>
  <cp:lastModifiedBy>install</cp:lastModifiedBy>
  <cp:revision>13</cp:revision>
  <dcterms:created xsi:type="dcterms:W3CDTF">2012-03-17T21:17:02Z</dcterms:created>
  <dcterms:modified xsi:type="dcterms:W3CDTF">2012-03-27T19:47:44Z</dcterms:modified>
</cp:coreProperties>
</file>