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notesMasterIdLst>
    <p:notesMasterId r:id="rId20"/>
  </p:notesMasterIdLst>
  <p:handoutMasterIdLst>
    <p:handoutMasterId r:id="rId21"/>
  </p:handoutMasterIdLst>
  <p:sldIdLst>
    <p:sldId id="284" r:id="rId3"/>
    <p:sldId id="256" r:id="rId4"/>
    <p:sldId id="285" r:id="rId5"/>
    <p:sldId id="267" r:id="rId6"/>
    <p:sldId id="268" r:id="rId7"/>
    <p:sldId id="269" r:id="rId8"/>
    <p:sldId id="271" r:id="rId9"/>
    <p:sldId id="270" r:id="rId10"/>
    <p:sldId id="282" r:id="rId11"/>
    <p:sldId id="273" r:id="rId12"/>
    <p:sldId id="274" r:id="rId13"/>
    <p:sldId id="276" r:id="rId14"/>
    <p:sldId id="275" r:id="rId15"/>
    <p:sldId id="277" r:id="rId16"/>
    <p:sldId id="278" r:id="rId17"/>
    <p:sldId id="279" r:id="rId18"/>
    <p:sldId id="286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3" autoAdjust="0"/>
    <p:restoredTop sz="94671" autoAdjust="0"/>
  </p:normalViewPr>
  <p:slideViewPr>
    <p:cSldViewPr>
      <p:cViewPr varScale="1">
        <p:scale>
          <a:sx n="70" d="100"/>
          <a:sy n="70" d="100"/>
        </p:scale>
        <p:origin x="-33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6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viewProps" Target="viewProp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3A12F9-0EBB-4EA1-B139-1F2A71DB540C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7F171-A430-49CC-ACDA-9A8080281C0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473372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8B8BF0-1E2F-4E27-8CCE-66A025225102}" type="datetimeFigureOut">
              <a:rPr lang="cs-CZ" smtClean="0"/>
              <a:t>15.6.2012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E722C-B62E-4D4E-BEE9-6203B6917F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42061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dirty="0" smtClean="0"/>
              <a:t>Kliknutím lze upravit styl.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dirty="0" smtClean="0"/>
              <a:t>Kliknutím lze upravit styly předlohy textu.</a:t>
            </a:r>
          </a:p>
          <a:p>
            <a:pPr lvl="1" eaLnBrk="1" latinLnBrk="0" hangingPunct="1"/>
            <a:r>
              <a:rPr lang="cs-CZ" dirty="0" smtClean="0"/>
              <a:t>Druhá úroveň</a:t>
            </a:r>
          </a:p>
          <a:p>
            <a:pPr lvl="2" eaLnBrk="1" latinLnBrk="0" hangingPunct="1"/>
            <a:r>
              <a:rPr lang="cs-CZ" dirty="0" smtClean="0"/>
              <a:t>Třetí úroveň</a:t>
            </a:r>
          </a:p>
          <a:p>
            <a:pPr lvl="3" eaLnBrk="1" latinLnBrk="0" hangingPunct="1"/>
            <a:r>
              <a:rPr lang="cs-CZ" dirty="0" smtClean="0"/>
              <a:t>Čtvrtá úroveň</a:t>
            </a:r>
          </a:p>
          <a:p>
            <a:pPr lvl="4" eaLnBrk="1" latinLnBrk="0" hangingPunct="1"/>
            <a:r>
              <a:rPr lang="cs-CZ" dirty="0" smtClean="0"/>
              <a:t>Pátá úroveň</a:t>
            </a:r>
            <a:endParaRPr kumimoji="0"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3AD4C8-8B21-4B22-A8D2-8EF81A582B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01415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69458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3813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297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4461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7917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05068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5378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5639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6319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779F97-A991-46FF-BAB1-F7372C9CACE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37170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 cstate="print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AD4C8-8B21-4B22-A8D2-8EF81A582BF4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A1F2BF19-271D-4103-AF8A-24A4B3C7E22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779F97-A991-46FF-BAB1-F7372C9CACEE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F7F80-FC92-453A-A1EC-40FCDEB928F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81529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Mgr. Hana </a:t>
            </a:r>
            <a:r>
              <a:rPr lang="cs-CZ" sz="2800" b="1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altLang="en-US" sz="2800" i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VY_32_INOVACE_5_24_Vyjmenovaná </a:t>
            </a:r>
            <a:r>
              <a:rPr lang="cs-CZ" altLang="en-US" sz="2800" i="1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slova_L_přehled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Prezentace pro 3. ročník. Žák se seznámí s řadou vyjmenovaných slov, objasní si slova příbuzná a význam slov.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93780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1700808"/>
            <a:ext cx="7848872" cy="2088232"/>
          </a:xfrm>
          <a:ln>
            <a:solidFill>
              <a:schemeClr val="tx1"/>
            </a:solidFill>
          </a:ln>
          <a:scene3d>
            <a:camera prst="obliqueBottomLeft"/>
            <a:lightRig rig="threePt" dir="t"/>
          </a:scene3d>
        </p:spPr>
        <p:txBody>
          <a:bodyPr>
            <a:no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Vyjmenovaná slova po </a:t>
            </a:r>
            <a:r>
              <a:rPr lang="cs-CZ" sz="6000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</a:t>
            </a:r>
            <a:endParaRPr lang="cs-CZ" sz="60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73736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shade val="15000"/>
                  <a:satMod val="180000"/>
                </a:schemeClr>
              </a:gs>
              <a:gs pos="50000">
                <a:schemeClr val="accent2">
                  <a:shade val="45000"/>
                  <a:satMod val="170000"/>
                </a:schemeClr>
              </a:gs>
              <a:gs pos="70000">
                <a:schemeClr val="accent2">
                  <a:tint val="99000"/>
                  <a:shade val="65000"/>
                  <a:satMod val="155000"/>
                </a:schemeClr>
              </a:gs>
              <a:gs pos="100000">
                <a:schemeClr val="accent2">
                  <a:tint val="95500"/>
                  <a:shade val="100000"/>
                  <a:satMod val="155000"/>
                </a:schemeClr>
              </a:gs>
            </a:gsLst>
            <a:lin ang="189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4000" dirty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Book Antiqua" pitchFamily="18" charset="0"/>
                <a:cs typeface="Arial" pitchFamily="34" charset="0"/>
              </a:rPr>
              <a:t>Vyjmenovaná slova po </a:t>
            </a:r>
            <a:r>
              <a:rPr lang="cs-CZ" sz="4000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Book Antiqua" pitchFamily="18" charset="0"/>
                <a:cs typeface="Arial" pitchFamily="34" charset="0"/>
              </a:rPr>
              <a:t>L</a:t>
            </a:r>
            <a:endParaRPr lang="cs-CZ" sz="4000" dirty="0"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760735" y="1988839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slyšet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59378" y="2604853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mlýn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596206" y="3207691"/>
            <a:ext cx="23582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lýskat se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121616" y="387914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polykat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98756" y="4346891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plynout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674321" y="5379918"/>
            <a:ext cx="26282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vzlykat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95789" y="1860780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lysý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515869" y="2851625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lýko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122313" y="2324771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lýtko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988467" y="347875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lyže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282106" y="4104769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pelyněk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6012160" y="468742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plyš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3" name="Picture 3" descr="C:\Users\Kabinet\AppData\Local\Microsoft\Windows\Temporary Internet Files\Content.IE5\9T0QCCJQ\MC900441734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artisticPaintStrokes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6678" y="1552866"/>
            <a:ext cx="1517117" cy="1517117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2" name="TextovéPole 1"/>
          <p:cNvSpPr txBox="1"/>
          <p:nvPr/>
        </p:nvSpPr>
        <p:spPr>
          <a:xfrm>
            <a:off x="3208447" y="4808556"/>
            <a:ext cx="14920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plýtvat</a:t>
            </a: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695984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5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3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5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55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65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7500"/>
                            </p:stCondLst>
                            <p:childTnLst>
                              <p:par>
                                <p:cTn id="4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8500"/>
                            </p:stCondLst>
                            <p:childTnLst>
                              <p:par>
                                <p:cTn id="4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9500"/>
                            </p:stCondLst>
                            <p:childTnLst>
                              <p:par>
                                <p:cTn id="4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0500"/>
                            </p:stCondLst>
                            <p:childTnLst>
                              <p:par>
                                <p:cTn id="5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1500"/>
                            </p:stCondLst>
                            <p:childTnLst>
                              <p:par>
                                <p:cTn id="5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2500"/>
                            </p:stCondLst>
                            <p:childTnLst>
                              <p:par>
                                <p:cTn id="6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  <p:bldP spid="11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SLYŠET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484784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Vnímat sluchem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772816"/>
            <a:ext cx="4041775" cy="3817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420888"/>
            <a:ext cx="4041775" cy="3951288"/>
          </a:xfrm>
        </p:spPr>
        <p:txBody>
          <a:bodyPr/>
          <a:lstStyle/>
          <a:p>
            <a:r>
              <a:rPr lang="cs-CZ" dirty="0"/>
              <a:t>slýchat</a:t>
            </a:r>
            <a:r>
              <a:rPr lang="cs-CZ" dirty="0" smtClean="0"/>
              <a:t>, slýchávat, neslyšně, neslyšný, slyšitelný, neslýcháno, neslýchaný, nedoslýchavý, uslyšet, neslyšet, vyslyšet, vyslyšený, neslyšící</a:t>
            </a:r>
            <a:endParaRPr lang="cs-CZ" dirty="0"/>
          </a:p>
        </p:txBody>
      </p:sp>
      <p:pic>
        <p:nvPicPr>
          <p:cNvPr id="1028" name="Picture 4" descr="C:\Users\hakitt\AppData\Local\Microsoft\Windows\Temporary Internet Files\Content.IE5\53MEBXBL\MC90025053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0888"/>
            <a:ext cx="2980314" cy="3510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84332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MLÝN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700808"/>
            <a:ext cx="4040188" cy="813767"/>
          </a:xfrm>
        </p:spPr>
        <p:txBody>
          <a:bodyPr>
            <a:noAutofit/>
          </a:bodyPr>
          <a:lstStyle/>
          <a:p>
            <a:r>
              <a:rPr lang="cs-CZ" dirty="0" smtClean="0"/>
              <a:t>Budova či zařízení na rozemílání.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772816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572000" y="2492896"/>
            <a:ext cx="4041775" cy="3951288"/>
          </a:xfrm>
        </p:spPr>
        <p:txBody>
          <a:bodyPr/>
          <a:lstStyle/>
          <a:p>
            <a:r>
              <a:rPr lang="cs-CZ" dirty="0"/>
              <a:t>mlynář</a:t>
            </a:r>
            <a:r>
              <a:rPr lang="cs-CZ" dirty="0" smtClean="0"/>
              <a:t>, mlynářka, mlýnský, mlýnice, mlýnek</a:t>
            </a:r>
          </a:p>
        </p:txBody>
      </p:sp>
      <p:pic>
        <p:nvPicPr>
          <p:cNvPr id="2050" name="Picture 2" descr="C:\Users\hakitt\AppData\Local\Microsoft\Windows\Temporary Internet Files\Content.IE5\53MEBXBL\MC90021509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924944"/>
            <a:ext cx="3122925" cy="3499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39723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BLÝSKAT SE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556792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Vydávat záblesky, odrážet světlo.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381719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blýsknout, zablýsknout </a:t>
            </a:r>
            <a:r>
              <a:rPr lang="cs-CZ" dirty="0"/>
              <a:t>se</a:t>
            </a:r>
            <a:r>
              <a:rPr lang="cs-CZ" dirty="0" smtClean="0"/>
              <a:t>, blýskavý, blyštět </a:t>
            </a:r>
            <a:r>
              <a:rPr lang="cs-CZ" dirty="0"/>
              <a:t>se</a:t>
            </a:r>
            <a:r>
              <a:rPr lang="cs-CZ" dirty="0" smtClean="0"/>
              <a:t>, zablyštět </a:t>
            </a:r>
            <a:r>
              <a:rPr lang="cs-CZ" dirty="0"/>
              <a:t>se</a:t>
            </a:r>
            <a:r>
              <a:rPr lang="cs-CZ" dirty="0" smtClean="0"/>
              <a:t>, oblýskaný, nablýskaný, zablýskat, blýskavice</a:t>
            </a:r>
            <a:endParaRPr lang="cs-CZ" dirty="0"/>
          </a:p>
        </p:txBody>
      </p:sp>
      <p:pic>
        <p:nvPicPr>
          <p:cNvPr id="7" name="Picture 3" descr="C:\Users\hakitt\AppData\Local\Microsoft\Windows\Temporary Internet Files\Content.IE5\GXQ8LE6T\MC900431597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636912"/>
            <a:ext cx="3291989" cy="3291989"/>
          </a:xfrm>
          <a:prstGeom prst="rect">
            <a:avLst/>
          </a:prstGeom>
          <a:noFill/>
          <a:ln>
            <a:solidFill>
              <a:schemeClr val="tx1">
                <a:lumMod val="95000"/>
                <a:lumOff val="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6428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POLYKAT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340768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Posouvat sousta.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453727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200" dirty="0" smtClean="0"/>
              <a:t>Slova příbuzná: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/>
              <a:t>polykání</a:t>
            </a:r>
            <a:r>
              <a:rPr lang="cs-CZ" dirty="0" smtClean="0"/>
              <a:t>, spolykat, nepolykat, nespolykat</a:t>
            </a:r>
            <a:endParaRPr lang="cs-CZ" dirty="0"/>
          </a:p>
        </p:txBody>
      </p:sp>
      <p:pic>
        <p:nvPicPr>
          <p:cNvPr id="7" name="Picture 2" descr="C:\Users\hakitt\AppData\Local\Microsoft\Windows\Temporary Internet Files\Content.IE5\53MEBXBL\MC90044056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3239939" cy="3356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PLYNOUT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556792"/>
            <a:ext cx="4184204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Pomalu téci, ubíhat, být důsledkem něčeho.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1628800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uplynout, uplynulý, plyn, plynný, plynový, plynojem, plynárna, plynoměr, plynovod, plynulý, splynout, splývat, splývání, oplývat</a:t>
            </a:r>
            <a:endParaRPr lang="cs-CZ" dirty="0"/>
          </a:p>
        </p:txBody>
      </p:sp>
      <p:pic>
        <p:nvPicPr>
          <p:cNvPr id="7" name="Picture 2" descr="C:\Users\hakitt\AppData\Local\Microsoft\Windows\Temporary Internet Files\Content.IE5\GXQ8LE6T\MC900312454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2708921"/>
            <a:ext cx="2808312" cy="3718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26681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PLÝTVAT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556792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Zbytečně spotřebovávat, utrácet.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628800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dirty="0" smtClean="0"/>
              <a:t>plýtvání, neplýtvat</a:t>
            </a:r>
            <a:endParaRPr lang="cs-CZ" dirty="0"/>
          </a:p>
        </p:txBody>
      </p:sp>
      <p:pic>
        <p:nvPicPr>
          <p:cNvPr id="6148" name="Picture 4" descr="C:\Users\hakitt\AppData\Local\Microsoft\Windows\Temporary Internet Files\Content.IE5\9L81MNF0\MC900441753[1].pn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636912"/>
            <a:ext cx="3237334" cy="323733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6659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1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VZLYKAT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484784"/>
            <a:ext cx="3178696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Naříkat, plakat.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860032" y="1772816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60032" y="2204864"/>
            <a:ext cx="4041775" cy="3951288"/>
          </a:xfrm>
        </p:spPr>
        <p:txBody>
          <a:bodyPr/>
          <a:lstStyle/>
          <a:p>
            <a:r>
              <a:rPr lang="cs-CZ" dirty="0"/>
              <a:t>vzlyk</a:t>
            </a:r>
            <a:r>
              <a:rPr lang="cs-CZ" dirty="0" smtClean="0"/>
              <a:t>, vzlykot, vzlykání, vzlyknout, zalykat </a:t>
            </a:r>
            <a:r>
              <a:rPr lang="cs-CZ" dirty="0"/>
              <a:t>se</a:t>
            </a:r>
          </a:p>
        </p:txBody>
      </p:sp>
      <p:pic>
        <p:nvPicPr>
          <p:cNvPr id="7" name="Picture 2" descr="C:\Users\hakitt\AppData\Local\Microsoft\Windows\Temporary Internet Files\Content.IE5\U2LMI8QT\MC900440506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92896"/>
            <a:ext cx="2880320" cy="36382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LYSÝ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1628800"/>
            <a:ext cx="2304256" cy="639762"/>
          </a:xfrm>
        </p:spPr>
        <p:txBody>
          <a:bodyPr>
            <a:noAutofit/>
          </a:bodyPr>
          <a:lstStyle/>
          <a:p>
            <a:r>
              <a:rPr lang="cs-CZ" dirty="0" smtClean="0"/>
              <a:t>Holý.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02225" y="1844824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095722" y="2492896"/>
            <a:ext cx="4041775" cy="3951288"/>
          </a:xfrm>
        </p:spPr>
        <p:txBody>
          <a:bodyPr/>
          <a:lstStyle/>
          <a:p>
            <a:r>
              <a:rPr lang="cs-CZ" dirty="0"/>
              <a:t>lysina</a:t>
            </a:r>
            <a:r>
              <a:rPr lang="cs-CZ" dirty="0" smtClean="0"/>
              <a:t>, lyska, Lyska, Lysá, Lysolaje, olysalý</a:t>
            </a:r>
            <a:endParaRPr lang="cs-CZ" dirty="0"/>
          </a:p>
        </p:txBody>
      </p:sp>
      <p:pic>
        <p:nvPicPr>
          <p:cNvPr id="8" name="Picture 3" descr="C:\Users\hakitt\AppData\Local\Microsoft\Windows\Temporary Internet Files\Content.IE5\U2LMI8QT\MC900440508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636912"/>
            <a:ext cx="2565285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LÝTKO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1556792"/>
            <a:ext cx="4040188" cy="927794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Svalnatá zadní část dolní končetiny, mezi kolenem a patou.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4008" y="1844824"/>
            <a:ext cx="4041775" cy="453727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636912"/>
            <a:ext cx="4041775" cy="3951288"/>
          </a:xfrm>
        </p:spPr>
        <p:txBody>
          <a:bodyPr/>
          <a:lstStyle/>
          <a:p>
            <a:r>
              <a:rPr lang="cs-CZ" dirty="0"/>
              <a:t>lýtkový</a:t>
            </a:r>
          </a:p>
        </p:txBody>
      </p:sp>
      <p:pic>
        <p:nvPicPr>
          <p:cNvPr id="10243" name="Picture 3" descr="C:\Users\hakitt\AppData\Local\Microsoft\Windows\Temporary Internet Files\Content.IE5\53MEBXBL\MC900233159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96952"/>
            <a:ext cx="2833485" cy="306888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2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LÝKO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772816"/>
            <a:ext cx="4040188" cy="711770"/>
          </a:xfrm>
        </p:spPr>
        <p:txBody>
          <a:bodyPr>
            <a:noAutofit/>
          </a:bodyPr>
          <a:lstStyle/>
          <a:p>
            <a:r>
              <a:rPr lang="cs-CZ" sz="2200" dirty="0" smtClean="0"/>
              <a:t>Pletivo pod kůrou stromů, provazce z tohoto pletiva.</a:t>
            </a:r>
            <a:endParaRPr lang="cs-CZ" sz="2200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16016" y="1772816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348880"/>
            <a:ext cx="4041775" cy="3951288"/>
          </a:xfrm>
        </p:spPr>
        <p:txBody>
          <a:bodyPr/>
          <a:lstStyle/>
          <a:p>
            <a:r>
              <a:rPr lang="cs-CZ" dirty="0"/>
              <a:t>lýčí</a:t>
            </a:r>
            <a:r>
              <a:rPr lang="cs-CZ" dirty="0" smtClean="0"/>
              <a:t>, lýčený, lýkový, lýkovec, lýkožrout</a:t>
            </a:r>
            <a:endParaRPr lang="cs-CZ" dirty="0"/>
          </a:p>
        </p:txBody>
      </p:sp>
      <p:pic>
        <p:nvPicPr>
          <p:cNvPr id="7" name="Picture 2" descr="C:\Users\hakitt\AppData\Local\Microsoft\Windows\Temporary Internet Files\Content.IE5\9L81MNF0\MC900358371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852936"/>
            <a:ext cx="316835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LYŽE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844824"/>
            <a:ext cx="4040188" cy="639762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Náčiní sloužící k pohybu na sněhu.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788024" y="1844824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4008" y="2492896"/>
            <a:ext cx="4041775" cy="3951288"/>
          </a:xfrm>
        </p:spPr>
        <p:txBody>
          <a:bodyPr/>
          <a:lstStyle/>
          <a:p>
            <a:r>
              <a:rPr lang="cs-CZ" dirty="0" err="1"/>
              <a:t>lyžovat,lyžař,lyžařský,lyžování,zalyžovat</a:t>
            </a:r>
            <a:r>
              <a:rPr lang="cs-CZ" dirty="0"/>
              <a:t> si</a:t>
            </a:r>
          </a:p>
        </p:txBody>
      </p:sp>
      <p:pic>
        <p:nvPicPr>
          <p:cNvPr id="11267" name="Picture 3" descr="C:\Users\hakitt\AppData\Local\Microsoft\Windows\Temporary Internet Files\Content.IE5\53MEBXBL\MC900320482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24944"/>
            <a:ext cx="3748830" cy="2376339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PELYNĚK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827584" y="1628800"/>
            <a:ext cx="4040188" cy="639762"/>
          </a:xfrm>
        </p:spPr>
        <p:txBody>
          <a:bodyPr/>
          <a:lstStyle/>
          <a:p>
            <a:r>
              <a:rPr lang="cs-CZ" dirty="0" smtClean="0"/>
              <a:t>Léčivá bylina.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860032" y="1844824"/>
            <a:ext cx="4041775" cy="453727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860032" y="2492896"/>
            <a:ext cx="4041775" cy="3951288"/>
          </a:xfrm>
        </p:spPr>
        <p:txBody>
          <a:bodyPr/>
          <a:lstStyle/>
          <a:p>
            <a:r>
              <a:rPr lang="cs-CZ" dirty="0"/>
              <a:t>pelyňkový</a:t>
            </a:r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584" y="2564904"/>
            <a:ext cx="2736304" cy="3726032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PLYŠ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484784"/>
            <a:ext cx="4040188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Látka s delším vlasem.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004048" y="1700808"/>
            <a:ext cx="4041775" cy="381719"/>
          </a:xfrm>
        </p:spPr>
        <p:txBody>
          <a:bodyPr>
            <a:noAutofit/>
          </a:bodyPr>
          <a:lstStyle/>
          <a:p>
            <a:r>
              <a:rPr lang="cs-CZ" dirty="0" smtClean="0"/>
              <a:t>Slova příbuzná: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02225" y="2276872"/>
            <a:ext cx="4041775" cy="3951288"/>
          </a:xfrm>
        </p:spPr>
        <p:txBody>
          <a:bodyPr/>
          <a:lstStyle/>
          <a:p>
            <a:r>
              <a:rPr lang="cs-CZ" dirty="0"/>
              <a:t>plyšový</a:t>
            </a:r>
          </a:p>
        </p:txBody>
      </p:sp>
      <p:pic>
        <p:nvPicPr>
          <p:cNvPr id="7" name="Picture 3" descr="C:\Users\hakitt\AppData\Local\Microsoft\Windows\Temporary Internet Files\Content.IE5\53MEBXBL\MC900355727[1].wm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492896"/>
            <a:ext cx="2788333" cy="3600400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  <p:bldP spid="5" grpId="0" build="p"/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Použitá literatura a odkazy: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628800"/>
            <a:ext cx="748883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</a:t>
            </a:r>
            <a:r>
              <a:rPr lang="cs-CZ" dirty="0" smtClean="0">
                <a:solidFill>
                  <a:prstClr val="black"/>
                </a:solidFill>
              </a:rPr>
              <a:t>: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Kosová J., </a:t>
            </a:r>
            <a:r>
              <a:rPr lang="cs-CZ" dirty="0" err="1" smtClean="0">
                <a:solidFill>
                  <a:prstClr val="black"/>
                </a:solidFill>
              </a:rPr>
              <a:t>Babušová</a:t>
            </a:r>
            <a:r>
              <a:rPr lang="cs-CZ" dirty="0" smtClean="0">
                <a:solidFill>
                  <a:prstClr val="black"/>
                </a:solidFill>
              </a:rPr>
              <a:t> G., Řeháčková A. </a:t>
            </a:r>
            <a:r>
              <a:rPr lang="cs-CZ" i="1" dirty="0" smtClean="0">
                <a:solidFill>
                  <a:prstClr val="black"/>
                </a:solidFill>
              </a:rPr>
              <a:t>Český jazyk 3 učebnice pro základní školy, </a:t>
            </a:r>
            <a:r>
              <a:rPr lang="cs-CZ" dirty="0" smtClean="0">
                <a:solidFill>
                  <a:prstClr val="black"/>
                </a:solidFill>
              </a:rPr>
              <a:t>Plzeň</a:t>
            </a:r>
            <a:r>
              <a:rPr lang="cs-CZ" dirty="0">
                <a:solidFill>
                  <a:prstClr val="black"/>
                </a:solidFill>
              </a:rPr>
              <a:t>: Fraus, </a:t>
            </a:r>
            <a:r>
              <a:rPr lang="cs-CZ" dirty="0" smtClean="0">
                <a:solidFill>
                  <a:prstClr val="black"/>
                </a:solidFill>
              </a:rPr>
              <a:t>2009. </a:t>
            </a:r>
            <a:r>
              <a:rPr lang="cs-CZ" dirty="0">
                <a:solidFill>
                  <a:prstClr val="black"/>
                </a:solidFill>
              </a:rPr>
              <a:t>ISBN </a:t>
            </a:r>
            <a:r>
              <a:rPr lang="cs-CZ" dirty="0" smtClean="0">
                <a:solidFill>
                  <a:prstClr val="black"/>
                </a:solidFill>
              </a:rPr>
              <a:t>978-80-7238-857-8</a:t>
            </a: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Kosová J., </a:t>
            </a:r>
            <a:r>
              <a:rPr lang="cs-CZ" dirty="0" err="1">
                <a:solidFill>
                  <a:prstClr val="black"/>
                </a:solidFill>
              </a:rPr>
              <a:t>Babušová</a:t>
            </a:r>
            <a:r>
              <a:rPr lang="cs-CZ" dirty="0">
                <a:solidFill>
                  <a:prstClr val="black"/>
                </a:solidFill>
              </a:rPr>
              <a:t> G., </a:t>
            </a:r>
            <a:r>
              <a:rPr lang="cs-CZ" i="1" dirty="0" smtClean="0">
                <a:solidFill>
                  <a:prstClr val="black"/>
                </a:solidFill>
              </a:rPr>
              <a:t>Český </a:t>
            </a:r>
            <a:r>
              <a:rPr lang="cs-CZ" i="1" dirty="0">
                <a:solidFill>
                  <a:prstClr val="black"/>
                </a:solidFill>
              </a:rPr>
              <a:t>jazyk 3 </a:t>
            </a:r>
            <a:r>
              <a:rPr lang="cs-CZ" i="1" dirty="0" smtClean="0">
                <a:solidFill>
                  <a:prstClr val="black"/>
                </a:solidFill>
              </a:rPr>
              <a:t>příručka pro učitele, </a:t>
            </a:r>
            <a:r>
              <a:rPr lang="cs-CZ" dirty="0">
                <a:solidFill>
                  <a:prstClr val="black"/>
                </a:solidFill>
              </a:rPr>
              <a:t>Plzeň: Fraus, 2009. ISBN </a:t>
            </a:r>
            <a:r>
              <a:rPr lang="cs-CZ" dirty="0" smtClean="0">
                <a:solidFill>
                  <a:prstClr val="black"/>
                </a:solidFill>
              </a:rPr>
              <a:t>978-80-7238-860-8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 smtClean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r>
              <a:rPr lang="cs-CZ" dirty="0" smtClean="0">
                <a:solidFill>
                  <a:prstClr val="black"/>
                </a:solidFill>
              </a:rPr>
              <a:t>Citováno dne: </a:t>
            </a:r>
            <a:r>
              <a:rPr lang="cs-CZ" dirty="0" smtClean="0">
                <a:solidFill>
                  <a:prstClr val="black"/>
                </a:solidFill>
              </a:rPr>
              <a:t>20.11.2011</a:t>
            </a:r>
          </a:p>
          <a:p>
            <a:endParaRPr lang="cs-CZ" dirty="0" smtClean="0">
              <a:solidFill>
                <a:prstClr val="black"/>
              </a:solidFill>
            </a:endParaRPr>
          </a:p>
          <a:p>
            <a:r>
              <a:rPr lang="pl-PL" dirty="0" smtClean="0">
                <a:solidFill>
                  <a:srgbClr val="0070C0"/>
                </a:solidFill>
                <a:hlinkClick r:id="rId2"/>
              </a:rPr>
              <a:t>DUM uložen na- http://dumy.cz/materialy/prehled</a:t>
            </a:r>
            <a:endParaRPr lang="cs-CZ" dirty="0" smtClean="0">
              <a:solidFill>
                <a:srgbClr val="0070C0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322387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Welcome">
  <a:themeElements>
    <a:clrScheme name="Welcome">
      <a:dk1>
        <a:sysClr val="windowText" lastClr="000000"/>
      </a:dk1>
      <a:lt1>
        <a:sysClr val="window" lastClr="FFFFFF"/>
      </a:lt1>
      <a:dk2>
        <a:srgbClr val="00272B"/>
      </a:dk2>
      <a:lt2>
        <a:srgbClr val="F7F7FF"/>
      </a:lt2>
      <a:accent1>
        <a:srgbClr val="006AED"/>
      </a:accent1>
      <a:accent2>
        <a:srgbClr val="0087BF"/>
      </a:accent2>
      <a:accent3>
        <a:srgbClr val="5D974B"/>
      </a:accent3>
      <a:accent4>
        <a:srgbClr val="9DBB3F"/>
      </a:accent4>
      <a:accent5>
        <a:srgbClr val="C77CC7"/>
      </a:accent5>
      <a:accent6>
        <a:srgbClr val="996699"/>
      </a:accent6>
      <a:hlink>
        <a:srgbClr val="E78707"/>
      </a:hlink>
      <a:folHlink>
        <a:srgbClr val="C618BA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Vlastní návrh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přivítání</Template>
  <TotalTime>723</TotalTime>
  <Words>390</Words>
  <Application>Microsoft Office PowerPoint</Application>
  <PresentationFormat>Předvádění na obrazovce (4:3)</PresentationFormat>
  <Paragraphs>82</Paragraphs>
  <Slides>17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Welcome</vt:lpstr>
      <vt:lpstr>Vlastní návrh</vt:lpstr>
      <vt:lpstr>Název školy: ZŠ Klášterec nad Ohří, Krátká 676 Autor: Mgr. Hana Kittnerová Název materiálu: VY_32_INOVACE_5_24_Vyjmenovaná slova_L_přehled Číslo projektu: CZ.1.07/1.4.00/21.1115  </vt:lpstr>
      <vt:lpstr>Vyjmenovaná slova po L</vt:lpstr>
      <vt:lpstr>Vyjmenovaná slova po L</vt:lpstr>
      <vt:lpstr>SLYŠET</vt:lpstr>
      <vt:lpstr>MLÝN</vt:lpstr>
      <vt:lpstr>BLÝSKAT SE</vt:lpstr>
      <vt:lpstr>POLYKAT</vt:lpstr>
      <vt:lpstr>PLYNOUT</vt:lpstr>
      <vt:lpstr>PLÝTVAT</vt:lpstr>
      <vt:lpstr>VZLYKAT</vt:lpstr>
      <vt:lpstr>LYSÝ</vt:lpstr>
      <vt:lpstr>LÝTKO</vt:lpstr>
      <vt:lpstr>LÝKO</vt:lpstr>
      <vt:lpstr>LYŽE</vt:lpstr>
      <vt:lpstr>PELYNĚK</vt:lpstr>
      <vt:lpstr>PLYŠ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Kabinet</dc:creator>
  <cp:lastModifiedBy>hakitt</cp:lastModifiedBy>
  <cp:revision>120</cp:revision>
  <dcterms:created xsi:type="dcterms:W3CDTF">2011-11-20T18:51:24Z</dcterms:created>
  <dcterms:modified xsi:type="dcterms:W3CDTF">2012-06-15T21:04:16Z</dcterms:modified>
</cp:coreProperties>
</file>