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7" r:id="rId1"/>
  </p:sldMasterIdLst>
  <p:notesMasterIdLst>
    <p:notesMasterId r:id="rId11"/>
  </p:notesMasterIdLst>
  <p:sldIdLst>
    <p:sldId id="277" r:id="rId2"/>
    <p:sldId id="256" r:id="rId3"/>
    <p:sldId id="269" r:id="rId4"/>
    <p:sldId id="270" r:id="rId5"/>
    <p:sldId id="271" r:id="rId6"/>
    <p:sldId id="275" r:id="rId7"/>
    <p:sldId id="272" r:id="rId8"/>
    <p:sldId id="273" r:id="rId9"/>
    <p:sldId id="27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36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68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206082-D34C-48DD-884E-979887B48520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A66AAA-5896-47DF-8351-B5FA6BE15F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00205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24643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A66AAA-5896-47DF-8351-B5FA6BE15F9B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72038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857364"/>
            <a:ext cx="7772400" cy="1470025"/>
          </a:xfrm>
        </p:spPr>
        <p:txBody>
          <a:bodyPr anchor="ctr"/>
          <a:lstStyle>
            <a:lvl1pPr algn="r">
              <a:defRPr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62792" y="3357562"/>
            <a:ext cx="6400800" cy="1752600"/>
          </a:xfrm>
        </p:spPr>
        <p:txBody>
          <a:bodyPr/>
          <a:lstStyle>
            <a:lvl1pPr marL="0" indent="0" algn="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C7DC64-7F65-49E0-A072-0EDAA86333EE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2D222E-D731-431C-A3F4-847874DA232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23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10" name="Chevron 9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3" name="Rectangle 22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C7DC64-7F65-49E0-A072-0EDAA86333EE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2D222E-D731-431C-A3F4-847874DA23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286113"/>
            <a:ext cx="7772400" cy="1362075"/>
          </a:xfrm>
        </p:spPr>
        <p:txBody>
          <a:bodyPr anchor="t"/>
          <a:lstStyle>
            <a:lvl1pPr algn="r">
              <a:defRPr sz="4000" b="0" cap="all"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1785926"/>
            <a:ext cx="7772400" cy="150018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r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r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C7DC64-7F65-49E0-A072-0EDAA86333EE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2D222E-D731-431C-A3F4-847874DA232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9" name="Chevron 8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C7DC64-7F65-49E0-A072-0EDAA86333EE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2D222E-D731-431C-A3F4-847874DA23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11" name="Chevron 10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C7DC64-7F65-49E0-A072-0EDAA86333EE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2D222E-D731-431C-A3F4-847874DA23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7" name="Chevron 6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8" name="Rectangle 7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C7DC64-7F65-49E0-A072-0EDAA86333EE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2D222E-D731-431C-A3F4-847874DA23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C7DC64-7F65-49E0-A072-0EDAA86333EE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2D222E-D731-431C-A3F4-847874DA23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0745" y="285728"/>
            <a:ext cx="5106055" cy="1162050"/>
          </a:xfrm>
        </p:spPr>
        <p:txBody>
          <a:bodyPr anchor="ctr">
            <a:normAutofit/>
          </a:bodyPr>
          <a:lstStyle>
            <a:lvl1pPr algn="ctr">
              <a:defRPr sz="3200" b="0" kern="1200" cap="all">
                <a:ln w="11430"/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44450" dist="41910" dir="3600000" algn="tl">
                    <a:srgbClr val="000000">
                      <a:alpha val="5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6218"/>
            <a:ext cx="5111750" cy="467967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85729"/>
            <a:ext cx="3008313" cy="5840435"/>
          </a:xfrm>
        </p:spPr>
        <p:txBody>
          <a:bodyPr anchor="b"/>
          <a:lstStyle>
            <a:lvl1pPr marL="0" indent="0">
              <a:spcAft>
                <a:spcPts val="0"/>
              </a:spcAft>
              <a:buNone/>
              <a:defRPr sz="1400"/>
            </a:lvl1pPr>
            <a:lvl2pPr marL="457200" indent="0">
              <a:spcAft>
                <a:spcPts val="0"/>
              </a:spcAft>
              <a:buNone/>
              <a:defRPr sz="1200"/>
            </a:lvl2pPr>
            <a:lvl3pPr marL="914400" indent="0">
              <a:spcAft>
                <a:spcPts val="0"/>
              </a:spcAft>
              <a:buNone/>
              <a:defRPr sz="1000"/>
            </a:lvl3pPr>
            <a:lvl4pPr marL="1371600" indent="0">
              <a:spcAft>
                <a:spcPts val="0"/>
              </a:spcAft>
              <a:buNone/>
              <a:defRPr sz="900"/>
            </a:lvl4pPr>
            <a:lvl5pPr marL="1828800" indent="0">
              <a:spcAft>
                <a:spcPts val="0"/>
              </a:spcAft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C7DC64-7F65-49E0-A072-0EDAA86333EE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2D222E-D731-431C-A3F4-847874DA23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15272" y="615868"/>
            <a:ext cx="928694" cy="5813528"/>
          </a:xfrm>
        </p:spPr>
        <p:txBody>
          <a:bodyPr vert="eaVert" anchor="ctr">
            <a:normAutofit/>
          </a:bodyPr>
          <a:lstStyle>
            <a:lvl1pPr algn="l">
              <a:defRPr sz="2800" b="0" kern="1200" cap="all">
                <a:ln w="11430"/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44450" dist="41910" dir="18600000" algn="tl">
                    <a:srgbClr val="000000">
                      <a:alpha val="5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14348" y="612777"/>
            <a:ext cx="6858048" cy="4745051"/>
          </a:xfrm>
          <a:ln w="38100" cap="flat" cmpd="sng" algn="ctr">
            <a:gradFill flip="none" rotWithShape="1">
              <a:gsLst>
                <a:gs pos="0">
                  <a:srgbClr val="000082"/>
                </a:gs>
                <a:gs pos="30000">
                  <a:srgbClr val="66008F"/>
                </a:gs>
                <a:gs pos="64999">
                  <a:srgbClr val="BA0066"/>
                </a:gs>
                <a:gs pos="89999">
                  <a:srgbClr val="FF0000"/>
                </a:gs>
                <a:gs pos="100000">
                  <a:srgbClr val="FF8200"/>
                </a:gs>
              </a:gsLst>
              <a:path path="rect">
                <a:fillToRect l="100000" t="100000"/>
              </a:path>
              <a:tileRect r="-100000" b="-100000"/>
            </a:gradFill>
            <a:prstDash val="solid"/>
          </a:ln>
          <a:effectLst>
            <a:outerShdw blurRad="38100" dist="50800" dir="5400000" algn="tl" rotWithShape="0">
              <a:srgbClr val="000000">
                <a:alpha val="50000"/>
              </a:srgbClr>
            </a:outerShdw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4348" y="5500702"/>
            <a:ext cx="6858048" cy="92869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C7DC64-7F65-49E0-A072-0EDAA86333EE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2D222E-D731-431C-A3F4-847874DA232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8" name="Chevron 7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82919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C7DC64-7F65-49E0-A072-0EDAA86333EE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2D222E-D731-431C-A3F4-847874DA23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8"/>
            <a:ext cx="1471594" cy="6154758"/>
          </a:xfrm>
        </p:spPr>
        <p:txBody>
          <a:bodyPr vert="eaVert"/>
          <a:lstStyle>
            <a:lvl1pPr>
              <a:defRPr>
                <a:effectLst>
                  <a:outerShdw blurRad="50800" dist="50800" dir="18900000" algn="tl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686568" cy="6154758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C7DC64-7F65-49E0-A072-0EDAA86333EE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2D222E-D731-431C-A3F4-847874DA23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13">
              <a:alphaModFix amt="30000"/>
              <a:duotone>
                <a:schemeClr val="accent1"/>
                <a:srgbClr val="FFFFFF"/>
              </a:duotone>
            </a:blip>
            <a:tile tx="0" ty="0" sx="100000" sy="100000" flip="none" algn="tl"/>
          </a:blipFill>
          <a:ln w="25400" cap="flat" cmpd="sng" algn="ctr">
            <a:noFill/>
            <a:prstDash val="solid"/>
          </a:ln>
          <a:effectLst/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rtl="0" eaLnBrk="1" latinLnBrk="0" hangingPunct="1"/>
            <a:endParaRPr kumimoji="0" lang="zh-CN" altLang="en-US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grpSp>
        <p:nvGrpSpPr>
          <p:cNvPr id="8" name="Group 17"/>
          <p:cNvGrpSpPr/>
          <p:nvPr/>
        </p:nvGrpSpPr>
        <p:grpSpPr>
          <a:xfrm>
            <a:off x="0" y="6570024"/>
            <a:ext cx="9144000" cy="288000"/>
            <a:chOff x="0" y="6353387"/>
            <a:chExt cx="9144000" cy="361763"/>
          </a:xfrm>
        </p:grpSpPr>
        <p:grpSp>
          <p:nvGrpSpPr>
            <p:cNvPr id="9" name="Group 16"/>
            <p:cNvGrpSpPr/>
            <p:nvPr/>
          </p:nvGrpSpPr>
          <p:grpSpPr>
            <a:xfrm>
              <a:off x="0" y="6353387"/>
              <a:ext cx="8756597" cy="360000"/>
              <a:chOff x="1" y="6353387"/>
              <a:chExt cx="8756597" cy="360000"/>
            </a:xfrm>
          </p:grpSpPr>
          <p:sp>
            <p:nvSpPr>
              <p:cNvPr id="10" name="Freeform 9"/>
              <p:cNvSpPr/>
              <p:nvPr userDrawn="1"/>
            </p:nvSpPr>
            <p:spPr>
              <a:xfrm>
                <a:off x="1" y="6533387"/>
                <a:ext cx="8756597" cy="180000"/>
              </a:xfrm>
              <a:custGeom>
                <a:avLst/>
                <a:gdLst/>
                <a:ahLst/>
                <a:cxnLst/>
                <a:rect l="0" t="0" r="0" b="0"/>
                <a:pathLst>
                  <a:path w="7867650" h="177288">
                    <a:moveTo>
                      <a:pt x="7867650" y="177288"/>
                    </a:moveTo>
                    <a:lnTo>
                      <a:pt x="0" y="171450"/>
                    </a:lnTo>
                    <a:lnTo>
                      <a:pt x="0" y="0"/>
                    </a:lnTo>
                    <a:lnTo>
                      <a:pt x="7753350" y="0"/>
                    </a:lnTo>
                    <a:close/>
                  </a:path>
                </a:pathLst>
              </a:custGeom>
              <a:gradFill flip="none" rotWithShape="1">
                <a:gsLst>
                  <a:gs pos="25000">
                    <a:schemeClr val="accent1">
                      <a:shade val="50000"/>
                      <a:alpha val="75000"/>
                    </a:schemeClr>
                  </a:gs>
                  <a:gs pos="100000">
                    <a:schemeClr val="accent1">
                      <a:tint val="40000"/>
                      <a:alpha val="5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/>
              </a:p>
            </p:txBody>
          </p:sp>
          <p:sp>
            <p:nvSpPr>
              <p:cNvPr id="11" name="Freeform 10"/>
              <p:cNvSpPr/>
              <p:nvPr userDrawn="1"/>
            </p:nvSpPr>
            <p:spPr>
              <a:xfrm flipV="1">
                <a:off x="1" y="6353387"/>
                <a:ext cx="8756597" cy="180000"/>
              </a:xfrm>
              <a:custGeom>
                <a:avLst/>
                <a:gdLst/>
                <a:ahLst/>
                <a:cxnLst/>
                <a:rect l="0" t="0" r="0" b="0"/>
                <a:pathLst>
                  <a:path w="7867650" h="177288">
                    <a:moveTo>
                      <a:pt x="7867650" y="177288"/>
                    </a:moveTo>
                    <a:lnTo>
                      <a:pt x="0" y="171450"/>
                    </a:lnTo>
                    <a:lnTo>
                      <a:pt x="0" y="0"/>
                    </a:lnTo>
                    <a:lnTo>
                      <a:pt x="7753350" y="0"/>
                    </a:lnTo>
                    <a:close/>
                  </a:path>
                </a:pathLst>
              </a:custGeom>
              <a:gradFill flip="none" rotWithShape="1">
                <a:gsLst>
                  <a:gs pos="25000">
                    <a:schemeClr val="accent1">
                      <a:shade val="75000"/>
                      <a:alpha val="75000"/>
                    </a:schemeClr>
                  </a:gs>
                  <a:gs pos="100000">
                    <a:schemeClr val="accent1">
                      <a:tint val="40000"/>
                      <a:alpha val="5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/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8640700" y="6354583"/>
              <a:ext cx="503300" cy="360567"/>
              <a:chOff x="8640700" y="6354583"/>
              <a:chExt cx="503300" cy="360567"/>
            </a:xfrm>
          </p:grpSpPr>
          <p:sp>
            <p:nvSpPr>
              <p:cNvPr id="12" name="Chevron 11"/>
              <p:cNvSpPr/>
              <p:nvPr userDrawn="1"/>
            </p:nvSpPr>
            <p:spPr>
              <a:xfrm flipH="1">
                <a:off x="8640700" y="6354583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3" name="Chevron 12"/>
              <p:cNvSpPr/>
              <p:nvPr userDrawn="1"/>
            </p:nvSpPr>
            <p:spPr>
              <a:xfrm flipH="1">
                <a:off x="8767248" y="6355150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/>
                  </a:gs>
                  <a:gs pos="100000">
                    <a:schemeClr val="accent1">
                      <a:shade val="75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4" name="Chevron 13"/>
              <p:cNvSpPr/>
              <p:nvPr userDrawn="1"/>
            </p:nvSpPr>
            <p:spPr>
              <a:xfrm flipH="1">
                <a:off x="8894116" y="6355000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>
                      <a:shade val="75000"/>
                    </a:schemeClr>
                  </a:gs>
                  <a:gs pos="100000">
                    <a:schemeClr val="accent1">
                      <a:shade val="50000"/>
                      <a:shade val="2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threePt" dir="tl">
                <a:rot lat="0" lon="0" rev="7200000"/>
              </a:lightRig>
            </a:scene3d>
            <a:sp3d contourW="6350">
              <a:contourClr>
                <a:schemeClr val="accent1"/>
              </a:contourClr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0" y="6570000"/>
            <a:ext cx="1643042" cy="288000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C7DC64-7F65-49E0-A072-0EDAA86333EE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43042" y="6570000"/>
            <a:ext cx="4214842" cy="288000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8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72528" y="6570000"/>
            <a:ext cx="571472" cy="288000"/>
          </a:xfrm>
          <a:prstGeom prst="rect">
            <a:avLst/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</a:lstStyle>
          <a:p>
            <a:fld id="{A92D222E-D731-431C-A3F4-847874DA232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78" r:id="rId1"/>
    <p:sldLayoutId id="2147483879" r:id="rId2"/>
    <p:sldLayoutId id="2147483880" r:id="rId3"/>
    <p:sldLayoutId id="2147483881" r:id="rId4"/>
    <p:sldLayoutId id="2147483882" r:id="rId5"/>
    <p:sldLayoutId id="2147483883" r:id="rId6"/>
    <p:sldLayoutId id="2147483884" r:id="rId7"/>
    <p:sldLayoutId id="2147483885" r:id="rId8"/>
    <p:sldLayoutId id="2147483886" r:id="rId9"/>
    <p:sldLayoutId id="2147483887" r:id="rId10"/>
    <p:sldLayoutId id="2147483888" r:id="rId11"/>
  </p:sldLayoutIdLst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xStyles>
    <p:titleStyle>
      <a:lvl1pPr algn="ctr" rtl="0" eaLnBrk="1" latinLnBrk="0" hangingPunct="1">
        <a:spcBef>
          <a:spcPct val="0"/>
        </a:spcBef>
        <a:buNone/>
        <a:defRPr kumimoji="0" lang="zh-CN" altLang="en-US" sz="4400" b="1" kern="1200" dirty="0">
          <a:ln w="11430"/>
          <a:gradFill flip="none" rotWithShape="1">
            <a:gsLst>
              <a:gs pos="0">
                <a:schemeClr val="accent2"/>
              </a:gs>
              <a:gs pos="45000">
                <a:schemeClr val="accent2">
                  <a:tint val="60000"/>
                </a:schemeClr>
              </a:gs>
              <a:gs pos="90000">
                <a:schemeClr val="accent2">
                  <a:tint val="40000"/>
                </a:schemeClr>
              </a:gs>
              <a:gs pos="100000">
                <a:schemeClr val="accent2">
                  <a:tint val="20000"/>
                </a:schemeClr>
              </a:gs>
            </a:gsLst>
            <a:lin ang="5400000" scaled="1"/>
            <a:tileRect/>
          </a:gradFill>
          <a:effectLst>
            <a:outerShdw blurRad="44450" dist="41910" dir="3600000" algn="tl">
              <a:srgbClr val="000000">
                <a:alpha val="50000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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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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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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7" Type="http://schemas.openxmlformats.org/officeDocument/2006/relationships/image" Target="../media/image8.wmf"/><Relationship Id="rId2" Type="http://schemas.openxmlformats.org/officeDocument/2006/relationships/hyperlink" Target="http://cs.wikipedia.org/wiki/Medv%C3%ADdek_m%C3%BDval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cs.wikipedia.org/wiki/Tur_dom%C3%A1c%C3%AD" TargetMode="External"/><Relationship Id="rId5" Type="http://schemas.openxmlformats.org/officeDocument/2006/relationships/image" Target="../media/image7.wmf"/><Relationship Id="rId4" Type="http://schemas.openxmlformats.org/officeDocument/2006/relationships/hyperlink" Target="http://cs.wikipedia.org/wiki/Je%C5%BEek_z%C3%A1padn%C3%AD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DUM%20ulo&#382;en%20na-%20http:/dumy.cz/materialy/prehled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7772400" cy="2088231"/>
          </a:xfrm>
        </p:spPr>
        <p:txBody>
          <a:bodyPr>
            <a:noAutofit/>
          </a:bodyPr>
          <a:lstStyle/>
          <a:p>
            <a:pPr algn="l"/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b="0" i="1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b="0" i="1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cs-CZ" sz="2800" b="0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: Mgr. Hana </a:t>
            </a:r>
            <a:r>
              <a:rPr lang="cs-CZ" sz="2800" b="0" dirty="0" err="1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Kittnerová</a:t>
            </a: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altLang="en-US" sz="2800" b="0" i="1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VY_32_INOVACE_9_24_Vyjmenovaná </a:t>
            </a:r>
            <a:r>
              <a:rPr lang="cs-CZ" altLang="en-US" sz="2800" b="0" i="1" dirty="0" err="1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slova_BLM_procvičování</a:t>
            </a:r>
            <a:r>
              <a:rPr lang="cs-CZ" altLang="en-US" sz="2800" b="0" i="1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altLang="en-US" sz="2800" b="0" i="1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Číslo</a:t>
            </a:r>
            <a:r>
              <a:rPr lang="cs-CZ" sz="2800" b="0" i="1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projektu: CZ.1.07/1.4.00/21.1115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3140968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/>
                </a:solidFill>
              </a:rPr>
              <a:t>Anotace: </a:t>
            </a:r>
            <a:r>
              <a:rPr lang="cs-CZ" sz="2400" dirty="0" smtClean="0">
                <a:solidFill>
                  <a:schemeClr val="tx1"/>
                </a:solidFill>
              </a:rPr>
              <a:t>Prezentace pro 3. ročník. Žák si procvičí řadu vyjmenovaných slov, do školních sešitů řeší zadané úkoly.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58357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340768"/>
            <a:ext cx="7772400" cy="1470025"/>
          </a:xfr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7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Procvičování</a:t>
            </a:r>
            <a:endParaRPr lang="cs-CZ" sz="7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3212976"/>
            <a:ext cx="6400800" cy="1752600"/>
          </a:xfr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vyjmenovaná </a:t>
            </a:r>
            <a:r>
              <a:rPr lang="cs-CZ" sz="4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slova</a:t>
            </a:r>
          </a:p>
          <a:p>
            <a:pPr algn="ctr"/>
            <a:r>
              <a:rPr lang="cs-CZ" sz="4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 L M</a:t>
            </a:r>
            <a:endParaRPr lang="cs-CZ" sz="44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614877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dirty="0">
                <a:solidFill>
                  <a:schemeClr val="tx1"/>
                </a:solidFill>
              </a:rPr>
              <a:t>Která slova nepatří do </a:t>
            </a:r>
            <a:r>
              <a:rPr lang="cs-CZ" dirty="0" smtClean="0">
                <a:solidFill>
                  <a:schemeClr val="tx1"/>
                </a:solidFill>
              </a:rPr>
              <a:t>vyjmenovaných slov?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2132856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p_tel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563888" y="2654976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/>
              <a:t>p</a:t>
            </a:r>
            <a:r>
              <a:rPr lang="cs-CZ" sz="2800" dirty="0" err="1" smtClean="0"/>
              <a:t>_tlovina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31640" y="4005064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/>
              <a:t>p</a:t>
            </a:r>
            <a:r>
              <a:rPr lang="cs-CZ" sz="2800" dirty="0" err="1" smtClean="0"/>
              <a:t>_skat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436096" y="4235896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/>
              <a:t>m</a:t>
            </a:r>
            <a:r>
              <a:rPr lang="cs-CZ" sz="2800" dirty="0" err="1" smtClean="0"/>
              <a:t>_š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300192" y="2363688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l_žovat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267744" y="5165301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/>
              <a:t>l</a:t>
            </a:r>
            <a:r>
              <a:rPr lang="cs-CZ" sz="2800" dirty="0" err="1" smtClean="0"/>
              <a:t>_st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655676" y="2852936"/>
            <a:ext cx="14761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/>
              <a:t>k</a:t>
            </a:r>
            <a:r>
              <a:rPr lang="cs-CZ" sz="2800" dirty="0" err="1" smtClean="0"/>
              <a:t>rál_k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131840" y="3774231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/>
              <a:t>u</a:t>
            </a:r>
            <a:r>
              <a:rPr lang="cs-CZ" sz="2800" dirty="0" err="1" smtClean="0"/>
              <a:t>kl_zený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616116" y="3312566"/>
            <a:ext cx="17641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/>
              <a:t>b</a:t>
            </a:r>
            <a:r>
              <a:rPr lang="cs-CZ" sz="2800" dirty="0" err="1" smtClean="0"/>
              <a:t>ab_čka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707904" y="4869160"/>
            <a:ext cx="144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b_k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851292" y="5161547"/>
            <a:ext cx="16381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/>
              <a:t>k</a:t>
            </a:r>
            <a:r>
              <a:rPr lang="cs-CZ" sz="2800" dirty="0" err="1" smtClean="0"/>
              <a:t>rab_čka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444208" y="5644212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/>
              <a:t>d</a:t>
            </a:r>
            <a:r>
              <a:rPr lang="cs-CZ" sz="2800" dirty="0" err="1" smtClean="0"/>
              <a:t>ob_tek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95536" y="4759116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/>
              <a:t>b</a:t>
            </a:r>
            <a:r>
              <a:rPr lang="cs-CZ" sz="2800" dirty="0" err="1" smtClean="0"/>
              <a:t>_strý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131840" y="1988840"/>
            <a:ext cx="17194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b_lina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948264" y="4297451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/>
              <a:t>z</a:t>
            </a:r>
            <a:r>
              <a:rPr lang="cs-CZ" sz="2800" dirty="0" err="1" smtClean="0"/>
              <a:t>am_kat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3181689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1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5" dur="2000" fill="hold"/>
                                        <p:tgtEl>
                                          <p:spTgt spid="1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7" dur="2000" fill="hold"/>
                                        <p:tgtEl>
                                          <p:spTgt spid="1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2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79" dur="2000" fill="hold"/>
                                        <p:tgtEl>
                                          <p:spTgt spid="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91" dur="2000" fill="hold"/>
                                        <p:tgtEl>
                                          <p:spTgt spid="1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/>
      <p:bldP spid="5" grpId="0"/>
      <p:bldP spid="6" grpId="0"/>
      <p:bldP spid="7" grpId="0"/>
      <p:bldP spid="8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282154"/>
          </a:xfrm>
        </p:spPr>
        <p:txBody>
          <a:bodyPr>
            <a:normAutofit fontScale="90000"/>
          </a:bodyPr>
          <a:lstStyle/>
          <a:p>
            <a:r>
              <a:rPr lang="cs-CZ" u="sng" dirty="0" smtClean="0">
                <a:solidFill>
                  <a:schemeClr val="tx1"/>
                </a:solidFill>
              </a:rPr>
              <a:t>Vyber si jedno ze zbylých slov</a:t>
            </a:r>
            <a:br>
              <a:rPr lang="cs-CZ" u="sng" dirty="0" smtClean="0">
                <a:solidFill>
                  <a:schemeClr val="tx1"/>
                </a:solidFill>
              </a:rPr>
            </a:br>
            <a:endParaRPr lang="cs-CZ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268760"/>
            <a:ext cx="777686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-napiš </a:t>
            </a:r>
            <a:r>
              <a:rPr lang="cs-CZ" sz="2800" dirty="0"/>
              <a:t>ho na papír, nakresli k němu obrázek a </a:t>
            </a:r>
            <a:r>
              <a:rPr lang="cs-CZ" sz="2800" dirty="0" smtClean="0"/>
              <a:t> 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napiš </a:t>
            </a:r>
            <a:r>
              <a:rPr lang="cs-CZ" sz="2800" dirty="0"/>
              <a:t>větu s </a:t>
            </a:r>
            <a:r>
              <a:rPr lang="cs-CZ" sz="2800" dirty="0" smtClean="0"/>
              <a:t>vybraným </a:t>
            </a:r>
            <a:r>
              <a:rPr lang="cs-CZ" sz="2800" dirty="0"/>
              <a:t>slovem</a:t>
            </a:r>
          </a:p>
        </p:txBody>
      </p:sp>
      <p:pic>
        <p:nvPicPr>
          <p:cNvPr id="1026" name="Picture 2" descr="C:\Users\hakitt\AppData\Local\Microsoft\Windows\Temporary Internet Files\Content.IE5\AM1I8PN9\MC9002150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911501"/>
            <a:ext cx="2139636" cy="2397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084168" y="2449192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MLÝN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626365" y="5337865"/>
            <a:ext cx="404275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Rolníci přiváželi do mlýna obilí.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7584" y="2710802"/>
            <a:ext cx="1512168" cy="3108543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/>
              <a:t>p</a:t>
            </a:r>
            <a:r>
              <a:rPr lang="cs-CZ" sz="2800" dirty="0" smtClean="0"/>
              <a:t>ytel</a:t>
            </a:r>
          </a:p>
          <a:p>
            <a:r>
              <a:rPr lang="cs-CZ" sz="2800" dirty="0"/>
              <a:t>b</a:t>
            </a:r>
            <a:r>
              <a:rPr lang="cs-CZ" sz="2800" dirty="0" smtClean="0"/>
              <a:t>ylina</a:t>
            </a:r>
          </a:p>
          <a:p>
            <a:r>
              <a:rPr lang="cs-CZ" sz="2800" dirty="0"/>
              <a:t>b</a:t>
            </a:r>
            <a:r>
              <a:rPr lang="cs-CZ" sz="2800" dirty="0" smtClean="0"/>
              <a:t>ystrý</a:t>
            </a:r>
          </a:p>
          <a:p>
            <a:r>
              <a:rPr lang="cs-CZ" sz="2800" dirty="0"/>
              <a:t>b</a:t>
            </a:r>
            <a:r>
              <a:rPr lang="cs-CZ" sz="2800" dirty="0" smtClean="0"/>
              <a:t>ýk</a:t>
            </a:r>
          </a:p>
          <a:p>
            <a:r>
              <a:rPr lang="cs-CZ" sz="2800" dirty="0"/>
              <a:t>m</a:t>
            </a:r>
            <a:r>
              <a:rPr lang="cs-CZ" sz="2800" dirty="0" smtClean="0"/>
              <a:t>yš</a:t>
            </a:r>
          </a:p>
          <a:p>
            <a:r>
              <a:rPr lang="cs-CZ" sz="2800" dirty="0"/>
              <a:t>z</a:t>
            </a:r>
            <a:r>
              <a:rPr lang="cs-CZ" sz="2800" dirty="0" smtClean="0"/>
              <a:t>amykat</a:t>
            </a:r>
          </a:p>
          <a:p>
            <a:r>
              <a:rPr lang="cs-CZ" sz="2800" dirty="0" smtClean="0"/>
              <a:t>dobytek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0175088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25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6" grpId="0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Správně přiřaď a věty napiš: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154164" y="2006528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s</a:t>
            </a:r>
            <a:r>
              <a:rPr lang="cs-CZ" sz="3200" dirty="0" smtClean="0"/>
              <a:t>e živí</a:t>
            </a:r>
            <a:endParaRPr lang="cs-CZ" sz="3200" dirty="0"/>
          </a:p>
        </p:txBody>
      </p:sp>
      <p:pic>
        <p:nvPicPr>
          <p:cNvPr id="2054" name="Picture 6" descr="C:\Users\hakitt\AppData\Local\Microsoft\Windows\Temporary Internet Files\Content.IE5\AM1I8PN9\MC900332404[1].wmf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281" y="3291252"/>
            <a:ext cx="1640228" cy="1439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hakitt\AppData\Local\Microsoft\Windows\Temporary Internet Files\Content.IE5\S7687CZ2\MC900192279[2].wmf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590324"/>
            <a:ext cx="1811734" cy="12626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093822" y="3718615"/>
            <a:ext cx="1224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ž</a:t>
            </a:r>
            <a:r>
              <a:rPr lang="cs-CZ" sz="3200" dirty="0" smtClean="0"/>
              <a:t>ije v</a:t>
            </a:r>
            <a:endParaRPr lang="cs-CZ" sz="3200" dirty="0"/>
          </a:p>
        </p:txBody>
      </p:sp>
      <p:pic>
        <p:nvPicPr>
          <p:cNvPr id="2056" name="Picture 8" descr="C:\Users\hakitt\AppData\Local\Microsoft\Windows\Temporary Internet Files\Content.IE5\DE4CGPLA\MC900221853[1].wmf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86" y="5058762"/>
            <a:ext cx="2682404" cy="1186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705890" y="5429964"/>
            <a:ext cx="20162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p</a:t>
            </a:r>
            <a:r>
              <a:rPr lang="cs-CZ" sz="3200" dirty="0" smtClean="0"/>
              <a:t>atří</a:t>
            </a:r>
            <a:r>
              <a:rPr lang="cs-CZ" dirty="0" smtClean="0"/>
              <a:t> </a:t>
            </a:r>
            <a:r>
              <a:rPr lang="cs-CZ" sz="3200" dirty="0" smtClean="0"/>
              <a:t>mezi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059488" y="2068084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/>
              <a:t>d</a:t>
            </a:r>
            <a:r>
              <a:rPr lang="cs-CZ" sz="2400" dirty="0" err="1" smtClean="0"/>
              <a:t>ob_tek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955610" y="3613467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/>
              <a:t>h</a:t>
            </a:r>
            <a:r>
              <a:rPr lang="cs-CZ" sz="2400" dirty="0" err="1" smtClean="0"/>
              <a:t>m_zem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519428" y="5722352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Severní Americe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999909" y="4384500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Africe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059488" y="5088324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/>
              <a:t>r</a:t>
            </a:r>
            <a:r>
              <a:rPr lang="cs-CZ" sz="2400" dirty="0" err="1" smtClean="0"/>
              <a:t>_by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987480" y="2764783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mlékem</a:t>
            </a:r>
            <a:endParaRPr lang="cs-CZ" sz="2400" dirty="0"/>
          </a:p>
        </p:txBody>
      </p:sp>
      <p:sp>
        <p:nvSpPr>
          <p:cNvPr id="14" name="Obdélník 13"/>
          <p:cNvSpPr/>
          <p:nvPr/>
        </p:nvSpPr>
        <p:spPr>
          <a:xfrm>
            <a:off x="6444208" y="1772816"/>
            <a:ext cx="2526704" cy="4599485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18572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000"/>
                            </p:stCondLst>
                            <p:childTnLst>
                              <p:par>
                                <p:cTn id="28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000"/>
                            </p:stCondLst>
                            <p:childTnLst>
                              <p:par>
                                <p:cTn id="4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6000"/>
                            </p:stCondLst>
                            <p:childTnLst>
                              <p:par>
                                <p:cTn id="4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7000"/>
                            </p:stCondLst>
                            <p:childTnLst>
                              <p:par>
                                <p:cTn id="5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8000"/>
                            </p:stCondLst>
                            <p:childTnLst>
                              <p:par>
                                <p:cTn id="6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9000"/>
                            </p:stCondLst>
                            <p:childTnLst>
                              <p:par>
                                <p:cTn id="6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Věty: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Ježek se živí hmyzem.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Medvídek mýval žije v Severní Americe.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Krávy patří mezi dobytek.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98250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Vyber a napiš správně: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844824"/>
            <a:ext cx="8229600" cy="4525963"/>
          </a:xfrm>
        </p:spPr>
        <p:txBody>
          <a:bodyPr>
            <a:normAutofit/>
          </a:bodyPr>
          <a:lstStyle/>
          <a:p>
            <a:pPr algn="just"/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My – Mi</a:t>
            </a:r>
            <a:r>
              <a:rPr lang="cs-CZ" dirty="0"/>
              <a:t> se máme dobře. Uvař </a:t>
            </a: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my – mi </a:t>
            </a:r>
            <a:r>
              <a:rPr lang="cs-CZ" dirty="0"/>
              <a:t>k obědu kaši. </a:t>
            </a: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My – mi </a:t>
            </a:r>
            <a:r>
              <a:rPr lang="cs-CZ" dirty="0"/>
              <a:t>rádi čteme. Koupíš </a:t>
            </a: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my – mi</a:t>
            </a:r>
            <a:r>
              <a:rPr lang="cs-CZ" dirty="0"/>
              <a:t> novou </a:t>
            </a:r>
            <a:r>
              <a:rPr lang="cs-CZ" dirty="0" err="1" smtClean="0"/>
              <a:t>kn_hu</a:t>
            </a:r>
            <a:r>
              <a:rPr lang="cs-CZ" dirty="0"/>
              <a:t>? </a:t>
            </a:r>
            <a:endParaRPr lang="cs-CZ" dirty="0" smtClean="0"/>
          </a:p>
          <a:p>
            <a:pPr algn="just"/>
            <a:r>
              <a:rPr lang="cs-CZ" dirty="0" smtClean="0"/>
              <a:t>Snaž se, ať dobře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slepýš – slepíš </a:t>
            </a:r>
            <a:r>
              <a:rPr lang="cs-CZ" dirty="0" err="1" smtClean="0"/>
              <a:t>rozb_tou</a:t>
            </a:r>
            <a:r>
              <a:rPr lang="cs-CZ" dirty="0" smtClean="0"/>
              <a:t> vázu. Lidé si často </a:t>
            </a:r>
            <a:r>
              <a:rPr lang="cs-CZ" dirty="0" err="1" smtClean="0"/>
              <a:t>m_slí</a:t>
            </a:r>
            <a:r>
              <a:rPr lang="cs-CZ" dirty="0" smtClean="0"/>
              <a:t>, že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slepýš – slepíš </a:t>
            </a:r>
            <a:r>
              <a:rPr lang="cs-CZ" dirty="0" smtClean="0"/>
              <a:t>je had.</a:t>
            </a:r>
          </a:p>
          <a:p>
            <a:pPr algn="just"/>
            <a:r>
              <a:rPr lang="cs-CZ" dirty="0" smtClean="0"/>
              <a:t>Pepík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pyl – pil </a:t>
            </a:r>
            <a:r>
              <a:rPr lang="cs-CZ" dirty="0" smtClean="0"/>
              <a:t>ovocnou šťávu. Včely pilně sbírají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pyl – pil</a:t>
            </a:r>
            <a:r>
              <a:rPr lang="cs-CZ" dirty="0" smtClean="0"/>
              <a:t> z květů.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32404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Takto by to mělo být: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>
              <a:lnSpc>
                <a:spcPct val="150000"/>
              </a:lnSpc>
            </a:pP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My </a:t>
            </a:r>
            <a:r>
              <a:rPr lang="cs-CZ" dirty="0" smtClean="0"/>
              <a:t>se </a:t>
            </a:r>
            <a:r>
              <a:rPr lang="cs-CZ" dirty="0"/>
              <a:t>máme dobře. Uvař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mi </a:t>
            </a:r>
            <a:r>
              <a:rPr lang="cs-CZ" dirty="0"/>
              <a:t>k obědu kaši.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My </a:t>
            </a:r>
            <a:r>
              <a:rPr lang="cs-CZ" dirty="0" smtClean="0"/>
              <a:t>rádi </a:t>
            </a:r>
            <a:r>
              <a:rPr lang="cs-CZ" dirty="0"/>
              <a:t>čteme. Koupíš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mi</a:t>
            </a:r>
            <a:r>
              <a:rPr lang="cs-CZ" dirty="0" smtClean="0"/>
              <a:t> </a:t>
            </a:r>
            <a:r>
              <a:rPr lang="cs-CZ" dirty="0"/>
              <a:t>novou </a:t>
            </a:r>
            <a:r>
              <a:rPr lang="cs-CZ" dirty="0" smtClean="0"/>
              <a:t>knihu</a:t>
            </a:r>
            <a:r>
              <a:rPr lang="cs-CZ" dirty="0"/>
              <a:t>? </a:t>
            </a:r>
          </a:p>
          <a:p>
            <a:pPr algn="just">
              <a:lnSpc>
                <a:spcPct val="150000"/>
              </a:lnSpc>
            </a:pPr>
            <a:r>
              <a:rPr lang="cs-CZ" dirty="0"/>
              <a:t>Snaž se, ať dobře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slepíš </a:t>
            </a:r>
            <a:r>
              <a:rPr lang="cs-CZ" dirty="0" smtClean="0"/>
              <a:t>rozbitou </a:t>
            </a:r>
            <a:r>
              <a:rPr lang="cs-CZ" dirty="0"/>
              <a:t>vázu. Lidé si často </a:t>
            </a:r>
            <a:r>
              <a:rPr lang="cs-CZ" dirty="0" smtClean="0"/>
              <a:t>myslí</a:t>
            </a:r>
            <a:r>
              <a:rPr lang="cs-CZ" dirty="0"/>
              <a:t>, že </a:t>
            </a: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slepýš </a:t>
            </a:r>
            <a:r>
              <a:rPr lang="cs-CZ" dirty="0" smtClean="0"/>
              <a:t>je </a:t>
            </a:r>
            <a:r>
              <a:rPr lang="cs-CZ" dirty="0"/>
              <a:t>had.</a:t>
            </a:r>
          </a:p>
          <a:p>
            <a:pPr algn="just">
              <a:lnSpc>
                <a:spcPct val="150000"/>
              </a:lnSpc>
            </a:pPr>
            <a:r>
              <a:rPr lang="cs-CZ" dirty="0"/>
              <a:t>Pepík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pil </a:t>
            </a:r>
            <a:r>
              <a:rPr lang="cs-CZ" dirty="0"/>
              <a:t>ovocnou šťávu. Včely pilně sbírají </a:t>
            </a: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pyl </a:t>
            </a:r>
            <a:r>
              <a:rPr lang="cs-CZ" dirty="0" smtClean="0"/>
              <a:t>z </a:t>
            </a:r>
            <a:r>
              <a:rPr lang="cs-CZ" dirty="0"/>
              <a:t>květů.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1823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Použitá literatura a odkazy: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71600" y="1628800"/>
            <a:ext cx="748883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dirty="0">
                <a:solidFill>
                  <a:prstClr val="black"/>
                </a:solidFill>
              </a:rPr>
              <a:t>Obrázky použity ze sady Office</a:t>
            </a:r>
          </a:p>
          <a:p>
            <a:pPr marL="342900" indent="-342900">
              <a:buFontTx/>
              <a:buChar char="-"/>
            </a:pPr>
            <a:r>
              <a:rPr lang="cs-CZ" dirty="0">
                <a:solidFill>
                  <a:prstClr val="black"/>
                </a:solidFill>
              </a:rPr>
              <a:t>Není-li uvedeno jinak je materiál dílem autorky podle učebních osnov odpovídajících ŠVP vyučovaných podle učebnic</a:t>
            </a:r>
            <a:r>
              <a:rPr lang="cs-CZ" dirty="0" smtClean="0">
                <a:solidFill>
                  <a:prstClr val="black"/>
                </a:solidFill>
              </a:rPr>
              <a:t>: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Kosová J., </a:t>
            </a:r>
            <a:r>
              <a:rPr lang="cs-CZ" dirty="0" err="1" smtClean="0">
                <a:solidFill>
                  <a:prstClr val="black"/>
                </a:solidFill>
              </a:rPr>
              <a:t>Babušová</a:t>
            </a:r>
            <a:r>
              <a:rPr lang="cs-CZ" dirty="0" smtClean="0">
                <a:solidFill>
                  <a:prstClr val="black"/>
                </a:solidFill>
              </a:rPr>
              <a:t> G., Řeháčková A. </a:t>
            </a:r>
            <a:r>
              <a:rPr lang="cs-CZ" i="1" dirty="0" smtClean="0">
                <a:solidFill>
                  <a:prstClr val="black"/>
                </a:solidFill>
              </a:rPr>
              <a:t>Český jazyk 3 učebnice pro základní školy, </a:t>
            </a:r>
            <a:r>
              <a:rPr lang="cs-CZ" dirty="0" smtClean="0">
                <a:solidFill>
                  <a:prstClr val="black"/>
                </a:solidFill>
              </a:rPr>
              <a:t>Plzeň</a:t>
            </a:r>
            <a:r>
              <a:rPr lang="cs-CZ" dirty="0">
                <a:solidFill>
                  <a:prstClr val="black"/>
                </a:solidFill>
              </a:rPr>
              <a:t>: Fraus, </a:t>
            </a:r>
            <a:r>
              <a:rPr lang="cs-CZ" dirty="0" smtClean="0">
                <a:solidFill>
                  <a:prstClr val="black"/>
                </a:solidFill>
              </a:rPr>
              <a:t>2009. </a:t>
            </a:r>
            <a:r>
              <a:rPr lang="cs-CZ" dirty="0">
                <a:solidFill>
                  <a:prstClr val="black"/>
                </a:solidFill>
              </a:rPr>
              <a:t>ISBN </a:t>
            </a:r>
            <a:r>
              <a:rPr lang="cs-CZ" dirty="0" smtClean="0">
                <a:solidFill>
                  <a:prstClr val="black"/>
                </a:solidFill>
              </a:rPr>
              <a:t>978-80-7238-857-8</a:t>
            </a: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Kosová J., </a:t>
            </a:r>
            <a:r>
              <a:rPr lang="cs-CZ" dirty="0" err="1">
                <a:solidFill>
                  <a:prstClr val="black"/>
                </a:solidFill>
              </a:rPr>
              <a:t>Babušová</a:t>
            </a:r>
            <a:r>
              <a:rPr lang="cs-CZ" dirty="0">
                <a:solidFill>
                  <a:prstClr val="black"/>
                </a:solidFill>
              </a:rPr>
              <a:t> G., </a:t>
            </a:r>
            <a:r>
              <a:rPr lang="cs-CZ" i="1" dirty="0">
                <a:solidFill>
                  <a:prstClr val="black"/>
                </a:solidFill>
              </a:rPr>
              <a:t>Český jazyk 3 příručka pro učitele, </a:t>
            </a:r>
            <a:r>
              <a:rPr lang="cs-CZ" dirty="0">
                <a:solidFill>
                  <a:prstClr val="black"/>
                </a:solidFill>
              </a:rPr>
              <a:t>Plzeň: Fraus, 2009. ISBN 978-80-7238-860-8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Citováno dne</a:t>
            </a:r>
            <a:r>
              <a:rPr lang="cs-CZ" smtClean="0">
                <a:solidFill>
                  <a:prstClr val="black"/>
                </a:solidFill>
              </a:rPr>
              <a:t>: </a:t>
            </a:r>
            <a:r>
              <a:rPr lang="cs-CZ" smtClean="0">
                <a:solidFill>
                  <a:prstClr val="black"/>
                </a:solidFill>
              </a:rPr>
              <a:t>25.1.2012</a:t>
            </a:r>
            <a:endParaRPr lang="cs-CZ" dirty="0" smtClean="0">
              <a:solidFill>
                <a:prstClr val="black"/>
              </a:solidFill>
            </a:endParaRPr>
          </a:p>
          <a:p>
            <a:r>
              <a:rPr lang="pl-PL" dirty="0" smtClean="0">
                <a:solidFill>
                  <a:srgbClr val="0070C0"/>
                </a:solidFill>
                <a:hlinkClick r:id="rId2"/>
              </a:rPr>
              <a:t>DUM uložen na- http://dumy.cz/materialy/prehled</a:t>
            </a:r>
            <a:endParaRPr lang="cs-CZ" dirty="0" smtClean="0">
              <a:solidFill>
                <a:srgbClr val="0070C0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84944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elcome">
  <a:themeElements>
    <a:clrScheme name="Welcome">
      <a:dk1>
        <a:sysClr val="windowText" lastClr="000000"/>
      </a:dk1>
      <a:lt1>
        <a:sysClr val="window" lastClr="FFFFFF"/>
      </a:lt1>
      <a:dk2>
        <a:srgbClr val="00272B"/>
      </a:dk2>
      <a:lt2>
        <a:srgbClr val="F7F7FF"/>
      </a:lt2>
      <a:accent1>
        <a:srgbClr val="006AED"/>
      </a:accent1>
      <a:accent2>
        <a:srgbClr val="0087BF"/>
      </a:accent2>
      <a:accent3>
        <a:srgbClr val="5D974B"/>
      </a:accent3>
      <a:accent4>
        <a:srgbClr val="9DBB3F"/>
      </a:accent4>
      <a:accent5>
        <a:srgbClr val="C77CC7"/>
      </a:accent5>
      <a:accent6>
        <a:srgbClr val="996699"/>
      </a:accent6>
      <a:hlink>
        <a:srgbClr val="E78707"/>
      </a:hlink>
      <a:folHlink>
        <a:srgbClr val="C618BA"/>
      </a:folHlink>
    </a:clrScheme>
    <a:fontScheme name="Welcome">
      <a:majorFont>
        <a:latin typeface="Book Antiqua"/>
        <a:ea typeface=""/>
        <a:cs typeface=""/>
        <a:font script="Jpan" typeface="ＭＳ Ｐゴシック"/>
        <a:font script="Hang" typeface="돋움"/>
        <a:font script="Hans" typeface="华文中宋"/>
        <a:font script="Hant" typeface="微軟正黑體"/>
        <a:font script="Arab" typeface="Times New  Roman"/>
        <a:font script="Hebr" typeface="Times New 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 Cherokee"/>
        <a:font script="Yiii" typeface="Microsoft Yi  Baiti"/>
        <a:font script="Tibt" typeface="Microsoft  Himalaya"/>
        <a:font script="Thaa" typeface="MV Boli"/>
        <a:font script="Deva" typeface="Mangal"/>
        <a:font script="Telu" typeface="Gautami"/>
        <a:font script="Taml" typeface="Latha"/>
        <a:font script="Syrc" typeface="Estrangelo  Edessa"/>
        <a:font script="Orya" typeface="Kalinga"/>
        <a:font script="Mlym" typeface="Kartika"/>
        <a:font script="Laoo" typeface="DokChampa"/>
        <a:font script="Sinh" typeface="Iskoola Pota"/>
        <a:font script="Mong" typeface="Mongolian  Baiti"/>
        <a:font script="Viet" typeface="Times New  Roman"/>
        <a:font script="Uigh" typeface="Microsoft  Uighur"/>
      </a:majorFont>
      <a:min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imes New  Roman"/>
        <a:font script="Hebr" typeface="Times New 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 Cherokee"/>
        <a:font script="Yiii" typeface="Microsoft Yi  Baiti"/>
        <a:font script="Tibt" typeface="Microsoft  Himalaya"/>
        <a:font script="Thaa" typeface="MV Boli"/>
        <a:font script="Deva" typeface="Mangal"/>
        <a:font script="Telu" typeface="Gautami"/>
        <a:font script="Taml" typeface="Latha"/>
        <a:font script="Syrc" typeface="Estrangelo  Edessa"/>
        <a:font script="Orya" typeface="Kalinga"/>
        <a:font script="Mlym" typeface="Kartika"/>
        <a:font script="Laoo" typeface="DokChampa"/>
        <a:font script="Sinh" typeface="Iskoola Pota"/>
        <a:font script="Mong" typeface="Mongolian  Baiti"/>
        <a:font script="Viet" typeface="Times New  Roman"/>
        <a:font script="Uigh" typeface="Microsoft  Uighur"/>
      </a:minorFont>
    </a:fontScheme>
    <a:fmtScheme name="Welcome">
      <a:fillStyleLst>
        <a:solidFill>
          <a:schemeClr val="phClr">
            <a:tint val="100000"/>
            <a:shade val="100000"/>
            <a:hueMod val="100000"/>
            <a:satMod val="150000"/>
          </a:schemeClr>
        </a:solidFill>
        <a:gradFill rotWithShape="1">
          <a:gsLst>
            <a:gs pos="0">
              <a:schemeClr val="phClr">
                <a:tint val="10000"/>
                <a:shade val="100000"/>
                <a:hueMod val="100000"/>
                <a:satMod val="10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300000"/>
              </a:schemeClr>
            </a:gs>
          </a:gsLst>
          <a:lin ang="16200000" scaled="1"/>
        </a:gradFill>
        <a:gradFill flip="none" rotWithShape="1">
          <a:gsLst>
            <a:gs pos="0">
              <a:schemeClr val="phClr">
                <a:tint val="70000"/>
              </a:schemeClr>
            </a:gs>
            <a:gs pos="30000">
              <a:schemeClr val="phClr">
                <a:tint val="90000"/>
              </a:schemeClr>
            </a:gs>
            <a:gs pos="88000">
              <a:schemeClr val="phClr">
                <a:shade val="30000"/>
              </a:schemeClr>
            </a:gs>
            <a:gs pos="100000">
              <a:schemeClr val="phClr">
                <a:shade val="20000"/>
              </a:schemeClr>
            </a:gs>
          </a:gsLst>
          <a:lin ang="5400000" scaled="1"/>
          <a:tileRect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</a:effectLst>
        </a:effectStyle>
        <a:effectStyle>
          <a:effectLst>
            <a:outerShdw blurRad="39000" dist="25400" dir="5400000">
              <a:srgbClr val="000000">
                <a:alpha val="40000"/>
              </a:srgbClr>
            </a:outerShdw>
          </a:effectLst>
        </a:effectStyle>
        <a:effectStyle>
          <a:effectLst>
            <a:outerShdw blurRad="39000" dist="25400" dir="5400000">
              <a:srgbClr val="000000">
                <a:alpha val="3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30000"/>
                <a:hueMod val="100000"/>
              </a:schemeClr>
            </a:gs>
            <a:gs pos="20000">
              <a:schemeClr val="phClr">
                <a:tint val="100000"/>
                <a:shade val="100000"/>
                <a:hueMod val="100000"/>
              </a:schemeClr>
            </a:gs>
            <a:gs pos="100000">
              <a:schemeClr val="phClr">
                <a:tint val="90000"/>
                <a:shade val="100000"/>
                <a:hueMod val="100000"/>
                <a:satMod val="16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30000"/>
                <a:hueMod val="100000"/>
                <a:satMod val="1600000"/>
              </a:schemeClr>
            </a:gs>
            <a:gs pos="20000">
              <a:schemeClr val="phClr">
                <a:tint val="100000"/>
                <a:shade val="100000"/>
                <a:hueMod val="100000"/>
                <a:satMod val="500000"/>
              </a:schemeClr>
            </a:gs>
            <a:gs pos="100000">
              <a:schemeClr val="phClr">
                <a:tint val="90000"/>
                <a:shade val="100000"/>
                <a:hueMod val="100000"/>
                <a:satMod val="160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TC010219416[[fn=Motiv přivítání]]</Template>
  <TotalTime>326</TotalTime>
  <Words>347</Words>
  <Application>Microsoft Office PowerPoint</Application>
  <PresentationFormat>Předvádění na obrazovce (4:3)</PresentationFormat>
  <Paragraphs>70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Welcome</vt:lpstr>
      <vt:lpstr>Název školy: ZŠ Klášterec nad Ohří, Krátká 676 Autor: Mgr. Hana Kittnerová Název materiálu: VY_32_INOVACE_9_24_Vyjmenovaná slova_BLM_procvičování Číslo projektu: CZ.1.07/1.4.00/21.1115  </vt:lpstr>
      <vt:lpstr>Procvičování</vt:lpstr>
      <vt:lpstr>Která slova nepatří do vyjmenovaných slov?</vt:lpstr>
      <vt:lpstr>Vyber si jedno ze zbylých slov </vt:lpstr>
      <vt:lpstr>Správně přiřaď a věty napiš:</vt:lpstr>
      <vt:lpstr>Věty: </vt:lpstr>
      <vt:lpstr>Vyber a napiš správně: </vt:lpstr>
      <vt:lpstr>Takto by to mělo být:</vt:lpstr>
      <vt:lpstr>Použitá literatura a odkazy: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hakitt</dc:creator>
  <cp:lastModifiedBy>hakitt</cp:lastModifiedBy>
  <cp:revision>49</cp:revision>
  <dcterms:created xsi:type="dcterms:W3CDTF">2012-01-25T19:45:19Z</dcterms:created>
  <dcterms:modified xsi:type="dcterms:W3CDTF">2012-06-16T06:49:40Z</dcterms:modified>
</cp:coreProperties>
</file>