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E7C835-445A-4CDE-90FB-B98D404E1D5D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C6542A-ADB7-46D0-A8D7-65D598D231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3578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20A97-8D42-4601-A644-22A9717B356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8EA36-4617-4ACB-BEAE-E59C5068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 cstate="print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720A97-8D42-4601-A644-22A9717B356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BED8EA36-4617-4ACB-BEAE-E59C5068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e/e4/Soufresicile2.jpg/784px-Soufresicile2.jpg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DUM%20ulo&#382;en%20na-%20http:/dumy.cz/materialy/prehled" TargetMode="External"/><Relationship Id="rId2" Type="http://schemas.openxmlformats.org/officeDocument/2006/relationships/hyperlink" Target="http://cs.wikipedia.org/wiki/Soubor:Europ%C3%A4ischer_Ziesel_in_Hockstellung.jpg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VY_32_INOVACE_13_24_Vyjmenovaná </a:t>
            </a:r>
            <a:r>
              <a:rPr lang="cs-CZ" altLang="en-US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slova_S_procvičování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b="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latin typeface="Times New Roman" pitchFamily="18" charset="0"/>
                <a:cs typeface="Times New Roman" pitchFamily="18" charset="0"/>
              </a:rPr>
            </a:br>
            <a:endParaRPr lang="cs-CZ" sz="28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>
                <a:solidFill>
                  <a:schemeClr val="tx1"/>
                </a:solidFill>
              </a:rPr>
              <a:t>Prezentace pro 3. ročník. Žák si procvičí řadu vyjmenovaných slov, do školních sešitů řeší zadané úkoly.</a:t>
            </a:r>
          </a:p>
        </p:txBody>
      </p:sp>
    </p:spTree>
    <p:extLst>
      <p:ext uri="{BB962C8B-B14F-4D97-AF65-F5344CB8AC3E}">
        <p14:creationId xmlns:p14="http://schemas.microsoft.com/office/powerpoint/2010/main" xmlns="" val="232833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96753"/>
            <a:ext cx="7772400" cy="1368152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7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Procvičování </a:t>
            </a:r>
            <a:endParaRPr lang="cs-CZ" sz="72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284984"/>
            <a:ext cx="6400800" cy="108012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vyjmenovaná slova po </a:t>
            </a:r>
            <a:r>
              <a:rPr lang="cs-CZ" sz="4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8712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</a:t>
            </a:r>
            <a:r>
              <a:rPr lang="cs-CZ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2371454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syn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87184" y="3025734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sytý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4029" y="3789040"/>
            <a:ext cx="19082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sýr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68642" y="4531981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syrový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28135" y="5424533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sychravý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12311" y="363944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sýček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57452" y="4154263"/>
            <a:ext cx="2627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sysel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72692" y="4793591"/>
            <a:ext cx="311409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syčet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36511" y="5424533"/>
            <a:ext cx="15803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sypat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56774" y="2339206"/>
            <a:ext cx="14460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usychat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19360" y="3025734"/>
            <a:ext cx="1429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sýkora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hakitt\AppData\Local\Microsoft\Windows\Temporary Internet Files\Content.IE5\BRPDWFFL\MP9004072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6511" y="1635722"/>
            <a:ext cx="2490991" cy="166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65124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0"/>
                            </p:stCondLst>
                            <p:childTnLst>
                              <p:par>
                                <p:cTn id="5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000"/>
                            </p:stCondLst>
                            <p:childTnLst>
                              <p:par>
                                <p:cTn id="5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9000"/>
                            </p:stCondLst>
                            <p:childTnLst>
                              <p:par>
                                <p:cTn id="6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0000"/>
                            </p:stCondLst>
                            <p:childTnLst>
                              <p:par>
                                <p:cTn id="6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1000"/>
                            </p:stCondLst>
                            <p:childTnLst>
                              <p:par>
                                <p:cTn id="7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Nezapomeň!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76133975"/>
              </p:ext>
            </p:extLst>
          </p:nvPr>
        </p:nvGraphicFramePr>
        <p:xfrm>
          <a:off x="395536" y="2276872"/>
          <a:ext cx="8496944" cy="301246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04456"/>
                <a:gridCol w="4392488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400" dirty="0" smtClean="0"/>
                        <a:t>pat (písek)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r>
                        <a:rPr lang="cs-CZ" sz="2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í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pat</a:t>
                      </a:r>
                      <a:r>
                        <a:rPr lang="cs-CZ" sz="2400" dirty="0" smtClean="0"/>
                        <a:t> = vydávat chraplavý zvuk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r>
                        <a:rPr lang="cs-CZ" sz="2400" dirty="0" smtClean="0"/>
                        <a:t> = mléčný výrobek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s</a:t>
                      </a:r>
                      <a:r>
                        <a:rPr lang="cs-CZ" sz="2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í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ra</a:t>
                      </a:r>
                      <a:r>
                        <a:rPr lang="cs-CZ" sz="2400" dirty="0" smtClean="0"/>
                        <a:t> = nerost žluté barvy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6825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2400" dirty="0" smtClean="0"/>
                        <a:t>rový = vyrobený ze sýra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r>
                        <a:rPr lang="cs-CZ" sz="2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í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rový</a:t>
                      </a:r>
                      <a:r>
                        <a:rPr lang="cs-CZ" sz="2400" baseline="0" dirty="0" smtClean="0"/>
                        <a:t> = vznikající ze síry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13447" y="6093296"/>
            <a:ext cx="2880320" cy="36933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0">
            <a:schemeClr val="dk1"/>
          </a:lnRef>
          <a:fillRef idx="1003">
            <a:schemeClr val="lt2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/>
              </a:rPr>
              <a:t>Jak vypadá síra? Klikni</a:t>
            </a:r>
            <a:r>
              <a:rPr lang="cs-CZ" dirty="0" smtClean="0">
                <a:hlinkClick r:id="rId2"/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0004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Kliknutím odstraň obrázky, které se nehodí do vyjmenovaných slov po S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7" descr="C:\Users\hakitt\AppData\Local\Microsoft\Windows\Temporary Internet Files\Content.IE5\U2LMI8QT\MP9004265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60492"/>
            <a:ext cx="2088232" cy="1358982"/>
          </a:xfrm>
          <a:prstGeom prst="rect">
            <a:avLst/>
          </a:prstGeom>
          <a:extLst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4" name="Picture 6" descr="C:\Users\hakitt\AppData\Local\Microsoft\Windows\Temporary Internet Files\Content.IE5\GXQ8LE6T\MP9004328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0300" y="5193912"/>
            <a:ext cx="1584176" cy="1051591"/>
          </a:xfrm>
          <a:prstGeom prst="rect">
            <a:avLst/>
          </a:prstGeom>
          <a:extLst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5" name="Picture 2" descr="C:\Users\hakitt\AppData\Local\Microsoft\Windows\Temporary Internet Files\Content.IE5\53MEBXBL\MP9004385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33622" y="1702338"/>
            <a:ext cx="1584176" cy="1054608"/>
          </a:xfrm>
          <a:prstGeom prst="rect">
            <a:avLst/>
          </a:prstGeom>
          <a:extLst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290906"/>
            <a:ext cx="2232248" cy="1674186"/>
          </a:xfrm>
          <a:prstGeom prst="rect">
            <a:avLst/>
          </a:prstGeom>
          <a:ln/>
          <a:extLst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2050" name="Picture 2" descr="C:\Users\hakitt\AppData\Local\Microsoft\Windows\Temporary Internet Files\Content.IE5\4R1NGP5R\MP90040383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2310" y="4010235"/>
            <a:ext cx="1303874" cy="195485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2051" name="Picture 3" descr="C:\Users\hakitt\AppData\Local\Microsoft\Windows\Temporary Internet Files\Content.IE5\88I0CWO1\MP90031389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988840"/>
            <a:ext cx="2411481" cy="163176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2054" name="Picture 6" descr="C:\Users\hakitt\AppData\Local\Microsoft\Windows\Temporary Internet Files\Content.IE5\88I0CWO1\MP90017804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3972" y="3429000"/>
            <a:ext cx="2116832" cy="141122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xmlns="" val="309638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Obrázky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7" descr="C:\Users\hakitt\AppData\Local\Microsoft\Windows\Temporary Internet Files\Content.IE5\U2LMI8QT\MP9004265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60492"/>
            <a:ext cx="2088232" cy="1358982"/>
          </a:xfrm>
          <a:prstGeom prst="rect">
            <a:avLst/>
          </a:prstGeom>
          <a:extLst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4" name="Picture 6" descr="C:\Users\hakitt\AppData\Local\Microsoft\Windows\Temporary Internet Files\Content.IE5\GXQ8LE6T\MP9004328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1892" y="3789040"/>
            <a:ext cx="2039772" cy="1354020"/>
          </a:xfrm>
          <a:prstGeom prst="rect">
            <a:avLst/>
          </a:prstGeom>
          <a:extLst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5" name="Picture 2" descr="C:\Users\hakitt\AppData\Local\Microsoft\Windows\Temporary Internet Files\Content.IE5\53MEBXBL\MP9004385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467269"/>
            <a:ext cx="2041390" cy="1358982"/>
          </a:xfrm>
          <a:prstGeom prst="rect">
            <a:avLst/>
          </a:prstGeom>
          <a:ln/>
          <a:extLst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860492"/>
            <a:ext cx="2358375" cy="1768781"/>
          </a:xfrm>
          <a:prstGeom prst="rect">
            <a:avLst/>
          </a:prstGeom>
          <a:ln/>
          <a:extLst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sp>
        <p:nvSpPr>
          <p:cNvPr id="7" name="TextovéPole 6"/>
          <p:cNvSpPr txBox="1"/>
          <p:nvPr/>
        </p:nvSpPr>
        <p:spPr>
          <a:xfrm>
            <a:off x="502756" y="5470608"/>
            <a:ext cx="7992888" cy="95410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těmto obrázkům utvoř věty, využij vyjmenovaných slov.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5768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5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500"/>
                            </p:stCondLst>
                            <p:childTnLst>
                              <p:par>
                                <p:cTn id="27" presetID="5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5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7500"/>
                            </p:stCondLst>
                            <p:childTnLst>
                              <p:par>
                                <p:cTn id="4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effectLst/>
              </a:rPr>
              <a:t>Příklad vět</a:t>
            </a:r>
            <a:endParaRPr lang="cs-CZ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Svačí chléb s ovčím sýrem.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Sýkora u nás zůstává i přes zimu.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Sysel je menší hlodavec.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Hrášek se často jí syrový.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1973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effectLst/>
              </a:rPr>
              <a:t>Do sešitu</a:t>
            </a:r>
            <a:endParaRPr lang="cs-CZ" dirty="0">
              <a:effectLst/>
            </a:endParaRPr>
          </a:p>
        </p:txBody>
      </p:sp>
      <p:pic>
        <p:nvPicPr>
          <p:cNvPr id="4" name="Picture 6" descr="C:\Users\hakitt\AppData\Local\Microsoft\Windows\Temporary Internet Files\Content.IE5\9L81MNF0\MP9004015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221088"/>
            <a:ext cx="1417308" cy="2124925"/>
          </a:xfrm>
          <a:prstGeom prst="rect">
            <a:avLst/>
          </a:prstGeom>
          <a:extLst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6" name="Picture 3" descr="C:\Users\hakitt\AppData\Local\Microsoft\Windows\Temporary Internet Files\Content.IE5\9L81MNF0\MP9001786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933056"/>
            <a:ext cx="1512168" cy="2279650"/>
          </a:xfrm>
          <a:prstGeom prst="rect">
            <a:avLst/>
          </a:prstGeom>
          <a:extLst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7" name="Picture 2" descr="C:\Users\hakitt\AppData\Local\Microsoft\Windows\Temporary Internet Files\Content.IE5\9L81MNF0\MP9004117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65783"/>
            <a:ext cx="1821560" cy="2597880"/>
          </a:xfrm>
          <a:prstGeom prst="rect">
            <a:avLst/>
          </a:prstGeom>
          <a:extLst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8" name="Picture 3" descr="C:\Users\hakitt\AppData\Local\Microsoft\Windows\Temporary Internet Files\Content.IE5\U2LMI8QT\MP9004089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86030"/>
            <a:ext cx="2255100" cy="2515843"/>
          </a:xfrm>
          <a:prstGeom prst="rect">
            <a:avLst/>
          </a:prstGeom>
          <a:extLst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965583"/>
          </a:xfrm>
        </p:spPr>
        <p:txBody>
          <a:bodyPr/>
          <a:lstStyle/>
          <a:p>
            <a:r>
              <a:rPr lang="cs-CZ" dirty="0"/>
              <a:t>Zkus namalovat další obrázky z řady vyjmenovaných slov po S a tvoř zajímavé </a:t>
            </a:r>
            <a:r>
              <a:rPr lang="cs-CZ" dirty="0" smtClean="0"/>
              <a:t>věty.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6249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748883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Obrázky použity ze sady </a:t>
            </a:r>
            <a:r>
              <a:rPr lang="cs-CZ" dirty="0" smtClean="0">
                <a:solidFill>
                  <a:prstClr val="black"/>
                </a:solidFill>
              </a:rPr>
              <a:t>Office</a:t>
            </a:r>
          </a:p>
          <a:p>
            <a:pPr marL="342900" indent="-34290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Sysel: autor – </a:t>
            </a:r>
            <a:r>
              <a:rPr lang="cs-CZ" dirty="0" err="1" smtClean="0">
                <a:solidFill>
                  <a:prstClr val="black"/>
                </a:solidFill>
              </a:rPr>
              <a:t>Thurner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Hof</a:t>
            </a:r>
            <a:r>
              <a:rPr lang="cs-CZ" dirty="0" smtClean="0">
                <a:solidFill>
                  <a:prstClr val="black"/>
                </a:solidFill>
              </a:rPr>
              <a:t>, licence</a:t>
            </a:r>
            <a:r>
              <a:rPr lang="cs-CZ" dirty="0" smtClean="0"/>
              <a:t>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cs.wikipedia.org/wiki/Soubor:Europ%C3%A4ischer_Ziesel_in_Hockstellung.jpg</a:t>
            </a:r>
            <a:endParaRPr lang="cs-CZ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Není-li </a:t>
            </a:r>
            <a:r>
              <a:rPr lang="cs-CZ">
                <a:solidFill>
                  <a:prstClr val="black"/>
                </a:solidFill>
              </a:rPr>
              <a:t>uvedeno </a:t>
            </a:r>
            <a:r>
              <a:rPr lang="cs-CZ" smtClean="0">
                <a:solidFill>
                  <a:prstClr val="black"/>
                </a:solidFill>
              </a:rPr>
              <a:t>jinak, </a:t>
            </a:r>
            <a:r>
              <a:rPr lang="cs-CZ" dirty="0">
                <a:solidFill>
                  <a:prstClr val="black"/>
                </a:solidFill>
              </a:rPr>
              <a:t>je materiál dílem autorky podle učebních osnov odpovídajících ŠVP vyučovaných podle učebnic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Kosová J., </a:t>
            </a:r>
            <a:r>
              <a:rPr lang="cs-CZ" dirty="0" err="1" smtClean="0">
                <a:solidFill>
                  <a:prstClr val="black"/>
                </a:solidFill>
              </a:rPr>
              <a:t>Babušová</a:t>
            </a:r>
            <a:r>
              <a:rPr lang="cs-CZ" dirty="0" smtClean="0">
                <a:solidFill>
                  <a:prstClr val="black"/>
                </a:solidFill>
              </a:rPr>
              <a:t> G., Řeháčková A. </a:t>
            </a:r>
            <a:r>
              <a:rPr lang="cs-CZ" i="1" dirty="0" smtClean="0">
                <a:solidFill>
                  <a:prstClr val="black"/>
                </a:solidFill>
              </a:rPr>
              <a:t>Český jazyk 3 učebnice pro základní školy, </a:t>
            </a:r>
            <a:r>
              <a:rPr lang="cs-CZ" dirty="0" smtClean="0">
                <a:solidFill>
                  <a:prstClr val="black"/>
                </a:solidFill>
              </a:rPr>
              <a:t>Plzeň</a:t>
            </a:r>
            <a:r>
              <a:rPr lang="cs-CZ" dirty="0">
                <a:solidFill>
                  <a:prstClr val="black"/>
                </a:solidFill>
              </a:rPr>
              <a:t>: Fraus, </a:t>
            </a:r>
            <a:r>
              <a:rPr lang="cs-CZ" dirty="0" smtClean="0">
                <a:solidFill>
                  <a:prstClr val="black"/>
                </a:solidFill>
              </a:rPr>
              <a:t>2009. </a:t>
            </a:r>
            <a:r>
              <a:rPr lang="cs-CZ" dirty="0">
                <a:solidFill>
                  <a:prstClr val="black"/>
                </a:solidFill>
              </a:rPr>
              <a:t>ISBN </a:t>
            </a:r>
            <a:r>
              <a:rPr lang="cs-CZ" dirty="0" smtClean="0">
                <a:solidFill>
                  <a:prstClr val="black"/>
                </a:solidFill>
              </a:rPr>
              <a:t>978-80-7238-857-8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Kosová J., </a:t>
            </a:r>
            <a:r>
              <a:rPr lang="cs-CZ" dirty="0" err="1">
                <a:solidFill>
                  <a:prstClr val="black"/>
                </a:solidFill>
              </a:rPr>
              <a:t>Babušová</a:t>
            </a:r>
            <a:r>
              <a:rPr lang="cs-CZ" dirty="0">
                <a:solidFill>
                  <a:prstClr val="black"/>
                </a:solidFill>
              </a:rPr>
              <a:t> G., </a:t>
            </a:r>
            <a:r>
              <a:rPr lang="cs-CZ" i="1" dirty="0" smtClean="0">
                <a:solidFill>
                  <a:prstClr val="black"/>
                </a:solidFill>
              </a:rPr>
              <a:t>Český </a:t>
            </a:r>
            <a:r>
              <a:rPr lang="cs-CZ" i="1" dirty="0">
                <a:solidFill>
                  <a:prstClr val="black"/>
                </a:solidFill>
              </a:rPr>
              <a:t>jazyk 3 </a:t>
            </a:r>
            <a:r>
              <a:rPr lang="cs-CZ" i="1" dirty="0" smtClean="0">
                <a:solidFill>
                  <a:prstClr val="black"/>
                </a:solidFill>
              </a:rPr>
              <a:t>příručka pro učitele, </a:t>
            </a:r>
            <a:r>
              <a:rPr lang="cs-CZ" dirty="0">
                <a:solidFill>
                  <a:prstClr val="black"/>
                </a:solidFill>
              </a:rPr>
              <a:t>Plzeň: Fraus, 2009. ISBN </a:t>
            </a:r>
            <a:r>
              <a:rPr lang="cs-CZ" dirty="0" smtClean="0">
                <a:solidFill>
                  <a:prstClr val="black"/>
                </a:solidFill>
              </a:rPr>
              <a:t>978-80-7238-860-8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Citováno dne: 20.11.2011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pl-PL" dirty="0" smtClean="0">
                <a:solidFill>
                  <a:srgbClr val="0070C0"/>
                </a:solidFill>
                <a:hlinkClick r:id="rId3"/>
              </a:rPr>
              <a:t>DUM uložen na- http://dumy.cz/materialy/prehled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3541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78</TotalTime>
  <Words>251</Words>
  <Application>Microsoft Office PowerPoint</Application>
  <PresentationFormat>Předvádění na obrazovce (4:3)</PresentationFormat>
  <Paragraphs>48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Welcome</vt:lpstr>
      <vt:lpstr>Název školy: ZŠ Klášterec nad Ohří, Krátká 676 Autor: Mgr. Hana Kittnerová Název materiálu: VY_32_INOVACE_13_24_Vyjmenovaná slova_S_procvičování Číslo projektu: CZ.1.07/1.4.00/21.1115  </vt:lpstr>
      <vt:lpstr>Procvičování </vt:lpstr>
      <vt:lpstr>Vyjmenovaná slova po S</vt:lpstr>
      <vt:lpstr>Nezapomeň!</vt:lpstr>
      <vt:lpstr>Kliknutím odstraň obrázky, které se nehodí do vyjmenovaných slov po S</vt:lpstr>
      <vt:lpstr>Obrázky</vt:lpstr>
      <vt:lpstr>Příklad vět</vt:lpstr>
      <vt:lpstr>Do sešitu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hakitt</dc:creator>
  <cp:lastModifiedBy>Dum</cp:lastModifiedBy>
  <cp:revision>11</cp:revision>
  <dcterms:created xsi:type="dcterms:W3CDTF">2012-01-25T19:44:33Z</dcterms:created>
  <dcterms:modified xsi:type="dcterms:W3CDTF">2012-06-17T08:21:13Z</dcterms:modified>
</cp:coreProperties>
</file>