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9"/>
  </p:notesMasterIdLst>
  <p:handoutMasterIdLst>
    <p:handoutMasterId r:id="rId20"/>
  </p:handoutMasterIdLst>
  <p:sldIdLst>
    <p:sldId id="284" r:id="rId3"/>
    <p:sldId id="256" r:id="rId4"/>
    <p:sldId id="257" r:id="rId5"/>
    <p:sldId id="267" r:id="rId6"/>
    <p:sldId id="268" r:id="rId7"/>
    <p:sldId id="269" r:id="rId8"/>
    <p:sldId id="271" r:id="rId9"/>
    <p:sldId id="285" r:id="rId10"/>
    <p:sldId id="270" r:id="rId11"/>
    <p:sldId id="282" r:id="rId12"/>
    <p:sldId id="273" r:id="rId13"/>
    <p:sldId id="274" r:id="rId14"/>
    <p:sldId id="275" r:id="rId15"/>
    <p:sldId id="276" r:id="rId16"/>
    <p:sldId id="277" r:id="rId17"/>
    <p:sldId id="28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A12F9-0EBB-4EA1-B139-1F2A71DB540C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7F171-A430-49CC-ACDA-9A8080281C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4733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B8BF0-1E2F-4E27-8CCE-66A02522510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722C-B62E-4D4E-BEE9-6203B6917F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206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0E722C-B62E-4D4E-BEE9-6203B6917F46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1829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014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6945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938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1297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0446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917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506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378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5639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31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717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AD4C8-8B21-4B22-A8D2-8EF81A582BF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79F97-A991-46FF-BAB1-F7372C9CACEE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815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ydra_%C5%99%C3%AD%C4%8Dn%C3%AD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BDr_velk%C3%BD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DUM%20ulo&#382;en%20na-%20http:/dumy.cz/materialy/prehled" TargetMode="External"/><Relationship Id="rId2" Type="http://schemas.openxmlformats.org/officeDocument/2006/relationships/hyperlink" Target="http://upload.wikimedia.org/wikipedia/commons/8/89/Loutre2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VY_32_INOVACE_14_24 _Vyjmenovaná 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slova_V_přehled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se seznámí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s </a:t>
            </a:r>
            <a:r>
              <a:rPr lang="cs-CZ" sz="2400" dirty="0" smtClean="0">
                <a:solidFill>
                  <a:schemeClr val="tx1"/>
                </a:solidFill>
              </a:rPr>
              <a:t>řadou vyjmenovaných slov, objasní si slova příbuzná </a:t>
            </a:r>
            <a:r>
              <a:rPr lang="cs-CZ" sz="2400" dirty="0" smtClean="0">
                <a:solidFill>
                  <a:schemeClr val="tx1"/>
                </a:solidFill>
              </a:rPr>
              <a:t>               a </a:t>
            </a:r>
            <a:r>
              <a:rPr lang="cs-CZ" sz="2400" dirty="0" smtClean="0">
                <a:solidFill>
                  <a:schemeClr val="tx1"/>
                </a:solidFill>
              </a:rPr>
              <a:t>význam slov.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9378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700808"/>
            <a:ext cx="7632848" cy="208823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60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</a:t>
            </a:r>
            <a:endParaRPr lang="cs-CZ" sz="6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7373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V</a:t>
            </a:r>
            <a:endParaRPr lang="cs-CZ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4609" y="228277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1161" y="277144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vysoký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46884" y="324336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24786" y="378832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výskat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20498" y="231177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vydra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0151" y="2744439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výr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6752" y="3206103"/>
            <a:ext cx="3114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vyžle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80390" y="3609371"/>
            <a:ext cx="1580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povyk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4494" y="407917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výheň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9840" y="4562834"/>
            <a:ext cx="39220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 předponou vy/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6678" y="1552866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6" name="TextovéPole 15"/>
          <p:cNvSpPr txBox="1"/>
          <p:nvPr/>
        </p:nvSpPr>
        <p:spPr>
          <a:xfrm>
            <a:off x="2331323" y="4282828"/>
            <a:ext cx="1446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zvykat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58865" y="5024499"/>
            <a:ext cx="14299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žvýkat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7629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0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000"/>
                            </p:stCondLst>
                            <p:childTnLst>
                              <p:par>
                                <p:cTn id="6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10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20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484784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Oslovit více osob.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420888"/>
            <a:ext cx="4041775" cy="3951288"/>
          </a:xfrm>
        </p:spPr>
        <p:txBody>
          <a:bodyPr/>
          <a:lstStyle/>
          <a:p>
            <a:r>
              <a:rPr lang="cs-CZ" dirty="0"/>
              <a:t>vykat</a:t>
            </a:r>
          </a:p>
        </p:txBody>
      </p:sp>
      <p:pic>
        <p:nvPicPr>
          <p:cNvPr id="1026" name="Picture 2" descr="C:\Users\hakitt\AppData\Local\Microsoft\Windows\Temporary Internet Files\Content.IE5\U2LMI8QT\MC90043311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52936"/>
            <a:ext cx="4040188" cy="26819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4332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VYSOKÝ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381719"/>
          </a:xfrm>
        </p:spPr>
        <p:txBody>
          <a:bodyPr>
            <a:noAutofit/>
          </a:bodyPr>
          <a:lstStyle/>
          <a:p>
            <a:r>
              <a:rPr lang="cs-CZ" dirty="0" smtClean="0"/>
              <a:t>Velký na výšku.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vyvyšovat se, vyvýšenina, převyšovat, povýšit, povýšenec, zvýšit, výška, vysočina, zvysoka, výškový, vyšší, Vysočany, Vyšehrad, Vysoké Tatry, Vyškov</a:t>
            </a:r>
          </a:p>
        </p:txBody>
      </p:sp>
      <p:pic>
        <p:nvPicPr>
          <p:cNvPr id="2050" name="Picture 2" descr="C:\Users\hakitt\AppData\Local\Microsoft\Windows\Temporary Internet Files\Content.IE5\4R1NGP5R\MP90043724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3156842" cy="42064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3972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484784"/>
            <a:ext cx="4040188" cy="711770"/>
          </a:xfrm>
        </p:spPr>
        <p:txBody>
          <a:bodyPr>
            <a:noAutofit/>
          </a:bodyPr>
          <a:lstStyle/>
          <a:p>
            <a:r>
              <a:rPr lang="cs-CZ" dirty="0" smtClean="0"/>
              <a:t>Vydávat táhlý, pronikavý zvuk.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48478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zavýt, vytí, vyjící</a:t>
            </a:r>
          </a:p>
        </p:txBody>
      </p:sp>
      <p:pic>
        <p:nvPicPr>
          <p:cNvPr id="3074" name="Picture 2" descr="C:\Users\hakitt\AppData\Local\Microsoft\Windows\Temporary Internet Files\Content.IE5\C4ZYPK7X\MP90043876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4040188" cy="3787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6428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VÝSKAT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Vysokým tónem hlasitě vykřikovat.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372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dirty="0" smtClean="0"/>
              <a:t>Slova příbuzná: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zavýskat, výskání</a:t>
            </a:r>
          </a:p>
        </p:txBody>
      </p:sp>
      <p:pic>
        <p:nvPicPr>
          <p:cNvPr id="4098" name="Picture 2" descr="C:\Users\hakitt\AppData\Local\Microsoft\Windows\Temporary Internet Files\Content.IE5\4R1NGP5R\MP90043929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2945791" cy="39512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VYKAT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4040188" cy="639762"/>
          </a:xfrm>
        </p:spPr>
        <p:txBody>
          <a:bodyPr>
            <a:noAutofit/>
          </a:bodyPr>
          <a:lstStyle/>
          <a:p>
            <a:r>
              <a:rPr lang="cs-CZ" dirty="0" smtClean="0"/>
              <a:t>Navyknout si, přivyknout si na něco/někoho.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556792"/>
            <a:ext cx="4041775" cy="45372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Slova příbuzná: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204864"/>
            <a:ext cx="4041775" cy="3951288"/>
          </a:xfrm>
        </p:spPr>
        <p:txBody>
          <a:bodyPr/>
          <a:lstStyle/>
          <a:p>
            <a:pPr>
              <a:defRPr/>
            </a:pPr>
            <a:r>
              <a:rPr lang="cs-CZ" dirty="0"/>
              <a:t>přivyknout, navyknout, zvyk, zvyklost, zvykání, zlozvyk, návyk, obvyklý, odvykat</a:t>
            </a:r>
          </a:p>
        </p:txBody>
      </p:sp>
      <p:pic>
        <p:nvPicPr>
          <p:cNvPr id="5122" name="Picture 2" descr="C:\Users\hakitt\AppData\Local\Microsoft\Windows\Temporary Internet Files\Content.IE5\88I0CWO1\MP90042277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3672408" cy="367240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0214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ŽVÝKAT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700808"/>
            <a:ext cx="4040188" cy="639762"/>
          </a:xfrm>
        </p:spPr>
        <p:txBody>
          <a:bodyPr>
            <a:noAutofit/>
          </a:bodyPr>
          <a:lstStyle/>
          <a:p>
            <a:r>
              <a:rPr lang="cs-CZ" dirty="0" smtClean="0"/>
              <a:t>Drcení potravy zuby nebo dásní.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1700808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přežvykovat, dožvýkat, sežvýkat, žvýkačka, žvýkání, přežvýkavec, </a:t>
            </a:r>
            <a:br>
              <a:rPr lang="cs-CZ" dirty="0"/>
            </a:br>
            <a:r>
              <a:rPr lang="cs-CZ" dirty="0"/>
              <a:t>žvýkací</a:t>
            </a:r>
          </a:p>
          <a:p>
            <a:endParaRPr lang="cs-CZ" dirty="0"/>
          </a:p>
        </p:txBody>
      </p:sp>
      <p:pic>
        <p:nvPicPr>
          <p:cNvPr id="6149" name="Picture 5" descr="C:\Users\hakitt\AppData\Local\Microsoft\Windows\Temporary Internet Files\Content.IE5\4R1NGP5R\MP90041005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3697362" cy="356125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2668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VYDRA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340768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Známé zvíře, šelma.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628800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vydrovka, vydřiduch, vydří, Povydří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08920"/>
            <a:ext cx="4238961" cy="2808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96336" y="5949280"/>
            <a:ext cx="1152128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3"/>
              </a:rPr>
              <a:t>vydra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66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Noční pták, největší sova.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564904"/>
            <a:ext cx="4041775" cy="3951288"/>
          </a:xfrm>
        </p:spPr>
        <p:txBody>
          <a:bodyPr/>
          <a:lstStyle/>
          <a:p>
            <a:pPr>
              <a:defRPr/>
            </a:pPr>
            <a:r>
              <a:rPr lang="cs-CZ" dirty="0"/>
              <a:t>výří (od ptáka), výrovka, Výrovka</a:t>
            </a:r>
          </a:p>
        </p:txBody>
      </p:sp>
      <p:pic>
        <p:nvPicPr>
          <p:cNvPr id="8196" name="Picture 4" descr="C:\Users\hakitt\AppData\Local\Microsoft\Windows\Temporary Internet Files\Content.IE5\BRPDWFFL\MP90043876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92896"/>
            <a:ext cx="4040188" cy="351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3"/>
          </p:cNvPr>
          <p:cNvSpPr txBox="1"/>
          <p:nvPr/>
        </p:nvSpPr>
        <p:spPr>
          <a:xfrm>
            <a:off x="7740352" y="5990802"/>
            <a:ext cx="1080120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výr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VYŽLE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4040188" cy="639762"/>
          </a:xfrm>
        </p:spPr>
        <p:txBody>
          <a:bodyPr>
            <a:noAutofit/>
          </a:bodyPr>
          <a:lstStyle/>
          <a:p>
            <a:r>
              <a:rPr lang="cs-CZ" dirty="0" smtClean="0"/>
              <a:t>Hubené dítě, plemeno loveckého psa.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95722" y="2492896"/>
            <a:ext cx="4041775" cy="3951288"/>
          </a:xfrm>
        </p:spPr>
        <p:txBody>
          <a:bodyPr/>
          <a:lstStyle/>
          <a:p>
            <a:pPr>
              <a:defRPr/>
            </a:pPr>
            <a:r>
              <a:rPr lang="cs-CZ" dirty="0"/>
              <a:t>vyžlátko</a:t>
            </a:r>
          </a:p>
        </p:txBody>
      </p:sp>
      <p:pic>
        <p:nvPicPr>
          <p:cNvPr id="9220" name="Picture 4" descr="C:\Users\hakitt\AppData\Local\Microsoft\Windows\Temporary Internet Files\Content.IE5\C4ZYPK7X\MP90043048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3494286" cy="349428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POVYK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4040188" cy="639762"/>
          </a:xfrm>
        </p:spPr>
        <p:txBody>
          <a:bodyPr>
            <a:noAutofit/>
          </a:bodyPr>
          <a:lstStyle/>
          <a:p>
            <a:r>
              <a:rPr lang="cs-CZ" dirty="0" smtClean="0"/>
              <a:t>Rámus, pokřik.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41775" cy="3951288"/>
          </a:xfrm>
        </p:spPr>
        <p:txBody>
          <a:bodyPr/>
          <a:lstStyle/>
          <a:p>
            <a:pPr>
              <a:defRPr/>
            </a:pPr>
            <a:r>
              <a:rPr lang="cs-CZ" dirty="0"/>
              <a:t>povykující</a:t>
            </a:r>
          </a:p>
        </p:txBody>
      </p:sp>
      <p:pic>
        <p:nvPicPr>
          <p:cNvPr id="10244" name="Picture 4" descr="C:\Users\hakitt\AppData\Local\Microsoft\Windows\Temporary Internet Files\Content.IE5\88I0CWO1\MP90042760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3560763" cy="356076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VÝHEŇ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Pec, okolí ohniště.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844824"/>
            <a:ext cx="4041775" cy="453727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pic>
        <p:nvPicPr>
          <p:cNvPr id="11267" name="Picture 3" descr="C:\Users\hakitt\AppData\Local\Microsoft\Windows\Temporary Internet Files\Content.IE5\88I0CWO1\MP90040171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151" y="2852936"/>
            <a:ext cx="4190863" cy="279281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SLOVA S PŘEDPONOU</a:t>
            </a:r>
            <a:br>
              <a:rPr lang="cs-CZ" dirty="0" smtClean="0"/>
            </a:br>
            <a:r>
              <a:rPr lang="cs-CZ" dirty="0" smtClean="0"/>
              <a:t>VY/VÝ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395536" y="1844824"/>
            <a:ext cx="8496944" cy="4846216"/>
          </a:xfrm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q"/>
              <a:defRPr/>
            </a:pPr>
            <a:r>
              <a:rPr lang="cs-CZ" sz="2200" dirty="0"/>
              <a:t>výlet, výpad, výjimka, výhoda, výčep, výplata, výstava, výhled, vybíjená, výklenek, vyznamenání, výběr, výbor, výdech, výslech, výstup, vysavač, výrobek, výsledek, vývoz</a:t>
            </a: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sz="2200" dirty="0"/>
              <a:t>výcvik, výmysl, výpověď, vysvědčení, výskok, výzbroj, výplod, východ, vyvářka, vyzvědač, vynález, výtrus, výfuk, výhra, velvyslanec, výklad, výkaz, vyučování, vyhrůžka, výbava, výbuch, výraz</a:t>
            </a: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sz="2200" dirty="0"/>
              <a:t>vyzdobit, </a:t>
            </a:r>
            <a:r>
              <a:rPr lang="cs-CZ" sz="2200" dirty="0" smtClean="0"/>
              <a:t>vyset </a:t>
            </a:r>
            <a:r>
              <a:rPr lang="cs-CZ" sz="2200" dirty="0"/>
              <a:t>(obilí), vyviklat (zub), vylákat, vyprávět, vyvolat, vydávat, zvýraznit, vyhladovět, vyplavit, vyloučit, vyplnit, vyvěsit, vymlít, vyniknout, vyměnit, vystupovat, povyrůst</a:t>
            </a:r>
          </a:p>
          <a:p>
            <a:pPr marL="342900" indent="-342900">
              <a:buFont typeface="Wingdings" pitchFamily="2" charset="2"/>
              <a:buChar char="q"/>
              <a:defRPr/>
            </a:pPr>
            <a:r>
              <a:rPr lang="cs-CZ" sz="2200" dirty="0"/>
              <a:t>výborný, výtečný, vynikající, vymrzlý, vydatný, nevypočitatelný, </a:t>
            </a:r>
            <a:r>
              <a:rPr lang="cs-CZ" sz="2200" dirty="0" smtClean="0"/>
              <a:t>nevyvinutý, nevyzpytatelný</a:t>
            </a:r>
            <a:r>
              <a:rPr lang="cs-CZ" sz="2200" dirty="0"/>
              <a:t>, nevýslovný </a:t>
            </a:r>
          </a:p>
          <a:p>
            <a:endParaRPr lang="cs-CZ" sz="2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 – www.office.</a:t>
            </a:r>
            <a:r>
              <a:rPr lang="cs-CZ" smtClean="0">
                <a:solidFill>
                  <a:prstClr val="black"/>
                </a:solidFill>
              </a:rPr>
              <a:t>microsoft.com</a:t>
            </a:r>
            <a:endParaRPr lang="cs-CZ" dirty="0" smtClean="0">
              <a:solidFill>
                <a:prstClr val="black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Vydra: autor – Dbhack88, licence</a:t>
            </a:r>
            <a:r>
              <a:rPr lang="cs-CZ" dirty="0" smtClean="0"/>
              <a:t>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upload.wikimedia.org/wikipedia/commons/8/89/Loutre2.jpg</a:t>
            </a:r>
            <a:endParaRPr lang="cs-CZ" dirty="0" smtClean="0"/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Není-li </a:t>
            </a:r>
            <a:r>
              <a:rPr lang="cs-CZ" dirty="0">
                <a:solidFill>
                  <a:prstClr val="black"/>
                </a:solidFill>
              </a:rPr>
              <a:t>uvedeno </a:t>
            </a:r>
            <a:r>
              <a:rPr lang="cs-CZ" dirty="0" smtClean="0">
                <a:solidFill>
                  <a:prstClr val="black"/>
                </a:solidFill>
              </a:rPr>
              <a:t>jinak, </a:t>
            </a:r>
            <a:r>
              <a:rPr lang="cs-CZ" dirty="0">
                <a:solidFill>
                  <a:prstClr val="black"/>
                </a:solidFill>
              </a:rPr>
              <a:t>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20.11.2011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3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4198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664</TotalTime>
  <Words>488</Words>
  <Application>Microsoft Office PowerPoint</Application>
  <PresentationFormat>Předvádění na obrazovce (4:3)</PresentationFormat>
  <Paragraphs>82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Welcome</vt:lpstr>
      <vt:lpstr>Vlastní návrh</vt:lpstr>
      <vt:lpstr>Název školy: ZŠ Klášterec nad Ohří, Krátká 676 Autor: Mgr. Hana Kittnerová Název materiálu: VY_32_INOVACE_14_24 _Vyjmenovaná slova_V_přehled Číslo projektu: CZ.1.07/1.4.00/21.1115  </vt:lpstr>
      <vt:lpstr>Vyjmenovaná slova po V</vt:lpstr>
      <vt:lpstr>Vyjmenovaná slova po V</vt:lpstr>
      <vt:lpstr>VY</vt:lpstr>
      <vt:lpstr>VYSOKÝ</vt:lpstr>
      <vt:lpstr>VÝT</vt:lpstr>
      <vt:lpstr>VÝSKAT</vt:lpstr>
      <vt:lpstr>ZVYKAT</vt:lpstr>
      <vt:lpstr>ŽVÝKAT</vt:lpstr>
      <vt:lpstr>VYDRA</vt:lpstr>
      <vt:lpstr>VÝR</vt:lpstr>
      <vt:lpstr>VYŽLE</vt:lpstr>
      <vt:lpstr>POVYK</vt:lpstr>
      <vt:lpstr>VÝHEŇ</vt:lpstr>
      <vt:lpstr>SLOVA S PŘEDPONOU VY/VÝ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Kabinet</dc:creator>
  <cp:lastModifiedBy>Dum</cp:lastModifiedBy>
  <cp:revision>114</cp:revision>
  <dcterms:created xsi:type="dcterms:W3CDTF">2011-11-20T18:51:24Z</dcterms:created>
  <dcterms:modified xsi:type="dcterms:W3CDTF">2012-06-17T08:24:36Z</dcterms:modified>
</cp:coreProperties>
</file>