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notesMasterIdLst>
    <p:notesMasterId r:id="rId11"/>
  </p:notesMasterIdLst>
  <p:handoutMasterIdLst>
    <p:handoutMasterId r:id="rId12"/>
  </p:handoutMasterIdLst>
  <p:sldIdLst>
    <p:sldId id="284" r:id="rId3"/>
    <p:sldId id="256" r:id="rId4"/>
    <p:sldId id="257" r:id="rId5"/>
    <p:sldId id="267" r:id="rId6"/>
    <p:sldId id="268" r:id="rId7"/>
    <p:sldId id="269" r:id="rId8"/>
    <p:sldId id="271" r:id="rId9"/>
    <p:sldId id="28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671" autoAdjust="0"/>
  </p:normalViewPr>
  <p:slideViewPr>
    <p:cSldViewPr>
      <p:cViewPr varScale="1">
        <p:scale>
          <a:sx n="103" d="100"/>
          <a:sy n="103" d="100"/>
        </p:scale>
        <p:origin x="-20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68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A12F9-0EBB-4EA1-B139-1F2A71DB540C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F7F171-A430-49CC-ACDA-9A8080281C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47337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8B8BF0-1E2F-4E27-8CCE-66A025225102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0E722C-B62E-4D4E-BEE9-6203B6917F4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4206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57364"/>
            <a:ext cx="7772400" cy="1470025"/>
          </a:xfrm>
        </p:spPr>
        <p:txBody>
          <a:bodyPr anchor="ctr"/>
          <a:lstStyle>
            <a:lvl1pPr algn="r">
              <a:defRPr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2792" y="3357562"/>
            <a:ext cx="6400800" cy="1752600"/>
          </a:xfrm>
        </p:spPr>
        <p:txBody>
          <a:bodyPr/>
          <a:lstStyle>
            <a:lvl1pPr marL="0" indent="0" algn="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3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0" name="Chevron 9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86113"/>
            <a:ext cx="7772400" cy="1362075"/>
          </a:xfrm>
        </p:spPr>
        <p:txBody>
          <a:bodyPr anchor="t"/>
          <a:lstStyle>
            <a:lvl1pPr algn="r">
              <a:defRPr sz="4000" b="0" cap="all"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85926"/>
            <a:ext cx="7772400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9" name="Chevron 8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dirty="0" smtClean="0"/>
              <a:t>Kliknutím lze upravit styl.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dirty="0" smtClean="0"/>
              <a:t>Kliknutím lze upravit styly předlohy textu.</a:t>
            </a:r>
          </a:p>
          <a:p>
            <a:pPr lvl="1" eaLnBrk="1" latinLnBrk="0" hangingPunct="1"/>
            <a:r>
              <a:rPr lang="cs-CZ" dirty="0" smtClean="0"/>
              <a:t>Druhá úroveň</a:t>
            </a:r>
          </a:p>
          <a:p>
            <a:pPr lvl="2" eaLnBrk="1" latinLnBrk="0" hangingPunct="1"/>
            <a:r>
              <a:rPr lang="cs-CZ" dirty="0" smtClean="0"/>
              <a:t>Třetí úroveň</a:t>
            </a:r>
          </a:p>
          <a:p>
            <a:pPr lvl="3" eaLnBrk="1" latinLnBrk="0" hangingPunct="1"/>
            <a:r>
              <a:rPr lang="cs-CZ" dirty="0" smtClean="0"/>
              <a:t>Čtvrtá úroveň</a:t>
            </a:r>
          </a:p>
          <a:p>
            <a:pPr lvl="4" eaLnBrk="1" latinLnBrk="0" hangingPunct="1"/>
            <a:r>
              <a:rPr lang="cs-CZ" dirty="0" smtClean="0"/>
              <a:t>Pátá úroveň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1" name="Chevron 10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7" name="Chevron 6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0745" y="285728"/>
            <a:ext cx="5106055" cy="1162050"/>
          </a:xfrm>
        </p:spPr>
        <p:txBody>
          <a:bodyPr anchor="ctr">
            <a:normAutofit/>
          </a:bodyPr>
          <a:lstStyle>
            <a:lvl1pPr algn="ctr">
              <a:defRPr sz="32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3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6218"/>
            <a:ext cx="5111750" cy="467967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85729"/>
            <a:ext cx="3008313" cy="5840435"/>
          </a:xfrm>
        </p:spPr>
        <p:txBody>
          <a:bodyPr anchor="b"/>
          <a:lstStyle>
            <a:lvl1pPr marL="0" indent="0">
              <a:spcAft>
                <a:spcPts val="0"/>
              </a:spcAft>
              <a:buNone/>
              <a:defRPr sz="1400"/>
            </a:lvl1pPr>
            <a:lvl2pPr marL="457200" indent="0">
              <a:spcAft>
                <a:spcPts val="0"/>
              </a:spcAft>
              <a:buNone/>
              <a:defRPr sz="1200"/>
            </a:lvl2pPr>
            <a:lvl3pPr marL="914400" indent="0">
              <a:spcAft>
                <a:spcPts val="0"/>
              </a:spcAft>
              <a:buNone/>
              <a:defRPr sz="1000"/>
            </a:lvl3pPr>
            <a:lvl4pPr marL="1371600" indent="0">
              <a:spcAft>
                <a:spcPts val="0"/>
              </a:spcAft>
              <a:buNone/>
              <a:defRPr sz="900"/>
            </a:lvl4pPr>
            <a:lvl5pPr marL="1828800" indent="0">
              <a:spcAft>
                <a:spcPts val="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15272" y="615868"/>
            <a:ext cx="928694" cy="5813528"/>
          </a:xfrm>
        </p:spPr>
        <p:txBody>
          <a:bodyPr vert="eaVert" anchor="ctr">
            <a:normAutofit/>
          </a:bodyPr>
          <a:lstStyle>
            <a:lvl1pPr algn="l">
              <a:defRPr sz="28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18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4348" y="612777"/>
            <a:ext cx="6858048" cy="4745051"/>
          </a:xfrm>
          <a:ln w="38100" cap="flat" cmpd="sng" algn="ctr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  <a:prstDash val="solid"/>
          </a:ln>
          <a:effectLst>
            <a:outerShdw blurRad="38100" dist="50800" dir="5400000" algn="tl" rotWithShape="0">
              <a:srgbClr val="000000">
                <a:alpha val="50000"/>
              </a:srgb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5500702"/>
            <a:ext cx="6858048" cy="9286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8" name="Chevron 7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82919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154758"/>
          </a:xfrm>
        </p:spPr>
        <p:txBody>
          <a:bodyPr vert="eaVert"/>
          <a:lstStyle>
            <a:lvl1pPr>
              <a:defRPr>
                <a:effectLst>
                  <a:outerShdw blurRad="50800" dist="50800" dir="189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154758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0141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2694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938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1297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0446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7791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0506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5378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5639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631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3717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 cstate="print">
              <a:alphaModFix amt="30000"/>
              <a:duotone>
                <a:schemeClr val="accent1"/>
                <a:srgbClr val="FFFFFF"/>
              </a:duotone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rtl="0" eaLnBrk="1" latinLnBrk="0" hangingPunct="1"/>
            <a:endParaRPr kumimoji="0" lang="zh-CN" altLang="en-US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8" name="Group 17"/>
          <p:cNvGrpSpPr/>
          <p:nvPr/>
        </p:nvGrpSpPr>
        <p:grpSpPr>
          <a:xfrm>
            <a:off x="0" y="6570024"/>
            <a:ext cx="9144000" cy="288000"/>
            <a:chOff x="0" y="6353387"/>
            <a:chExt cx="9144000" cy="361763"/>
          </a:xfrm>
        </p:grpSpPr>
        <p:grpSp>
          <p:nvGrpSpPr>
            <p:cNvPr id="9" name="Group 16"/>
            <p:cNvGrpSpPr/>
            <p:nvPr/>
          </p:nvGrpSpPr>
          <p:grpSpPr>
            <a:xfrm>
              <a:off x="0" y="6353387"/>
              <a:ext cx="8756597" cy="360000"/>
              <a:chOff x="1" y="6353387"/>
              <a:chExt cx="8756597" cy="360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1" y="653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50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  <p:sp>
            <p:nvSpPr>
              <p:cNvPr id="11" name="Freeform 10"/>
              <p:cNvSpPr/>
              <p:nvPr userDrawn="1"/>
            </p:nvSpPr>
            <p:spPr>
              <a:xfrm flipV="1">
                <a:off x="1" y="635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75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8640700" y="6354583"/>
              <a:ext cx="503300" cy="360567"/>
              <a:chOff x="8640700" y="6354583"/>
              <a:chExt cx="503300" cy="360567"/>
            </a:xfrm>
          </p:grpSpPr>
          <p:sp>
            <p:nvSpPr>
              <p:cNvPr id="12" name="Chevron 11"/>
              <p:cNvSpPr/>
              <p:nvPr userDrawn="1"/>
            </p:nvSpPr>
            <p:spPr>
              <a:xfrm flipH="1">
                <a:off x="8640700" y="6354583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100000">
                    <a:schemeClr val="accent1"/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Chevron 12"/>
              <p:cNvSpPr/>
              <p:nvPr userDrawn="1"/>
            </p:nvSpPr>
            <p:spPr>
              <a:xfrm flipH="1">
                <a:off x="8767248" y="635515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shade val="75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Chevron 13"/>
              <p:cNvSpPr/>
              <p:nvPr userDrawn="1"/>
            </p:nvSpPr>
            <p:spPr>
              <a:xfrm flipH="1">
                <a:off x="8894116" y="635500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shade val="75000"/>
                    </a:schemeClr>
                  </a:gs>
                  <a:gs pos="100000">
                    <a:schemeClr val="accent1">
                      <a:shade val="50000"/>
                      <a:shade val="2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threePt" dir="tl">
                <a:rot lat="0" lon="0" rev="7200000"/>
              </a:lightRig>
            </a:scene3d>
            <a:sp3d contourW="6350">
              <a:contourClr>
                <a:schemeClr val="accent1"/>
              </a:contourClr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570000"/>
            <a:ext cx="16430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AD4C8-8B21-4B22-A8D2-8EF81A582BF4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3042" y="6570000"/>
            <a:ext cx="42148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8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72528" y="6570000"/>
            <a:ext cx="571472" cy="288000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A1F2BF19-271D-4103-AF8A-24A4B3C7E22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1430"/>
          <a:gradFill flip="none" rotWithShape="1">
            <a:gsLst>
              <a:gs pos="0">
                <a:schemeClr val="accent2"/>
              </a:gs>
              <a:gs pos="45000">
                <a:schemeClr val="accent2">
                  <a:tint val="60000"/>
                </a:schemeClr>
              </a:gs>
              <a:gs pos="90000">
                <a:schemeClr val="accent2">
                  <a:tint val="40000"/>
                </a:schemeClr>
              </a:gs>
              <a:gs pos="100000">
                <a:schemeClr val="accent2">
                  <a:tint val="20000"/>
                </a:schemeClr>
              </a:gs>
            </a:gsLst>
            <a:lin ang="5400000" scaled="1"/>
            <a:tileRect/>
          </a:gradFill>
          <a:effectLst>
            <a:outerShdw blurRad="44450" dist="41910" dir="3600000" algn="tl">
              <a:srgbClr val="000000">
                <a:alpha val="5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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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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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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79F97-A991-46FF-BAB1-F7372C9CACEE}" type="datetimeFigureOut">
              <a:rPr lang="cs-CZ" smtClean="0"/>
              <a:pPr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F7F80-FC92-453A-A1EC-40FCDEB928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815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DUM%20ulo&#382;en%20na-%20http:/dumy.cz/materialy/prehled" TargetMode="External"/><Relationship Id="rId2" Type="http://schemas.openxmlformats.org/officeDocument/2006/relationships/hyperlink" Target="http://upload.wikimedia.org/wikipedia/commons/a/af/LKPR_sever_2003.jp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772400" cy="2088231"/>
          </a:xfrm>
        </p:spPr>
        <p:txBody>
          <a:bodyPr>
            <a:noAutofit/>
          </a:bodyPr>
          <a:lstStyle/>
          <a:p>
            <a:pPr algn="l"/>
            <a: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8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: Mgr. Hana </a:t>
            </a:r>
            <a:r>
              <a:rPr lang="cs-CZ" sz="2800" b="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Kittnerová</a:t>
            </a:r>
            <a: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b="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VY_32_INOVACE_17_24 _Vyjmenovaná </a:t>
            </a:r>
            <a:r>
              <a:rPr lang="cs-CZ" sz="2800" b="0" i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slova_Z_přehled</a:t>
            </a:r>
            <a: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Číslo projektu: CZ.1.07/1.4.00/21.1115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7544" y="3140968"/>
            <a:ext cx="7560840" cy="1824608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Anotace: </a:t>
            </a:r>
            <a:r>
              <a:rPr lang="cs-CZ" sz="2400" dirty="0" smtClean="0">
                <a:solidFill>
                  <a:schemeClr val="tx1"/>
                </a:solidFill>
              </a:rPr>
              <a:t>Prezentace pro 3. ročník. Žák se seznámí </a:t>
            </a:r>
            <a:r>
              <a:rPr lang="cs-CZ" sz="2400" dirty="0" smtClean="0">
                <a:solidFill>
                  <a:schemeClr val="tx1"/>
                </a:solidFill>
              </a:rPr>
              <a:t>                  s </a:t>
            </a:r>
            <a:r>
              <a:rPr lang="cs-CZ" sz="2400" dirty="0" smtClean="0">
                <a:solidFill>
                  <a:schemeClr val="tx1"/>
                </a:solidFill>
              </a:rPr>
              <a:t>řadou vyjmenovaných slov, objasní si slova příbuzná </a:t>
            </a:r>
            <a:r>
              <a:rPr lang="cs-CZ" sz="2400" dirty="0" smtClean="0">
                <a:solidFill>
                  <a:schemeClr val="tx1"/>
                </a:solidFill>
              </a:rPr>
              <a:t>                  a </a:t>
            </a:r>
            <a:r>
              <a:rPr lang="cs-CZ" sz="2400" dirty="0" smtClean="0">
                <a:solidFill>
                  <a:schemeClr val="tx1"/>
                </a:solidFill>
              </a:rPr>
              <a:t>význam slov.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937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700808"/>
            <a:ext cx="7776864" cy="194421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Vyjmenovaná slova po </a:t>
            </a:r>
            <a:r>
              <a:rPr lang="cs-CZ" sz="6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</a:t>
            </a:r>
            <a:endParaRPr lang="cs-CZ" sz="6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737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Vyjmenovaná slova po </a:t>
            </a:r>
            <a:r>
              <a:rPr lang="cs-CZ" sz="40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Z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043608" y="2133883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brzy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36518" y="3035313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jazyk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3797650"/>
            <a:ext cx="2381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nazývat se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76056" y="4842999"/>
            <a:ext cx="2376264" cy="57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Ruzyně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Kabinet\AppData\Local\Microsoft\Windows\Temporary Internet Files\Content.IE5\9T0QCCJQ\MC900441734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6678" y="1552866"/>
            <a:ext cx="1517117" cy="15171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384762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BRZY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5536" y="1700808"/>
            <a:ext cx="4040188" cy="63976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Za krátký čas, v časnou ranní dobu.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02225" y="1772816"/>
            <a:ext cx="4041775" cy="381719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pic>
        <p:nvPicPr>
          <p:cNvPr id="1026" name="Picture 2" descr="C:\Users\hakitt\AppData\Local\Microsoft\Windows\Temporary Internet Files\Content.IE5\4R1NGP5R\MP900422823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3672408" cy="367240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8433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JAZYK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5536" y="1484784"/>
            <a:ext cx="4040188" cy="813767"/>
          </a:xfrm>
        </p:spPr>
        <p:txBody>
          <a:bodyPr>
            <a:noAutofit/>
          </a:bodyPr>
          <a:lstStyle/>
          <a:p>
            <a:r>
              <a:rPr lang="cs-CZ" dirty="0" smtClean="0"/>
              <a:t>Svalový orgán v ústech, řeč, část boty.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381719"/>
          </a:xfrm>
        </p:spPr>
        <p:txBody>
          <a:bodyPr>
            <a:noAutofit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/>
              <a:t>jazýček</a:t>
            </a:r>
            <a:r>
              <a:rPr lang="cs-CZ" dirty="0" smtClean="0"/>
              <a:t>, </a:t>
            </a:r>
            <a:r>
              <a:rPr lang="cs-CZ" dirty="0"/>
              <a:t>jazykovědec, jazykový, dvojjazyčný, jazykolam</a:t>
            </a:r>
            <a:endParaRPr lang="cs-CZ" dirty="0" smtClean="0"/>
          </a:p>
        </p:txBody>
      </p:sp>
      <p:pic>
        <p:nvPicPr>
          <p:cNvPr id="2052" name="Picture 4" descr="C:\Users\hakitt\AppData\Local\Microsoft\Windows\Temporary Internet Files\Content.IE5\C4ZYPK7X\MP900430986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80928"/>
            <a:ext cx="4176492" cy="278650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3972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NAZÝVAT SE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5536" y="1556792"/>
            <a:ext cx="4040188" cy="639762"/>
          </a:xfrm>
        </p:spPr>
        <p:txBody>
          <a:bodyPr>
            <a:normAutofit/>
          </a:bodyPr>
          <a:lstStyle/>
          <a:p>
            <a:r>
              <a:rPr lang="cs-CZ" dirty="0" smtClean="0"/>
              <a:t>Jmenovat se, označovat se.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4008" y="1772816"/>
            <a:ext cx="4041775" cy="381719"/>
          </a:xfrm>
        </p:spPr>
        <p:txBody>
          <a:bodyPr>
            <a:noAutofit/>
          </a:bodyPr>
          <a:lstStyle/>
          <a:p>
            <a:r>
              <a:rPr lang="cs-CZ" dirty="0" smtClean="0"/>
              <a:t>Slova příbuzná: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4008" y="2348880"/>
            <a:ext cx="4041775" cy="3951288"/>
          </a:xfrm>
        </p:spPr>
        <p:txBody>
          <a:bodyPr/>
          <a:lstStyle/>
          <a:p>
            <a:r>
              <a:rPr lang="cs-CZ" dirty="0"/>
              <a:t>vyzývat, vyzývavě, vyzyvatel, vzývat, ozývat se</a:t>
            </a:r>
          </a:p>
        </p:txBody>
      </p:sp>
      <p:pic>
        <p:nvPicPr>
          <p:cNvPr id="3076" name="Picture 4" descr="C:\Users\hakitt\AppData\Local\Microsoft\Windows\Temporary Internet Files\Content.IE5\C4ZYPK7X\MP900285069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40968"/>
            <a:ext cx="4342337" cy="285870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4642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RUZYNĚ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5536" y="1700808"/>
            <a:ext cx="4040188" cy="639762"/>
          </a:xfrm>
        </p:spPr>
        <p:txBody>
          <a:bodyPr>
            <a:noAutofit/>
          </a:bodyPr>
          <a:lstStyle/>
          <a:p>
            <a:r>
              <a:rPr lang="cs-CZ" dirty="0" smtClean="0"/>
              <a:t>V České republice: letiště, část Prahy.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45372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dirty="0" smtClean="0"/>
              <a:t>Slova příbuzná: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/>
              <a:t>ruzyňský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129" y="2825728"/>
            <a:ext cx="4034913" cy="3026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Použitá literatura a odkazy: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628800"/>
            <a:ext cx="74888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dirty="0">
                <a:solidFill>
                  <a:prstClr val="black"/>
                </a:solidFill>
              </a:rPr>
              <a:t>Obrázky použity ze sady </a:t>
            </a:r>
            <a:r>
              <a:rPr lang="cs-CZ" dirty="0" smtClean="0">
                <a:solidFill>
                  <a:prstClr val="black"/>
                </a:solidFill>
              </a:rPr>
              <a:t>Office – www.office.</a:t>
            </a:r>
            <a:r>
              <a:rPr lang="cs-CZ" dirty="0" err="1" smtClean="0">
                <a:solidFill>
                  <a:prstClr val="black"/>
                </a:solidFill>
              </a:rPr>
              <a:t>microsoft.com</a:t>
            </a:r>
            <a:endParaRPr lang="cs-CZ" dirty="0" smtClean="0">
              <a:solidFill>
                <a:prstClr val="black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dirty="0" smtClean="0">
                <a:solidFill>
                  <a:prstClr val="black"/>
                </a:solidFill>
              </a:rPr>
              <a:t>Ruzyně: autor – Franěk O. , licence</a:t>
            </a:r>
            <a:r>
              <a:rPr lang="cs-CZ" dirty="0" smtClean="0"/>
              <a:t>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>
                <a:hlinkClick r:id="rId2"/>
              </a:rPr>
              <a:t>http://upload.wikimedia.org/wikipedia/commons/a/af/LKPR_sever_2003.jpg</a:t>
            </a:r>
            <a:endParaRPr lang="cs-CZ" dirty="0"/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Není-li </a:t>
            </a:r>
            <a:r>
              <a:rPr lang="cs-CZ">
                <a:solidFill>
                  <a:prstClr val="black"/>
                </a:solidFill>
              </a:rPr>
              <a:t>uvedeno </a:t>
            </a:r>
            <a:r>
              <a:rPr lang="cs-CZ" smtClean="0">
                <a:solidFill>
                  <a:prstClr val="black"/>
                </a:solidFill>
              </a:rPr>
              <a:t>jinak, </a:t>
            </a:r>
            <a:r>
              <a:rPr lang="cs-CZ" dirty="0">
                <a:solidFill>
                  <a:prstClr val="black"/>
                </a:solidFill>
              </a:rPr>
              <a:t>je materiál dílem autorky podle učebních osnov odpovídajících ŠVP vyučovaných podle učebnic</a:t>
            </a:r>
            <a:r>
              <a:rPr lang="cs-CZ" dirty="0" smtClean="0">
                <a:solidFill>
                  <a:prstClr val="black"/>
                </a:solidFill>
              </a:rPr>
              <a:t>: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Kosová J., </a:t>
            </a:r>
            <a:r>
              <a:rPr lang="cs-CZ" dirty="0" err="1" smtClean="0">
                <a:solidFill>
                  <a:prstClr val="black"/>
                </a:solidFill>
              </a:rPr>
              <a:t>Babušová</a:t>
            </a:r>
            <a:r>
              <a:rPr lang="cs-CZ" dirty="0" smtClean="0">
                <a:solidFill>
                  <a:prstClr val="black"/>
                </a:solidFill>
              </a:rPr>
              <a:t> G., Řeháčková A. </a:t>
            </a:r>
            <a:r>
              <a:rPr lang="cs-CZ" i="1" dirty="0" smtClean="0">
                <a:solidFill>
                  <a:prstClr val="black"/>
                </a:solidFill>
              </a:rPr>
              <a:t>Český jazyk 3 učebnice pro základní školy, </a:t>
            </a:r>
            <a:r>
              <a:rPr lang="cs-CZ" dirty="0" smtClean="0">
                <a:solidFill>
                  <a:prstClr val="black"/>
                </a:solidFill>
              </a:rPr>
              <a:t>Plzeň</a:t>
            </a:r>
            <a:r>
              <a:rPr lang="cs-CZ" dirty="0">
                <a:solidFill>
                  <a:prstClr val="black"/>
                </a:solidFill>
              </a:rPr>
              <a:t>: Fraus, </a:t>
            </a:r>
            <a:r>
              <a:rPr lang="cs-CZ" dirty="0" smtClean="0">
                <a:solidFill>
                  <a:prstClr val="black"/>
                </a:solidFill>
              </a:rPr>
              <a:t>2009. </a:t>
            </a:r>
            <a:r>
              <a:rPr lang="cs-CZ" dirty="0">
                <a:solidFill>
                  <a:prstClr val="black"/>
                </a:solidFill>
              </a:rPr>
              <a:t>ISBN </a:t>
            </a:r>
            <a:r>
              <a:rPr lang="cs-CZ" dirty="0" smtClean="0">
                <a:solidFill>
                  <a:prstClr val="black"/>
                </a:solidFill>
              </a:rPr>
              <a:t>978-80-7238-857-8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Kosová J., </a:t>
            </a:r>
            <a:r>
              <a:rPr lang="cs-CZ" dirty="0" err="1">
                <a:solidFill>
                  <a:prstClr val="black"/>
                </a:solidFill>
              </a:rPr>
              <a:t>Babušová</a:t>
            </a:r>
            <a:r>
              <a:rPr lang="cs-CZ" dirty="0">
                <a:solidFill>
                  <a:prstClr val="black"/>
                </a:solidFill>
              </a:rPr>
              <a:t> G., </a:t>
            </a:r>
            <a:r>
              <a:rPr lang="cs-CZ" i="1" dirty="0" smtClean="0">
                <a:solidFill>
                  <a:prstClr val="black"/>
                </a:solidFill>
              </a:rPr>
              <a:t>Český </a:t>
            </a:r>
            <a:r>
              <a:rPr lang="cs-CZ" i="1" dirty="0">
                <a:solidFill>
                  <a:prstClr val="black"/>
                </a:solidFill>
              </a:rPr>
              <a:t>jazyk 3 </a:t>
            </a:r>
            <a:r>
              <a:rPr lang="cs-CZ" i="1" dirty="0" smtClean="0">
                <a:solidFill>
                  <a:prstClr val="black"/>
                </a:solidFill>
              </a:rPr>
              <a:t>příručka pro učitele, </a:t>
            </a:r>
            <a:r>
              <a:rPr lang="cs-CZ" dirty="0">
                <a:solidFill>
                  <a:prstClr val="black"/>
                </a:solidFill>
              </a:rPr>
              <a:t>Plzeň: Fraus, 2009. ISBN </a:t>
            </a:r>
            <a:r>
              <a:rPr lang="cs-CZ" dirty="0" smtClean="0">
                <a:solidFill>
                  <a:prstClr val="black"/>
                </a:solidFill>
              </a:rPr>
              <a:t>978-80-7238-860-8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Citováno dne: 19.3.2012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r>
              <a:rPr lang="pl-PL" dirty="0" smtClean="0">
                <a:solidFill>
                  <a:srgbClr val="0070C0"/>
                </a:solidFill>
                <a:hlinkClick r:id="rId3"/>
              </a:rPr>
              <a:t>DUM uložen na- http://dumy.cz/materialy/prehled</a:t>
            </a:r>
            <a:endParaRPr lang="cs-CZ" dirty="0" smtClean="0">
              <a:solidFill>
                <a:srgbClr val="0070C0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05213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elcome">
  <a:themeElements>
    <a:clrScheme name="Welcome">
      <a:dk1>
        <a:sysClr val="windowText" lastClr="000000"/>
      </a:dk1>
      <a:lt1>
        <a:sysClr val="window" lastClr="FFFFFF"/>
      </a:lt1>
      <a:dk2>
        <a:srgbClr val="00272B"/>
      </a:dk2>
      <a:lt2>
        <a:srgbClr val="F7F7FF"/>
      </a:lt2>
      <a:accent1>
        <a:srgbClr val="006AED"/>
      </a:accent1>
      <a:accent2>
        <a:srgbClr val="0087BF"/>
      </a:accent2>
      <a:accent3>
        <a:srgbClr val="5D974B"/>
      </a:accent3>
      <a:accent4>
        <a:srgbClr val="9DBB3F"/>
      </a:accent4>
      <a:accent5>
        <a:srgbClr val="C77CC7"/>
      </a:accent5>
      <a:accent6>
        <a:srgbClr val="996699"/>
      </a:accent6>
      <a:hlink>
        <a:srgbClr val="E78707"/>
      </a:hlink>
      <a:folHlink>
        <a:srgbClr val="C618BA"/>
      </a:folHlink>
    </a:clrScheme>
    <a:fontScheme name="Welcome">
      <a:majorFont>
        <a:latin typeface="Book Antiqua"/>
        <a:ea typeface=""/>
        <a:cs typeface=""/>
        <a:font script="Jpan" typeface="ＭＳ Ｐゴシック"/>
        <a:font script="Hang" typeface="돋움"/>
        <a:font script="Hans" typeface="华文中宋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ajorFont>
      <a:min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30000"/>
                <a:hueMod val="100000"/>
              </a:schemeClr>
            </a:gs>
            <a:gs pos="20000">
              <a:schemeClr val="phClr">
                <a:tint val="100000"/>
                <a:shade val="100000"/>
                <a:hueMod val="1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30000"/>
                <a:hueMod val="100000"/>
                <a:satMod val="1600000"/>
              </a:schemeClr>
            </a:gs>
            <a:gs pos="20000">
              <a:schemeClr val="phClr">
                <a:tint val="100000"/>
                <a:shade val="100000"/>
                <a:hueMod val="100000"/>
                <a:satMod val="5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přivítání</Template>
  <TotalTime>853</TotalTime>
  <Words>217</Words>
  <Application>Microsoft Office PowerPoint</Application>
  <PresentationFormat>Předvádění na obrazovce (4:3)</PresentationFormat>
  <Paragraphs>37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Welcome</vt:lpstr>
      <vt:lpstr>Vlastní návrh</vt:lpstr>
      <vt:lpstr>Název školy: ZŠ Klášterec nad Ohří, Krátká 676 Autor: Mgr. Hana Kittnerová Název materiálu: VY_32_INOVACE_17_24 _Vyjmenovaná slova_Z_přehled Číslo projektu: CZ.1.07/1.4.00/21.1115  </vt:lpstr>
      <vt:lpstr>Vyjmenovaná slova po Z</vt:lpstr>
      <vt:lpstr>Vyjmenovaná slova po Z</vt:lpstr>
      <vt:lpstr>BRZY</vt:lpstr>
      <vt:lpstr>JAZYK</vt:lpstr>
      <vt:lpstr>NAZÝVAT SE</vt:lpstr>
      <vt:lpstr>RUZYNĚ</vt:lpstr>
      <vt:lpstr>Použitá literatura a odkazy: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Kabinet</dc:creator>
  <cp:lastModifiedBy>Dum</cp:lastModifiedBy>
  <cp:revision>132</cp:revision>
  <dcterms:created xsi:type="dcterms:W3CDTF">2011-11-20T18:51:24Z</dcterms:created>
  <dcterms:modified xsi:type="dcterms:W3CDTF">2012-06-17T08:36:11Z</dcterms:modified>
</cp:coreProperties>
</file>