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59" r:id="rId3"/>
    <p:sldId id="261" r:id="rId4"/>
    <p:sldId id="263" r:id="rId5"/>
    <p:sldId id="264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804" y="-3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A244F5-E473-4B78-B37B-0EAFD929D943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Anglický jazyk - gramatika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Vlasta Skořepová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VY_32_INOVACE_44_Přítomný čas prostý – otázka 2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9256" cy="1143000"/>
          </a:xfrm>
        </p:spPr>
        <p:txBody>
          <a:bodyPr>
            <a:normAutofit/>
          </a:bodyPr>
          <a:lstStyle/>
          <a:p>
            <a:r>
              <a:rPr lang="en-GB" sz="3800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Change the sentences into the questions:</a:t>
            </a:r>
            <a:endParaRPr lang="cs-CZ" sz="3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48064" y="1556792"/>
            <a:ext cx="201622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at </a:t>
            </a:r>
            <a:r>
              <a:rPr lang="cs-CZ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7</a:t>
            </a:r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 o´clock</a:t>
            </a:r>
            <a:endParaRPr lang="en-GB" sz="3000" u="dotted" dirty="0">
              <a:uFill>
                <a:solidFill>
                  <a:srgbClr val="00FF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12160" y="4005064"/>
            <a:ext cx="2808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43808" y="1556792"/>
            <a:ext cx="68929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We</a:t>
            </a:r>
            <a:endParaRPr lang="en-GB" sz="3000" u="sng" dirty="0"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1800" y="4005064"/>
            <a:ext cx="97654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en-GB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hey</a:t>
            </a:r>
            <a:endParaRPr lang="en-GB" sz="3000" u="sng" dirty="0"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236296" y="2348880"/>
            <a:ext cx="356188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051720" y="2348880"/>
            <a:ext cx="654346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1556792"/>
            <a:ext cx="113685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get up</a:t>
            </a:r>
            <a:endParaRPr lang="en-GB" sz="3000" u="wavy" dirty="0">
              <a:uFill>
                <a:solidFill>
                  <a:srgbClr val="663300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43808" y="2348880"/>
            <a:ext cx="68929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We</a:t>
            </a:r>
            <a:endParaRPr lang="en-GB" sz="3000" u="sng" dirty="0"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851920" y="2348880"/>
            <a:ext cx="113685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get up</a:t>
            </a:r>
            <a:endParaRPr lang="en-GB" sz="3000" u="wavy" dirty="0">
              <a:uFill>
                <a:solidFill>
                  <a:srgbClr val="663300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220072" y="2348880"/>
            <a:ext cx="201622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at </a:t>
            </a:r>
            <a:r>
              <a:rPr lang="cs-CZ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7</a:t>
            </a:r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 o´clock</a:t>
            </a:r>
            <a:endParaRPr lang="en-GB" sz="3000" u="dotted" dirty="0">
              <a:uFill>
                <a:solidFill>
                  <a:srgbClr val="00FF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020272" y="1556792"/>
            <a:ext cx="2808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051720" y="4725144"/>
            <a:ext cx="654346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236296" y="3068960"/>
            <a:ext cx="356188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051720" y="3140968"/>
            <a:ext cx="654346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915816" y="3140968"/>
            <a:ext cx="63350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we</a:t>
            </a:r>
            <a:endParaRPr lang="en-GB" sz="3000" u="sng" dirty="0"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851920" y="3140968"/>
            <a:ext cx="113685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get up</a:t>
            </a:r>
            <a:endParaRPr lang="en-GB" sz="3000" u="wavy" dirty="0">
              <a:uFill>
                <a:solidFill>
                  <a:srgbClr val="663300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220072" y="3140968"/>
            <a:ext cx="201622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at </a:t>
            </a:r>
            <a:r>
              <a:rPr lang="cs-CZ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7</a:t>
            </a:r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 o´clock</a:t>
            </a:r>
            <a:endParaRPr lang="en-GB" sz="3000" u="dotted" dirty="0">
              <a:uFill>
                <a:solidFill>
                  <a:srgbClr val="00FF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051720" y="5589240"/>
            <a:ext cx="654346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843808" y="4725144"/>
            <a:ext cx="84830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en-GB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hey</a:t>
            </a:r>
            <a:endParaRPr lang="en-GB" sz="3000" u="sng" dirty="0"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843808" y="5589240"/>
            <a:ext cx="84830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en-GB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hey</a:t>
            </a:r>
            <a:endParaRPr lang="en-GB" sz="3000" u="sng" dirty="0"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051720" y="3140968"/>
            <a:ext cx="569387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051720" y="5589240"/>
            <a:ext cx="569387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156176" y="5589240"/>
            <a:ext cx="356188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156176" y="4725144"/>
            <a:ext cx="356188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3923928" y="5589240"/>
            <a:ext cx="792088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like</a:t>
            </a:r>
            <a:endParaRPr lang="en-GB" sz="3000" u="dotted" dirty="0">
              <a:uFill>
                <a:solidFill>
                  <a:srgbClr val="00FF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3995936" y="4725144"/>
            <a:ext cx="792088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like</a:t>
            </a:r>
            <a:endParaRPr lang="en-GB" sz="3000" u="dotted" dirty="0">
              <a:uFill>
                <a:solidFill>
                  <a:srgbClr val="00FF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3995936" y="4005064"/>
            <a:ext cx="792088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like</a:t>
            </a:r>
            <a:endParaRPr lang="en-GB" sz="3000" u="dotted" dirty="0">
              <a:uFill>
                <a:solidFill>
                  <a:srgbClr val="00FF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5004048" y="4005064"/>
            <a:ext cx="1224136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apples</a:t>
            </a:r>
            <a:endParaRPr lang="en-GB" sz="3000" u="dotted" dirty="0">
              <a:uFill>
                <a:solidFill>
                  <a:srgbClr val="00FF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5004048" y="5589240"/>
            <a:ext cx="1224136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apples</a:t>
            </a:r>
            <a:endParaRPr lang="en-GB" sz="3000" u="dotted" dirty="0">
              <a:uFill>
                <a:solidFill>
                  <a:srgbClr val="00FF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5004048" y="4725144"/>
            <a:ext cx="1224136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apples</a:t>
            </a:r>
            <a:endParaRPr lang="en-GB" sz="3000" u="dotted" dirty="0">
              <a:uFill>
                <a:solidFill>
                  <a:srgbClr val="00FF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Elipsa 42"/>
          <p:cNvSpPr/>
          <p:nvPr/>
        </p:nvSpPr>
        <p:spPr>
          <a:xfrm>
            <a:off x="323528" y="3068960"/>
            <a:ext cx="1584176" cy="79208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000" dirty="0" smtClean="0">
                <a:solidFill>
                  <a:schemeClr val="tx1"/>
                </a:solidFill>
              </a:rPr>
              <a:t>When</a:t>
            </a:r>
            <a:endParaRPr lang="en-GB" sz="3000" dirty="0">
              <a:solidFill>
                <a:schemeClr val="tx1"/>
              </a:solidFill>
            </a:endParaRPr>
          </a:p>
        </p:txBody>
      </p:sp>
      <p:sp>
        <p:nvSpPr>
          <p:cNvPr id="44" name="Elipsa 43"/>
          <p:cNvSpPr/>
          <p:nvPr/>
        </p:nvSpPr>
        <p:spPr>
          <a:xfrm>
            <a:off x="395536" y="5517232"/>
            <a:ext cx="1584176" cy="79208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000" dirty="0" smtClean="0">
                <a:solidFill>
                  <a:schemeClr val="tx1"/>
                </a:solidFill>
              </a:rPr>
              <a:t>What</a:t>
            </a:r>
            <a:endParaRPr lang="en-GB" sz="3000" dirty="0">
              <a:solidFill>
                <a:schemeClr val="tx1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2915816" y="2348880"/>
            <a:ext cx="63350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we</a:t>
            </a:r>
            <a:endParaRPr lang="en-GB" sz="3000" u="sng" dirty="0"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MojePC\Local Settings\Temporary Internet Files\Content.IE5\00IJC5JB\MC90033525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72216">
            <a:off x="7767551" y="2975817"/>
            <a:ext cx="925423" cy="792088"/>
          </a:xfrm>
          <a:prstGeom prst="rect">
            <a:avLst/>
          </a:prstGeom>
          <a:noFill/>
        </p:spPr>
      </p:pic>
      <p:pic>
        <p:nvPicPr>
          <p:cNvPr id="1028" name="Picture 4" descr="C:\Documents and Settings\MojePC\Local Settings\Temporary Internet Files\Content.IE5\3NR9GYX9\MC90044170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5445224"/>
            <a:ext cx="763488" cy="763488"/>
          </a:xfrm>
          <a:prstGeom prst="rect">
            <a:avLst/>
          </a:prstGeom>
          <a:noFill/>
        </p:spPr>
      </p:pic>
      <p:pic>
        <p:nvPicPr>
          <p:cNvPr id="1029" name="Picture 5" descr="C:\Documents and Settings\MojePC\Local Settings\Temporary Internet Files\Content.IE5\3NR9GYX9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08304" y="5301208"/>
            <a:ext cx="720080" cy="720080"/>
          </a:xfrm>
          <a:prstGeom prst="rect">
            <a:avLst/>
          </a:prstGeom>
          <a:noFill/>
        </p:spPr>
      </p:pic>
      <p:pic>
        <p:nvPicPr>
          <p:cNvPr id="1030" name="Picture 6" descr="C:\Documents and Settings\MojePC\Local Settings\Temporary Internet Files\Content.IE5\3NR9GYX9\MC9004417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64288" y="5589240"/>
            <a:ext cx="792088" cy="7920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83333E-6 -1.85185E-6 L -0.23628 -1.85185E-6 " pathEditMode="relative" ptsTypes="AA">
                                      <p:cBhvr>
                                        <p:cTn id="8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0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4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9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7037E-7 L -0.15747 -3.7037E-7 " pathEditMode="relative" ptsTypes="AA">
                                      <p:cBhvr>
                                        <p:cTn id="17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 animBg="1"/>
      <p:bldP spid="10" grpId="0" animBg="1"/>
      <p:bldP spid="11" grpId="0"/>
      <p:bldP spid="12" grpId="0"/>
      <p:bldP spid="12" grpId="1"/>
      <p:bldP spid="13" grpId="0"/>
      <p:bldP spid="14" grpId="0"/>
      <p:bldP spid="16" grpId="0"/>
      <p:bldP spid="20" grpId="0" animBg="1"/>
      <p:bldP spid="21" grpId="0" animBg="1"/>
      <p:bldP spid="21" grpId="1" animBg="1"/>
      <p:bldP spid="22" grpId="0" animBg="1"/>
      <p:bldP spid="22" grpId="1" animBg="1"/>
      <p:bldP spid="23" grpId="0"/>
      <p:bldP spid="24" grpId="0"/>
      <p:bldP spid="25" grpId="0"/>
      <p:bldP spid="25" grpId="1"/>
      <p:bldP spid="26" grpId="0" animBg="1"/>
      <p:bldP spid="26" grpId="1" animBg="1"/>
      <p:bldP spid="27" grpId="0"/>
      <p:bldP spid="28" grpId="0"/>
      <p:bldP spid="29" grpId="0" animBg="1"/>
      <p:bldP spid="30" grpId="0" animBg="1"/>
      <p:bldP spid="31" grpId="0" animBg="1"/>
      <p:bldP spid="31" grpId="1" animBg="1"/>
      <p:bldP spid="32" grpId="0" animBg="1"/>
      <p:bldP spid="36" grpId="0"/>
      <p:bldP spid="37" grpId="0"/>
      <p:bldP spid="38" grpId="0"/>
      <p:bldP spid="40" grpId="0"/>
      <p:bldP spid="41" grpId="0"/>
      <p:bldP spid="41" grpId="1"/>
      <p:bldP spid="42" grpId="0"/>
      <p:bldP spid="43" grpId="0" animBg="1"/>
      <p:bldP spid="44" grpId="0" animBg="1"/>
      <p:bldP spid="4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800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Change the sentences into the questions:</a:t>
            </a:r>
            <a:endParaRPr lang="cs-CZ" sz="3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56176" y="2276872"/>
            <a:ext cx="356188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23728" y="2276872"/>
            <a:ext cx="654346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43808" y="5949280"/>
            <a:ext cx="76174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you</a:t>
            </a:r>
            <a:endParaRPr lang="en-GB" sz="3000" u="sng" dirty="0"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63888" y="1700808"/>
            <a:ext cx="84830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read</a:t>
            </a:r>
            <a:endParaRPr lang="en-GB" sz="3000" u="wavy" dirty="0">
              <a:uFill>
                <a:solidFill>
                  <a:srgbClr val="663300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27984" y="1700808"/>
            <a:ext cx="18002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magazines</a:t>
            </a:r>
            <a:endParaRPr lang="en-GB" sz="3000" u="dotted" dirty="0">
              <a:uFill>
                <a:solidFill>
                  <a:srgbClr val="00FF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95736" y="2276872"/>
            <a:ext cx="569387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323528" y="5877272"/>
            <a:ext cx="1656184" cy="79208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700" dirty="0" smtClean="0">
                <a:solidFill>
                  <a:schemeClr val="tx1"/>
                </a:solidFill>
                <a:cs typeface="Times New Roman" pitchFamily="18" charset="0"/>
              </a:rPr>
              <a:t>Where</a:t>
            </a:r>
            <a:endParaRPr lang="en-GB" sz="2700" dirty="0">
              <a:solidFill>
                <a:schemeClr val="tx1"/>
              </a:solidFill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27984" y="3573016"/>
            <a:ext cx="25202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in the evenings</a:t>
            </a:r>
            <a:endParaRPr lang="en-GB" sz="3000" u="dotted" dirty="0">
              <a:uFill>
                <a:solidFill>
                  <a:srgbClr val="00FF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99992" y="5301208"/>
            <a:ext cx="280831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in your bedroom</a:t>
            </a:r>
            <a:endParaRPr lang="en-GB" sz="3000" u="dotted" dirty="0">
              <a:uFill>
                <a:solidFill>
                  <a:srgbClr val="00FF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771800" y="1700808"/>
            <a:ext cx="80817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You</a:t>
            </a:r>
            <a:endParaRPr lang="en-GB" sz="3000" u="sng" dirty="0"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084168" y="1700808"/>
            <a:ext cx="2808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563888" y="2276872"/>
            <a:ext cx="84830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read</a:t>
            </a:r>
            <a:endParaRPr lang="en-GB" sz="3000" u="wavy" dirty="0">
              <a:uFill>
                <a:solidFill>
                  <a:srgbClr val="663300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427984" y="2276872"/>
            <a:ext cx="18002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magazines</a:t>
            </a:r>
            <a:endParaRPr lang="en-GB" sz="3000" u="dotted" dirty="0">
              <a:uFill>
                <a:solidFill>
                  <a:srgbClr val="00FF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771800" y="2276872"/>
            <a:ext cx="76174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you</a:t>
            </a:r>
            <a:endParaRPr lang="en-GB" sz="3000" u="sng" dirty="0"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04248" y="3573016"/>
            <a:ext cx="2808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323528" y="2204864"/>
            <a:ext cx="1584176" cy="79208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000" dirty="0" smtClean="0">
                <a:solidFill>
                  <a:schemeClr val="tx1"/>
                </a:solidFill>
              </a:rPr>
              <a:t>What</a:t>
            </a:r>
            <a:endParaRPr lang="en-GB" sz="3000" dirty="0">
              <a:solidFill>
                <a:schemeClr val="tx1"/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251520" y="4005064"/>
            <a:ext cx="1584176" cy="79208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000" dirty="0" smtClean="0">
                <a:solidFill>
                  <a:schemeClr val="tx1"/>
                </a:solidFill>
              </a:rPr>
              <a:t>When</a:t>
            </a:r>
            <a:endParaRPr lang="en-GB" sz="3000" dirty="0">
              <a:solidFill>
                <a:schemeClr val="tx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635896" y="3573016"/>
            <a:ext cx="84830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read</a:t>
            </a:r>
            <a:endParaRPr lang="en-GB" sz="3000" u="wavy" dirty="0">
              <a:uFill>
                <a:solidFill>
                  <a:srgbClr val="663300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771800" y="3573016"/>
            <a:ext cx="80817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You</a:t>
            </a:r>
            <a:endParaRPr lang="en-GB" sz="3000" u="sng" dirty="0"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427984" y="4149080"/>
            <a:ext cx="25202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in the evenings</a:t>
            </a:r>
            <a:endParaRPr lang="en-GB" sz="3000" u="dotted" dirty="0">
              <a:uFill>
                <a:solidFill>
                  <a:srgbClr val="00FF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092280" y="5301208"/>
            <a:ext cx="2808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635896" y="4149080"/>
            <a:ext cx="84830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read</a:t>
            </a:r>
            <a:endParaRPr lang="en-GB" sz="3000" u="wavy" dirty="0">
              <a:uFill>
                <a:solidFill>
                  <a:srgbClr val="663300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771800" y="5301208"/>
            <a:ext cx="80817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You</a:t>
            </a:r>
            <a:endParaRPr lang="en-GB" sz="3000" u="sng" dirty="0"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843808" y="4149080"/>
            <a:ext cx="76174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you</a:t>
            </a:r>
            <a:endParaRPr lang="en-GB" sz="3000" u="sng" dirty="0"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635896" y="5949280"/>
            <a:ext cx="84830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read</a:t>
            </a:r>
            <a:endParaRPr lang="en-GB" sz="3000" u="wavy" dirty="0">
              <a:uFill>
                <a:solidFill>
                  <a:srgbClr val="663300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635896" y="5301208"/>
            <a:ext cx="84830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read</a:t>
            </a:r>
            <a:endParaRPr lang="en-GB" sz="3000" u="wavy" dirty="0">
              <a:uFill>
                <a:solidFill>
                  <a:srgbClr val="663300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499992" y="5949280"/>
            <a:ext cx="280831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in your bedroom</a:t>
            </a:r>
            <a:endParaRPr lang="en-GB" sz="3000" u="dotted" dirty="0">
              <a:uFill>
                <a:solidFill>
                  <a:srgbClr val="00FF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123728" y="4149080"/>
            <a:ext cx="654346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123728" y="5949280"/>
            <a:ext cx="654346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804248" y="4221088"/>
            <a:ext cx="356188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7164288" y="5949280"/>
            <a:ext cx="356188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195736" y="4149080"/>
            <a:ext cx="569387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195736" y="5949280"/>
            <a:ext cx="569387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660232" y="2348880"/>
            <a:ext cx="194421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Magazines.</a:t>
            </a:r>
            <a:endParaRPr lang="en-GB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6479704" y="4509120"/>
            <a:ext cx="266429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In the evenings.</a:t>
            </a:r>
            <a:endParaRPr lang="en-GB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191672" y="6093296"/>
            <a:ext cx="295232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In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my</a:t>
            </a:r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bedroom.</a:t>
            </a:r>
            <a:endParaRPr lang="en-GB" sz="3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7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067 0.05333  C 0.081 0.06533  0.102 0.072  0.124 0.072  C 0.149 0.072  0.169 0.06533  0.183 0.05333  L 0.25 0  E" pathEditMode="relative" ptsTypes="">
                                      <p:cBhvr>
                                        <p:cTn id="3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4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19688 0 " pathEditMode="relative" ptsTypes="AA">
                                      <p:cBhvr>
                                        <p:cTn id="4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7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067 0.05333  C 0.081 0.06533  0.102 0.072  0.124 0.072  C 0.149 0.072  0.169 0.06533  0.183 0.05333  L 0.25 0  E" pathEditMode="relative" ptsTypes="">
                                      <p:cBhvr>
                                        <p:cTn id="8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83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209 -0.01042 " pathEditMode="relative" ptsTypes="AA">
                                      <p:cBhvr>
                                        <p:cTn id="92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37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067 0.05333  C 0.081 0.06533  0.102 0.072  0.124 0.072  C 0.149 0.072  0.169 0.06533  0.183 0.05333  L 0.25 0  E" pathEditMode="relative" ptsTypes="">
                                      <p:cBhvr>
                                        <p:cTn id="133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4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5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9132 0 " pathEditMode="relative" ptsTypes="AA">
                                      <p:cBhvr>
                                        <p:cTn id="143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4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5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1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4" grpId="0" animBg="1"/>
      <p:bldP spid="4" grpId="1" animBg="1"/>
      <p:bldP spid="5" grpId="0"/>
      <p:bldP spid="6" grpId="0"/>
      <p:bldP spid="7" grpId="0"/>
      <p:bldP spid="8" grpId="0" animBg="1"/>
      <p:bldP spid="9" grpId="0" animBg="1"/>
      <p:bldP spid="10" grpId="0"/>
      <p:bldP spid="11" grpId="0"/>
      <p:bldP spid="12" grpId="0"/>
      <p:bldP spid="16" grpId="0"/>
      <p:bldP spid="18" grpId="0"/>
      <p:bldP spid="19" grpId="0"/>
      <p:bldP spid="19" grpId="1"/>
      <p:bldP spid="19" grpId="2"/>
      <p:bldP spid="20" grpId="0"/>
      <p:bldP spid="21" grpId="0"/>
      <p:bldP spid="22" grpId="0" animBg="1"/>
      <p:bldP spid="23" grpId="0" animBg="1"/>
      <p:bldP spid="24" grpId="0"/>
      <p:bldP spid="26" grpId="0"/>
      <p:bldP spid="28" grpId="0"/>
      <p:bldP spid="28" grpId="1"/>
      <p:bldP spid="28" grpId="2"/>
      <p:bldP spid="29" grpId="0"/>
      <p:bldP spid="30" grpId="0"/>
      <p:bldP spid="31" grpId="0"/>
      <p:bldP spid="32" grpId="0"/>
      <p:bldP spid="33" grpId="0"/>
      <p:bldP spid="34" grpId="0"/>
      <p:bldP spid="35" grpId="0"/>
      <p:bldP spid="35" grpId="1"/>
      <p:bldP spid="35" grpId="2"/>
      <p:bldP spid="36" grpId="0" animBg="1"/>
      <p:bldP spid="36" grpId="1" animBg="1"/>
      <p:bldP spid="37" grpId="0" animBg="1"/>
      <p:bldP spid="37" grpId="1" animBg="1"/>
      <p:bldP spid="38" grpId="0" animBg="1"/>
      <p:bldP spid="38" grpId="1" animBg="1"/>
      <p:bldP spid="39" grpId="0" animBg="1"/>
      <p:bldP spid="39" grpId="1" animBg="1"/>
      <p:bldP spid="40" grpId="0" animBg="1"/>
      <p:bldP spid="41" grpId="0" animBg="1"/>
      <p:bldP spid="42" grpId="0"/>
      <p:bldP spid="44" grpId="0"/>
      <p:bldP spid="4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800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Change the sentences into the questions:</a:t>
            </a:r>
            <a:endParaRPr lang="cs-CZ" sz="3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436096" y="2276872"/>
            <a:ext cx="356188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23728" y="2276872"/>
            <a:ext cx="654346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15816" y="5949280"/>
            <a:ext cx="31290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I</a:t>
            </a:r>
            <a:endParaRPr lang="en-GB" sz="3000" u="sng" dirty="0"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03848" y="1700808"/>
            <a:ext cx="84830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play</a:t>
            </a:r>
            <a:endParaRPr lang="en-GB" sz="3000" u="wavy" dirty="0">
              <a:uFill>
                <a:solidFill>
                  <a:srgbClr val="663300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67944" y="1700808"/>
            <a:ext cx="144016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football</a:t>
            </a:r>
            <a:endParaRPr lang="en-GB" sz="3000" u="dotted" dirty="0">
              <a:uFill>
                <a:solidFill>
                  <a:srgbClr val="00FF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95736" y="2276872"/>
            <a:ext cx="569387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323528" y="5877272"/>
            <a:ext cx="1656184" cy="79208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700" dirty="0" smtClean="0">
                <a:solidFill>
                  <a:schemeClr val="tx1"/>
                </a:solidFill>
                <a:cs typeface="Times New Roman" pitchFamily="18" charset="0"/>
              </a:rPr>
              <a:t>When</a:t>
            </a:r>
            <a:endParaRPr lang="en-GB" sz="2700" dirty="0">
              <a:solidFill>
                <a:schemeClr val="tx1"/>
              </a:solidFill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67944" y="3573016"/>
            <a:ext cx="158417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at school</a:t>
            </a:r>
            <a:endParaRPr lang="en-GB" sz="3000" u="dotted" dirty="0">
              <a:uFill>
                <a:solidFill>
                  <a:srgbClr val="00FF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67944" y="5301208"/>
            <a:ext cx="338437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football on Mondays</a:t>
            </a:r>
            <a:endParaRPr lang="en-GB" sz="3000" u="dotted" dirty="0">
              <a:uFill>
                <a:solidFill>
                  <a:srgbClr val="00FF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15816" y="1700808"/>
            <a:ext cx="31290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I</a:t>
            </a:r>
            <a:endParaRPr lang="en-GB" sz="3000" u="sng" dirty="0"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292080" y="1700808"/>
            <a:ext cx="2808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03848" y="2276872"/>
            <a:ext cx="84830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play</a:t>
            </a:r>
            <a:endParaRPr lang="en-GB" sz="3000" u="wavy" dirty="0">
              <a:uFill>
                <a:solidFill>
                  <a:srgbClr val="663300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067944" y="2276872"/>
            <a:ext cx="151216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football</a:t>
            </a:r>
            <a:endParaRPr lang="en-GB" sz="3000" u="dotted" dirty="0">
              <a:uFill>
                <a:solidFill>
                  <a:srgbClr val="00FF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915816" y="2276872"/>
            <a:ext cx="31290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I</a:t>
            </a:r>
            <a:endParaRPr lang="en-GB" sz="3000" u="sng" dirty="0"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508104" y="3573016"/>
            <a:ext cx="2808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323528" y="2204864"/>
            <a:ext cx="1584176" cy="79208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000" dirty="0" smtClean="0">
                <a:solidFill>
                  <a:schemeClr val="tx1"/>
                </a:solidFill>
              </a:rPr>
              <a:t>What</a:t>
            </a:r>
            <a:endParaRPr lang="en-GB" sz="3000" dirty="0">
              <a:solidFill>
                <a:schemeClr val="tx1"/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179512" y="4005064"/>
            <a:ext cx="1800200" cy="79208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000" dirty="0" smtClean="0">
                <a:solidFill>
                  <a:schemeClr val="tx1"/>
                </a:solidFill>
              </a:rPr>
              <a:t>Where</a:t>
            </a:r>
            <a:endParaRPr lang="en-GB" sz="3000" dirty="0">
              <a:solidFill>
                <a:schemeClr val="tx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203848" y="3573016"/>
            <a:ext cx="84830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play</a:t>
            </a:r>
            <a:endParaRPr lang="en-GB" sz="3000" u="wavy" dirty="0">
              <a:uFill>
                <a:solidFill>
                  <a:srgbClr val="663300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915816" y="3573016"/>
            <a:ext cx="31290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I</a:t>
            </a:r>
            <a:endParaRPr lang="en-GB" sz="3000" u="sng" dirty="0"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067944" y="4149080"/>
            <a:ext cx="158417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at school</a:t>
            </a:r>
            <a:endParaRPr lang="en-GB" sz="3000" u="dotted" dirty="0">
              <a:uFill>
                <a:solidFill>
                  <a:srgbClr val="00FF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308304" y="5301208"/>
            <a:ext cx="2808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203848" y="4149080"/>
            <a:ext cx="84830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play</a:t>
            </a:r>
            <a:endParaRPr lang="en-GB" sz="3000" u="wavy" dirty="0">
              <a:uFill>
                <a:solidFill>
                  <a:srgbClr val="663300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915816" y="5301208"/>
            <a:ext cx="31290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I</a:t>
            </a:r>
            <a:endParaRPr lang="en-GB" sz="3000" u="sng" dirty="0"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915816" y="4149080"/>
            <a:ext cx="31290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I</a:t>
            </a:r>
            <a:endParaRPr lang="en-GB" sz="3000" u="sng" dirty="0"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203848" y="5949280"/>
            <a:ext cx="84830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play</a:t>
            </a:r>
            <a:endParaRPr lang="en-GB" sz="3000" u="wavy" dirty="0">
              <a:uFill>
                <a:solidFill>
                  <a:srgbClr val="663300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203848" y="5301208"/>
            <a:ext cx="84830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play</a:t>
            </a:r>
            <a:endParaRPr lang="en-GB" sz="3000" u="wavy" dirty="0">
              <a:uFill>
                <a:solidFill>
                  <a:srgbClr val="663300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364088" y="5949280"/>
            <a:ext cx="208823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on Mondays</a:t>
            </a:r>
            <a:endParaRPr lang="en-GB" sz="3000" u="dotted" dirty="0">
              <a:uFill>
                <a:solidFill>
                  <a:srgbClr val="00FF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123728" y="4149080"/>
            <a:ext cx="654346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123728" y="5949280"/>
            <a:ext cx="654346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796136" y="4077072"/>
            <a:ext cx="356188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7452320" y="5949280"/>
            <a:ext cx="356188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195736" y="4149080"/>
            <a:ext cx="569387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195736" y="5949280"/>
            <a:ext cx="569387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660232" y="2420888"/>
            <a:ext cx="158417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Football.</a:t>
            </a:r>
            <a:endParaRPr lang="en-GB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6588224" y="4221088"/>
            <a:ext cx="183671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At school.</a:t>
            </a:r>
            <a:endParaRPr lang="en-GB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803232" y="6093296"/>
            <a:ext cx="234076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On Mondays.</a:t>
            </a:r>
            <a:endParaRPr lang="en-GB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067944" y="5949280"/>
            <a:ext cx="144016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football</a:t>
            </a:r>
            <a:endParaRPr lang="en-GB" sz="3000" u="dotted" dirty="0">
              <a:uFill>
                <a:solidFill>
                  <a:srgbClr val="00FF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7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067 0.05333  C 0.081 0.06533  0.102 0.072  0.124 0.072  C 0.149 0.072  0.169 0.06533  0.183 0.05333  L 0.25 0  E" pathEditMode="relative" ptsTypes="">
                                      <p:cBhvr>
                                        <p:cTn id="3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4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14167 0 " pathEditMode="relative" ptsTypes="AA">
                                      <p:cBhvr>
                                        <p:cTn id="4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7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0.00162 L 0.06702 0.05486 C 0.08108 0.0669 0.10209 0.07361 0.12396 0.07361 C 0.14896 0.07361 0.16893 0.0669 0.18299 0.05486 L 0.25 0.00162 " pathEditMode="relative" rAng="0" ptsTypes="FffFF">
                                      <p:cBhvr>
                                        <p:cTn id="8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36"/>
                                    </p:animMotion>
                                  </p:childTnLst>
                                </p:cTn>
                              </p:par>
                              <p:par>
                                <p:cTn id="83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6.2963E-6 L -0.18108 6.2963E-6 " pathEditMode="relative" ptsTypes="AA">
                                      <p:cBhvr>
                                        <p:cTn id="92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37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067 0.05333  C 0.081 0.06533  0.102 0.072  0.124 0.072  C 0.149 0.072  0.169 0.06533  0.183 0.05333  L 0.25 0  E" pathEditMode="relative" ptsTypes="">
                                      <p:cBhvr>
                                        <p:cTn id="13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6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7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4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0486 0 " pathEditMode="relative" ptsTypes="AA">
                                      <p:cBhvr>
                                        <p:cTn id="145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4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7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3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4" grpId="0" animBg="1"/>
      <p:bldP spid="4" grpId="1" animBg="1"/>
      <p:bldP spid="5" grpId="0"/>
      <p:bldP spid="6" grpId="0"/>
      <p:bldP spid="7" grpId="0"/>
      <p:bldP spid="8" grpId="0" animBg="1"/>
      <p:bldP spid="9" grpId="0" animBg="1"/>
      <p:bldP spid="10" grpId="0"/>
      <p:bldP spid="11" grpId="0"/>
      <p:bldP spid="12" grpId="0"/>
      <p:bldP spid="16" grpId="0"/>
      <p:bldP spid="18" grpId="0"/>
      <p:bldP spid="19" grpId="0"/>
      <p:bldP spid="19" grpId="1"/>
      <p:bldP spid="19" grpId="2"/>
      <p:bldP spid="20" grpId="0"/>
      <p:bldP spid="21" grpId="0"/>
      <p:bldP spid="22" grpId="0" animBg="1"/>
      <p:bldP spid="23" grpId="0" animBg="1"/>
      <p:bldP spid="24" grpId="0"/>
      <p:bldP spid="26" grpId="0"/>
      <p:bldP spid="28" grpId="0"/>
      <p:bldP spid="28" grpId="1"/>
      <p:bldP spid="28" grpId="2"/>
      <p:bldP spid="29" grpId="0"/>
      <p:bldP spid="30" grpId="0"/>
      <p:bldP spid="31" grpId="0"/>
      <p:bldP spid="32" grpId="0"/>
      <p:bldP spid="33" grpId="0"/>
      <p:bldP spid="34" grpId="0"/>
      <p:bldP spid="35" grpId="0"/>
      <p:bldP spid="35" grpId="1"/>
      <p:bldP spid="35" grpId="2"/>
      <p:bldP spid="36" grpId="0" animBg="1"/>
      <p:bldP spid="36" grpId="1" animBg="1"/>
      <p:bldP spid="37" grpId="0" animBg="1"/>
      <p:bldP spid="37" grpId="1" animBg="1"/>
      <p:bldP spid="38" grpId="0" animBg="1"/>
      <p:bldP spid="38" grpId="1" animBg="1"/>
      <p:bldP spid="39" grpId="0" animBg="1"/>
      <p:bldP spid="39" grpId="1" animBg="1"/>
      <p:bldP spid="40" grpId="0" animBg="1"/>
      <p:bldP spid="41" grpId="0" animBg="1"/>
      <p:bldP spid="42" grpId="0"/>
      <p:bldP spid="44" grpId="0"/>
      <p:bldP spid="45" grpId="0"/>
      <p:bldP spid="4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563888" y="5589240"/>
            <a:ext cx="654346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63888" y="4005064"/>
            <a:ext cx="654346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63888" y="2348880"/>
            <a:ext cx="654346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3968" y="2420888"/>
            <a:ext cx="100811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____</a:t>
            </a:r>
            <a:endParaRPr lang="en-GB" sz="3000" b="1" dirty="0">
              <a:solidFill>
                <a:srgbClr val="0000FF"/>
              </a:solidFill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3968" y="5589240"/>
            <a:ext cx="100811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____</a:t>
            </a:r>
            <a:endParaRPr lang="en-GB" sz="3000" b="1" dirty="0">
              <a:solidFill>
                <a:srgbClr val="0000FF"/>
              </a:solidFill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83968" y="4005064"/>
            <a:ext cx="100811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____</a:t>
            </a:r>
            <a:endParaRPr lang="en-GB" sz="3000" b="1" dirty="0">
              <a:solidFill>
                <a:srgbClr val="0000FF"/>
              </a:solidFill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64088" y="2420888"/>
            <a:ext cx="85792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       </a:t>
            </a:r>
            <a:endParaRPr lang="en-GB" sz="3000" u="wavy" dirty="0">
              <a:uFill>
                <a:solidFill>
                  <a:srgbClr val="663300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64088" y="4005064"/>
            <a:ext cx="85792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       </a:t>
            </a:r>
            <a:endParaRPr lang="en-GB" sz="3000" u="wavy" dirty="0">
              <a:uFill>
                <a:solidFill>
                  <a:srgbClr val="663300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64088" y="5589240"/>
            <a:ext cx="85792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       </a:t>
            </a:r>
            <a:endParaRPr lang="en-GB" sz="3000" u="wavy" dirty="0">
              <a:uFill>
                <a:solidFill>
                  <a:srgbClr val="663300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372200" y="2348880"/>
            <a:ext cx="288032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300192" y="5589240"/>
            <a:ext cx="288032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300192" y="4005064"/>
            <a:ext cx="288032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2" name="Picture 8" descr="C:\Documents and Settings\MojePC\Local Settings\Temporary Internet Files\Content.IE5\W3FEN6QJ\MC9003472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5373216"/>
            <a:ext cx="1483606" cy="972378"/>
          </a:xfrm>
          <a:prstGeom prst="rect">
            <a:avLst/>
          </a:prstGeom>
          <a:noFill/>
        </p:spPr>
      </p:pic>
      <p:sp>
        <p:nvSpPr>
          <p:cNvPr id="29" name="TextovéPole 28"/>
          <p:cNvSpPr txBox="1"/>
          <p:nvPr/>
        </p:nvSpPr>
        <p:spPr>
          <a:xfrm>
            <a:off x="6516216" y="4509120"/>
            <a:ext cx="244130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i="1" dirty="0" smtClean="0">
                <a:latin typeface="Times New Roman" pitchFamily="18" charset="0"/>
                <a:cs typeface="Times New Roman" pitchFamily="18" charset="0"/>
              </a:rPr>
              <a:t>A board game.</a:t>
            </a:r>
            <a:endParaRPr lang="en-GB" sz="30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Elipsa 29"/>
          <p:cNvSpPr/>
          <p:nvPr/>
        </p:nvSpPr>
        <p:spPr>
          <a:xfrm>
            <a:off x="2483768" y="2276872"/>
            <a:ext cx="864096" cy="64807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3000" dirty="0">
              <a:solidFill>
                <a:schemeClr val="tx1"/>
              </a:solidFill>
            </a:endParaRPr>
          </a:p>
        </p:txBody>
      </p:sp>
      <p:sp>
        <p:nvSpPr>
          <p:cNvPr id="31" name="Elipsa 30"/>
          <p:cNvSpPr/>
          <p:nvPr/>
        </p:nvSpPr>
        <p:spPr>
          <a:xfrm>
            <a:off x="2483768" y="5517232"/>
            <a:ext cx="864096" cy="64807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3000" dirty="0">
              <a:solidFill>
                <a:schemeClr val="tx1"/>
              </a:solidFill>
            </a:endParaRPr>
          </a:p>
        </p:txBody>
      </p:sp>
      <p:sp>
        <p:nvSpPr>
          <p:cNvPr id="32" name="Elipsa 31"/>
          <p:cNvSpPr/>
          <p:nvPr/>
        </p:nvSpPr>
        <p:spPr>
          <a:xfrm>
            <a:off x="2555776" y="4005064"/>
            <a:ext cx="864096" cy="64807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3000" dirty="0">
              <a:solidFill>
                <a:schemeClr val="tx1"/>
              </a:solidFill>
            </a:endParaRPr>
          </a:p>
        </p:txBody>
      </p:sp>
      <p:pic>
        <p:nvPicPr>
          <p:cNvPr id="1040" name="Picture 16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132856"/>
            <a:ext cx="922630" cy="923544"/>
          </a:xfrm>
          <a:prstGeom prst="rect">
            <a:avLst/>
          </a:prstGeom>
          <a:noFill/>
        </p:spPr>
      </p:pic>
      <p:sp>
        <p:nvSpPr>
          <p:cNvPr id="42" name="TextovéPole 41"/>
          <p:cNvSpPr txBox="1"/>
          <p:nvPr/>
        </p:nvSpPr>
        <p:spPr>
          <a:xfrm>
            <a:off x="6407696" y="6093296"/>
            <a:ext cx="273630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i="1" dirty="0" smtClean="0">
                <a:latin typeface="Times New Roman" pitchFamily="18" charset="0"/>
                <a:cs typeface="Times New Roman" pitchFamily="18" charset="0"/>
              </a:rPr>
              <a:t>In the evenings.</a:t>
            </a:r>
            <a:endParaRPr lang="en-GB" sz="30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627784" y="3068960"/>
            <a:ext cx="208823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i="1" dirty="0" smtClean="0">
                <a:latin typeface="Times New Roman" pitchFamily="18" charset="0"/>
                <a:cs typeface="Times New Roman" pitchFamily="18" charset="0"/>
              </a:rPr>
              <a:t>In a house. /</a:t>
            </a:r>
            <a:endParaRPr lang="en-GB" sz="30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Elipsa 43"/>
          <p:cNvSpPr/>
          <p:nvPr/>
        </p:nvSpPr>
        <p:spPr>
          <a:xfrm>
            <a:off x="1835696" y="2204864"/>
            <a:ext cx="1656184" cy="79208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700" dirty="0" smtClean="0">
                <a:solidFill>
                  <a:schemeClr val="tx1"/>
                </a:solidFill>
                <a:cs typeface="Times New Roman" pitchFamily="18" charset="0"/>
              </a:rPr>
              <a:t>Where</a:t>
            </a:r>
            <a:endParaRPr lang="en-GB" sz="2700" dirty="0">
              <a:solidFill>
                <a:schemeClr val="tx1"/>
              </a:solidFill>
              <a:cs typeface="Times New Roman" pitchFamily="18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3635896" y="2348880"/>
            <a:ext cx="569387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4355976" y="2348880"/>
            <a:ext cx="76174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you</a:t>
            </a:r>
            <a:endParaRPr lang="en-GB" sz="3000" u="sng" dirty="0"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372200" y="2348880"/>
            <a:ext cx="356188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5364088" y="2348880"/>
            <a:ext cx="792088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live</a:t>
            </a:r>
            <a:endParaRPr lang="en-GB" sz="3000" u="dotted" dirty="0">
              <a:uFill>
                <a:solidFill>
                  <a:srgbClr val="00FF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0" name="Picture 8" descr="C:\Documents and Settings\MojePC\Local Settings\Temporary Internet Files\Content.IE5\W3FEN6QJ\MC9003472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789040"/>
            <a:ext cx="1483606" cy="972378"/>
          </a:xfrm>
          <a:prstGeom prst="rect">
            <a:avLst/>
          </a:prstGeom>
          <a:noFill/>
        </p:spPr>
      </p:pic>
      <p:sp>
        <p:nvSpPr>
          <p:cNvPr id="51" name="TextovéPole 50"/>
          <p:cNvSpPr txBox="1"/>
          <p:nvPr/>
        </p:nvSpPr>
        <p:spPr>
          <a:xfrm>
            <a:off x="4572000" y="3068960"/>
            <a:ext cx="17281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i="1" dirty="0" smtClean="0">
                <a:latin typeface="Times New Roman" pitchFamily="18" charset="0"/>
                <a:cs typeface="Times New Roman" pitchFamily="18" charset="0"/>
              </a:rPr>
              <a:t>In a flat. /</a:t>
            </a:r>
            <a:endParaRPr lang="en-GB" sz="30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6156176" y="3068960"/>
            <a:ext cx="316835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i="1" dirty="0" smtClean="0">
                <a:latin typeface="Times New Roman" pitchFamily="18" charset="0"/>
                <a:cs typeface="Times New Roman" pitchFamily="18" charset="0"/>
              </a:rPr>
              <a:t>In </a:t>
            </a:r>
            <a:r>
              <a:rPr lang="cs-CZ" sz="3000" i="1" dirty="0" smtClean="0">
                <a:latin typeface="Times New Roman" pitchFamily="18" charset="0"/>
                <a:cs typeface="Times New Roman" pitchFamily="18" charset="0"/>
              </a:rPr>
              <a:t>Mlada Boleslav.</a:t>
            </a:r>
            <a:endParaRPr lang="en-GB" sz="30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3" name="Elipsa 52"/>
          <p:cNvSpPr/>
          <p:nvPr/>
        </p:nvSpPr>
        <p:spPr>
          <a:xfrm>
            <a:off x="1907704" y="3933056"/>
            <a:ext cx="1584176" cy="79208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000" dirty="0" smtClean="0">
                <a:solidFill>
                  <a:schemeClr val="tx1"/>
                </a:solidFill>
              </a:rPr>
              <a:t>What</a:t>
            </a:r>
            <a:endParaRPr lang="en-GB" sz="3000" dirty="0">
              <a:solidFill>
                <a:schemeClr val="tx1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3563888" y="4005064"/>
            <a:ext cx="654346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3563888" y="5589240"/>
            <a:ext cx="654346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355976" y="4005064"/>
            <a:ext cx="100811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they</a:t>
            </a:r>
            <a:endParaRPr lang="en-GB" sz="3000" u="sng" dirty="0"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4355976" y="5589240"/>
            <a:ext cx="100811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they</a:t>
            </a:r>
            <a:endParaRPr lang="en-GB" sz="3000" u="sng" dirty="0"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5364088" y="4005064"/>
            <a:ext cx="84830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play</a:t>
            </a:r>
            <a:endParaRPr lang="en-GB" sz="3000" u="wavy" dirty="0">
              <a:uFill>
                <a:solidFill>
                  <a:srgbClr val="663300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5364088" y="5589240"/>
            <a:ext cx="84830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play</a:t>
            </a:r>
            <a:endParaRPr lang="en-GB" sz="3000" u="wavy" dirty="0">
              <a:uFill>
                <a:solidFill>
                  <a:srgbClr val="663300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6300192" y="4005064"/>
            <a:ext cx="288032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6300192" y="5589240"/>
            <a:ext cx="288032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3" name="Elipsa 62"/>
          <p:cNvSpPr/>
          <p:nvPr/>
        </p:nvSpPr>
        <p:spPr>
          <a:xfrm>
            <a:off x="1907704" y="5445224"/>
            <a:ext cx="1584176" cy="79208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000" dirty="0" smtClean="0">
                <a:solidFill>
                  <a:schemeClr val="tx1"/>
                </a:solidFill>
              </a:rPr>
              <a:t>When</a:t>
            </a:r>
            <a:endParaRPr lang="en-GB" sz="3000" dirty="0">
              <a:solidFill>
                <a:schemeClr val="tx1"/>
              </a:solidFill>
            </a:endParaRPr>
          </a:p>
        </p:txBody>
      </p:sp>
      <p:sp>
        <p:nvSpPr>
          <p:cNvPr id="64" name="Nadpis 4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Make more questions:</a:t>
            </a:r>
            <a:endParaRPr lang="en-GB" sz="4000" i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2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8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3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2" fill="hold">
                      <p:stCondLst>
                        <p:cond delay="indefinite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5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1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2" fill="hold">
                      <p:stCondLst>
                        <p:cond delay="indefinite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1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7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9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5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7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3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5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4" grpId="0" animBg="1"/>
      <p:bldP spid="4" grpId="1" animBg="1"/>
      <p:bldP spid="5" grpId="0" animBg="1"/>
      <p:bldP spid="5" grpId="1" animBg="1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  <p:bldP spid="11" grpId="0"/>
      <p:bldP spid="11" grpId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29" grpId="0"/>
      <p:bldP spid="30" grpId="0" animBg="1"/>
      <p:bldP spid="30" grpId="1" animBg="1"/>
      <p:bldP spid="31" grpId="0" animBg="1"/>
      <p:bldP spid="31" grpId="1" animBg="1"/>
      <p:bldP spid="32" grpId="0" animBg="1"/>
      <p:bldP spid="32" grpId="1" animBg="1"/>
      <p:bldP spid="42" grpId="0"/>
      <p:bldP spid="43" grpId="0"/>
      <p:bldP spid="44" grpId="0" animBg="1"/>
      <p:bldP spid="45" grpId="0" animBg="1"/>
      <p:bldP spid="46" grpId="0"/>
      <p:bldP spid="47" grpId="0" animBg="1"/>
      <p:bldP spid="48" grpId="0"/>
      <p:bldP spid="51" grpId="0"/>
      <p:bldP spid="52" grpId="0"/>
      <p:bldP spid="53" grpId="0" animBg="1"/>
      <p:bldP spid="55" grpId="0" animBg="1"/>
      <p:bldP spid="56" grpId="0" animBg="1"/>
      <p:bldP spid="57" grpId="0"/>
      <p:bldP spid="58" grpId="0"/>
      <p:bldP spid="59" grpId="0"/>
      <p:bldP spid="60" grpId="0"/>
      <p:bldP spid="61" grpId="0" animBg="1"/>
      <p:bldP spid="62" grpId="0" animBg="1"/>
      <p:bldP spid="6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87624" y="908720"/>
            <a:ext cx="32576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 obrázků: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Galerie programu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2348880"/>
            <a:ext cx="6912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předmětu anglický jazyk na Základní škole 17.listopadu 1325, Mladá Boleslav pro pátý ročník.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3861048"/>
            <a:ext cx="676875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procvičení tvoření otázek v přítomném čase prostém.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v prvním pololetí školního roku 2011/2012.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700</TotalTime>
  <Words>287</Words>
  <Application>Microsoft Office PowerPoint</Application>
  <PresentationFormat>Předvádění na obrazovce (4:3)</PresentationFormat>
  <Paragraphs>152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     </vt:lpstr>
      <vt:lpstr>Change the sentences into the questions:</vt:lpstr>
      <vt:lpstr>Change the sentences into the questions:</vt:lpstr>
      <vt:lpstr>Change the sentences into the questions:</vt:lpstr>
      <vt:lpstr>Make more questions:</vt:lpstr>
      <vt:lpstr>Snímek 6</vt:lpstr>
    </vt:vector>
  </TitlesOfParts>
  <Company>ZS Mladá Boleslav, 17. listopadu 1325, nezisková 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Zdeněk Hanuš</dc:creator>
  <cp:lastModifiedBy>Moje</cp:lastModifiedBy>
  <cp:revision>49</cp:revision>
  <dcterms:created xsi:type="dcterms:W3CDTF">2011-11-03T08:32:54Z</dcterms:created>
  <dcterms:modified xsi:type="dcterms:W3CDTF">2011-12-21T00:17:03Z</dcterms:modified>
</cp:coreProperties>
</file>