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4" r:id="rId6"/>
    <p:sldId id="265" r:id="rId7"/>
    <p:sldId id="262" r:id="rId8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FF00"/>
    <a:srgbClr val="0000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39" autoAdjust="0"/>
    <p:restoredTop sz="94660"/>
  </p:normalViewPr>
  <p:slideViewPr>
    <p:cSldViewPr>
      <p:cViewPr>
        <p:scale>
          <a:sx n="77" d="100"/>
          <a:sy n="77" d="100"/>
        </p:scale>
        <p:origin x="-816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- gramatika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VY_32_INOVACE_45_Přítomný čas prostý – otázka 3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MojePC\Local Settings\Temporary Internet Files\Content.IE5\3NR9GYX9\MC900296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5229200"/>
            <a:ext cx="1080120" cy="10735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7584" y="1700808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She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4149080"/>
            <a:ext cx="1050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Polly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2924944"/>
            <a:ext cx="6639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He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C:\Documents and Settings\MojePC\Local Settings\Temporary Internet Files\Content.IE5\KYDVUY3H\MC9002796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412776"/>
            <a:ext cx="1411141" cy="1103165"/>
          </a:xfrm>
          <a:prstGeom prst="rect">
            <a:avLst/>
          </a:prstGeom>
          <a:noFill/>
        </p:spPr>
      </p:pic>
      <p:pic>
        <p:nvPicPr>
          <p:cNvPr id="1038" name="Picture 14" descr="C:\Documents and Settings\MojePC\Local Settings\Temporary Internet Files\Content.IE5\KYDVUY3H\MC9004419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4077072"/>
            <a:ext cx="1152128" cy="743050"/>
          </a:xfrm>
          <a:prstGeom prst="rect">
            <a:avLst/>
          </a:prstGeom>
          <a:noFill/>
        </p:spPr>
      </p:pic>
      <p:pic>
        <p:nvPicPr>
          <p:cNvPr id="1050" name="Picture 26" descr="C:\Documents and Settings\MojePC\Local Settings\Temporary Internet Files\Content.IE5\GZZX9WP1\MC90044171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2636912"/>
            <a:ext cx="1080120" cy="1080120"/>
          </a:xfrm>
          <a:prstGeom prst="rect">
            <a:avLst/>
          </a:prstGeom>
          <a:noFill/>
        </p:spPr>
      </p:pic>
      <p:pic>
        <p:nvPicPr>
          <p:cNvPr id="1052" name="Picture 28" descr="C:\Documents and Settings\MojePC\Local Settings\Temporary Internet Files\Content.IE5\KYDVUY3H\MC90042316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2852936"/>
            <a:ext cx="769927" cy="769927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4644008" y="2996952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635896" y="1700808"/>
            <a:ext cx="46650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at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on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Saturday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Letter"/>
          <p:cNvSpPr>
            <a:spLocks noEditPoints="1" noChangeArrowheads="1"/>
          </p:cNvSpPr>
          <p:nvPr/>
        </p:nvSpPr>
        <p:spPr bwMode="auto">
          <a:xfrm>
            <a:off x="3779912" y="4365104"/>
            <a:ext cx="1008112" cy="36004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5304 w 21600"/>
              <a:gd name="T17" fmla="*/ 9216 h 21600"/>
              <a:gd name="T18" fmla="*/ 17504 w 21600"/>
              <a:gd name="T19" fmla="*/ 1837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4" y="0"/>
                </a:moveTo>
                <a:lnTo>
                  <a:pt x="21600" y="0"/>
                </a:lnTo>
                <a:lnTo>
                  <a:pt x="21600" y="21628"/>
                </a:lnTo>
                <a:lnTo>
                  <a:pt x="14" y="21628"/>
                </a:lnTo>
                <a:lnTo>
                  <a:pt x="14" y="0"/>
                </a:lnTo>
                <a:close/>
              </a:path>
              <a:path w="21600" h="21600" extrusionOk="0">
                <a:moveTo>
                  <a:pt x="18476" y="2035"/>
                </a:moveTo>
                <a:lnTo>
                  <a:pt x="20539" y="2035"/>
                </a:lnTo>
                <a:lnTo>
                  <a:pt x="20539" y="6559"/>
                </a:lnTo>
                <a:lnTo>
                  <a:pt x="18476" y="6559"/>
                </a:lnTo>
                <a:lnTo>
                  <a:pt x="18476" y="2035"/>
                </a:lnTo>
                <a:close/>
              </a:path>
              <a:path w="21600" h="21600" extrusionOk="0">
                <a:moveTo>
                  <a:pt x="884" y="2092"/>
                </a:moveTo>
                <a:lnTo>
                  <a:pt x="7425" y="2092"/>
                </a:lnTo>
                <a:lnTo>
                  <a:pt x="7425" y="2770"/>
                </a:lnTo>
                <a:lnTo>
                  <a:pt x="884" y="2770"/>
                </a:lnTo>
                <a:lnTo>
                  <a:pt x="884" y="2092"/>
                </a:lnTo>
                <a:close/>
              </a:path>
              <a:path w="21600" h="21600" extrusionOk="0">
                <a:moveTo>
                  <a:pt x="884" y="3109"/>
                </a:moveTo>
                <a:lnTo>
                  <a:pt x="7425" y="3109"/>
                </a:lnTo>
                <a:lnTo>
                  <a:pt x="7425" y="3788"/>
                </a:lnTo>
                <a:lnTo>
                  <a:pt x="884" y="3788"/>
                </a:lnTo>
                <a:lnTo>
                  <a:pt x="884" y="3109"/>
                </a:lnTo>
                <a:close/>
              </a:path>
              <a:path w="21600" h="21600" extrusionOk="0">
                <a:moveTo>
                  <a:pt x="884" y="4127"/>
                </a:moveTo>
                <a:lnTo>
                  <a:pt x="7425" y="4127"/>
                </a:lnTo>
                <a:lnTo>
                  <a:pt x="7425" y="4806"/>
                </a:lnTo>
                <a:lnTo>
                  <a:pt x="884" y="4806"/>
                </a:lnTo>
                <a:lnTo>
                  <a:pt x="884" y="4127"/>
                </a:lnTo>
                <a:close/>
              </a:path>
              <a:path w="21600" h="21600" extrusionOk="0">
                <a:moveTo>
                  <a:pt x="5127" y="5145"/>
                </a:moveTo>
                <a:lnTo>
                  <a:pt x="7425" y="5145"/>
                </a:lnTo>
                <a:lnTo>
                  <a:pt x="7425" y="5824"/>
                </a:lnTo>
                <a:lnTo>
                  <a:pt x="5127" y="5824"/>
                </a:lnTo>
                <a:lnTo>
                  <a:pt x="5127" y="5145"/>
                </a:lnTo>
                <a:close/>
              </a:path>
            </a:pathLst>
          </a:cu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2" name="TextovéPole 31"/>
          <p:cNvSpPr txBox="1"/>
          <p:nvPr/>
        </p:nvSpPr>
        <p:spPr>
          <a:xfrm>
            <a:off x="4932040" y="4149080"/>
            <a:ext cx="21691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every week.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55576" y="5373216"/>
            <a:ext cx="9302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Tom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4427984" y="5373216"/>
            <a:ext cx="27735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in the evenings.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35696" y="1700808"/>
            <a:ext cx="13596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up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1700808"/>
            <a:ext cx="1723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8 o´clock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07704" y="2924944"/>
            <a:ext cx="9605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en-GB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63688" y="5373216"/>
            <a:ext cx="26709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the piano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979712" y="4149080"/>
            <a:ext cx="11881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en-GB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131840" y="2924944"/>
            <a:ext cx="15087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bananas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491880" y="4149080"/>
            <a:ext cx="1313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a letter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Make some sentences </a:t>
            </a:r>
            <a:r>
              <a:rPr lang="cs-CZ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using the words and the</a:t>
            </a:r>
            <a:r>
              <a:rPr lang="cs-CZ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pictures:</a:t>
            </a:r>
            <a:endParaRPr lang="en-GB" sz="3600" i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20" grpId="0"/>
      <p:bldP spid="21" grpId="0"/>
      <p:bldP spid="22" grpId="0"/>
      <p:bldP spid="23" grpId="0"/>
      <p:bldP spid="25" grpId="0"/>
      <p:bldP spid="26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556792"/>
            <a:ext cx="41044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at 8 o´clock on Saturdays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51720" y="5229200"/>
            <a:ext cx="511256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the piano in the eveni</a:t>
            </a:r>
            <a:r>
              <a:rPr lang="en-GB" sz="3000" u="dotted" dirty="0" smtClean="0">
                <a:uFill>
                  <a:solidFill>
                    <a:srgbClr val="00B0F0"/>
                  </a:solidFill>
                </a:uFill>
                <a:latin typeface="Times New Roman" pitchFamily="18" charset="0"/>
                <a:cs typeface="Times New Roman" pitchFamily="18" charset="0"/>
              </a:rPr>
              <a:t>ngs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67744" y="4077072"/>
            <a:ext cx="42484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a letter every week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35696" y="2780928"/>
            <a:ext cx="266429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bananas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1556792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2780928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5229200"/>
            <a:ext cx="2880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4077072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4077072"/>
            <a:ext cx="99738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Polly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2780928"/>
            <a:ext cx="7200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e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2780928"/>
            <a:ext cx="6480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e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1556792"/>
            <a:ext cx="76174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She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1556792"/>
            <a:ext cx="71846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she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87624" y="5229200"/>
            <a:ext cx="88556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Tom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9512" y="5229200"/>
            <a:ext cx="97494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en-GB" sz="3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endParaRPr lang="en-GB" sz="3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20272" y="5229200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444208" y="4077072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11960" y="2780928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92280" y="1556792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9512" y="4077072"/>
            <a:ext cx="97494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en-GB" sz="3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endParaRPr lang="en-GB" sz="3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9512" y="2780928"/>
            <a:ext cx="97494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en-GB" sz="3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endParaRPr lang="en-GB" sz="3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79512" y="1556792"/>
            <a:ext cx="97494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en-GB" sz="3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endParaRPr lang="en-GB" sz="3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835696" y="1556792"/>
            <a:ext cx="132921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up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Nadpis 3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Change the sentences into the questions:</a:t>
            </a:r>
            <a:endParaRPr lang="en-GB" sz="3600" i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339752" y="1556792"/>
            <a:ext cx="2160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3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Zahnutá šipka dolů 36"/>
          <p:cNvSpPr/>
          <p:nvPr/>
        </p:nvSpPr>
        <p:spPr>
          <a:xfrm rot="10800000">
            <a:off x="899592" y="2132856"/>
            <a:ext cx="1584176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Zahnutá šipka dolů 37"/>
          <p:cNvSpPr/>
          <p:nvPr/>
        </p:nvSpPr>
        <p:spPr>
          <a:xfrm rot="10800000">
            <a:off x="899592" y="4653136"/>
            <a:ext cx="2376264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Zahnutá šipka dolů 38"/>
          <p:cNvSpPr/>
          <p:nvPr/>
        </p:nvSpPr>
        <p:spPr>
          <a:xfrm rot="10800000">
            <a:off x="899592" y="5805264"/>
            <a:ext cx="2016224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Zahnutá šipka dolů 39"/>
          <p:cNvSpPr/>
          <p:nvPr/>
        </p:nvSpPr>
        <p:spPr>
          <a:xfrm rot="10800000">
            <a:off x="827584" y="3356992"/>
            <a:ext cx="1800200" cy="50405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411760" y="2780928"/>
            <a:ext cx="2880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u="wavy" dirty="0" smtClean="0">
                <a:solidFill>
                  <a:srgbClr val="FF0000"/>
                </a:solidFill>
                <a:uFill>
                  <a:solidFill>
                    <a:schemeClr val="accent6">
                      <a:lumMod val="50000"/>
                    </a:schemeClr>
                  </a:solidFill>
                </a:u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3000" u="wavy" dirty="0">
              <a:solidFill>
                <a:srgbClr val="FF0000"/>
              </a:solidFill>
              <a:uFill>
                <a:solidFill>
                  <a:schemeClr val="accent6">
                    <a:lumMod val="50000"/>
                  </a:schemeClr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699792" y="5229200"/>
            <a:ext cx="3337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wavy" dirty="0" smtClean="0">
                <a:solidFill>
                  <a:srgbClr val="FF0000"/>
                </a:solidFill>
                <a:uFill>
                  <a:solidFill>
                    <a:schemeClr val="accent6">
                      <a:lumMod val="50000"/>
                    </a:schemeClr>
                  </a:solidFill>
                </a:uFill>
                <a:latin typeface="Times New Roman" pitchFamily="18" charset="0"/>
                <a:cs typeface="Times New Roman" pitchFamily="18" charset="0"/>
              </a:rPr>
              <a:t>s</a:t>
            </a:r>
            <a:endParaRPr lang="en-GB" sz="3000" u="wavy" dirty="0">
              <a:solidFill>
                <a:srgbClr val="FF0000"/>
              </a:solidFill>
              <a:uFill>
                <a:solidFill>
                  <a:schemeClr val="accent6">
                    <a:lumMod val="50000"/>
                  </a:schemeClr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059832" y="4077072"/>
            <a:ext cx="2880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u="wavy" dirty="0" smtClean="0">
                <a:solidFill>
                  <a:srgbClr val="FF0000"/>
                </a:solidFill>
                <a:uFill>
                  <a:solidFill>
                    <a:schemeClr val="accent6">
                      <a:lumMod val="50000"/>
                    </a:schemeClr>
                  </a:solidFill>
                </a:uFill>
                <a:latin typeface="Times New Roman" pitchFamily="18" charset="0"/>
                <a:cs typeface="Times New Roman" pitchFamily="18" charset="0"/>
              </a:rPr>
              <a:t>s</a:t>
            </a:r>
            <a:endParaRPr lang="en-GB" sz="3000" u="wavy" dirty="0">
              <a:solidFill>
                <a:srgbClr val="FF0000"/>
              </a:solidFill>
              <a:uFill>
                <a:solidFill>
                  <a:schemeClr val="accent6">
                    <a:lumMod val="50000"/>
                  </a:schemeClr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47 0.0456 C 0.00052 0.05718 -0.00486 0.0757 -0.01406 0.07986 C -0.01458 0.08171 -0.01423 0.08403 -0.01545 0.08519 C -0.01788 0.0875 -0.02361 0.08889 -0.02361 0.08912 C -0.02795 0.09792 -0.0401 0.10417 -0.04791 0.10695 C -0.0493 0.10625 -0.05052 0.10509 -0.05191 0.10509 C -0.0533 0.10509 -0.05469 0.10718 -0.05607 0.10695 C -0.05885 0.10648 -0.06406 0.10324 -0.06406 0.10347 C -0.07361 0.10741 -0.06771 0.09769 -0.07621 0.10509 C -0.0816 0.1044 -0.08715 0.10324 -0.09253 0.10324 C -0.09392 0.10324 -0.09514 0.10509 -0.09653 0.10509 C -0.1033 0.10509 -0.11007 0.10232 -0.11684 0.10162 C -0.11927 0.09213 -0.12326 0.09213 -0.13038 0.08889 C -0.13298 0.08773 -0.13837 0.08519 -0.13837 0.08542 C -0.13923 0.08333 -0.13993 0.08148 -0.14114 0.07986 C -0.14236 0.07847 -0.1441 0.07801 -0.14514 0.07639 C -0.14722 0.07315 -0.14809 0.06852 -0.15052 0.06551 C -0.15191 0.06366 -0.1533 0.06204 -0.15469 0.06019 C -0.15677 0.05139 -0.16007 0.04259 -0.16007 0.0331 " pathEditMode="relative" rAng="0" ptsTypes="ffffffffffffffffffA">
                                      <p:cBhvr>
                                        <p:cTn id="1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" y="25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34 0.03519 C -0.01129 0.04676 -0.01667 0.06528 -0.02587 0.06945 C -0.02639 0.0713 -0.02604 0.07361 -0.02726 0.07477 C -0.02969 0.07709 -0.03542 0.07848 -0.03542 0.07871 C -0.03976 0.0875 -0.05191 0.09375 -0.05972 0.09653 C -0.06111 0.09584 -0.06233 0.09468 -0.06372 0.09468 C -0.06511 0.09468 -0.0665 0.09676 -0.06788 0.09653 C -0.07066 0.09607 -0.07587 0.09283 -0.07587 0.09306 C -0.08542 0.09699 -0.07952 0.08727 -0.08802 0.09468 C -0.09341 0.09398 -0.09896 0.09283 -0.10434 0.09283 C -0.10573 0.09283 -0.10695 0.09468 -0.10834 0.09468 C -0.11511 0.09468 -0.12188 0.0919 -0.12865 0.09121 C -0.13108 0.08172 -0.13507 0.08172 -0.14219 0.07848 C -0.14479 0.07732 -0.15018 0.07477 -0.15018 0.075 C -0.15104 0.07292 -0.15174 0.07107 -0.15295 0.06945 C -0.15417 0.06806 -0.15591 0.0676 -0.15695 0.06598 C -0.15903 0.06273 -0.1599 0.05811 -0.16233 0.0551 C -0.16372 0.05324 -0.16511 0.05162 -0.1665 0.04977 C -0.16858 0.04098 -0.17188 0.03218 -0.17188 0.02269 " pathEditMode="relative" rAng="0" ptsTypes="ffffffffffffffffffA">
                                      <p:cBhvr>
                                        <p:cTn id="5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" y="25"/>
                                    </p:animMotion>
                                  </p:childTnLst>
                                </p:cTn>
                              </p:par>
                              <p:par>
                                <p:cTn id="5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04 0.0051 -0.00347 0.02385 -0.00399 0.02523 C -0.00451 0.02685 -0.00677 0.02616 -0.00798 0.02709 C -0.0184 0.03426 -0.00625 0.02801 -0.01614 0.03264 C -0.01996 0.04005 -0.02048 0.04838 -0.0243 0.05602 C -0.02986 0.05348 -0.03159 0.05533 -0.03646 0.05949 C -0.04288 0.05695 -0.04566 0.05602 -0.0526 0.05787 C -0.05711 0.06667 -0.05937 0.06667 -0.06753 0.06852 C -0.075 0.07199 -0.08298 0.07408 -0.09045 0.07755 C -0.10034 0.07338 -0.0993 0.07477 -0.10937 0.07755 C -0.12534 0.07454 -0.14097 0.07107 -0.15677 0.06667 C -0.16111 0.0706 -0.16527 0.07176 -0.17014 0.07408 C -0.18073 0.06945 -0.19132 0.06945 -0.2026 0.06852 C -0.20885 0.06343 -0.21302 0.05602 -0.22014 0.05232 C -0.22361 0.05047 -0.23038 0.04954 -0.23368 0.04885 C -0.2368 0.0426 -0.23784 0.03797 -0.24184 0.03264 C -0.24357 0.0257 -0.24687 0.02431 -0.25 0.01806 C -0.25156 0.01135 -0.25 0.00579 -0.25 -0.00162 " pathEditMode="relative" ptsTypes="fffffffffffffffffA">
                                      <p:cBhvr>
                                        <p:cTn id="8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2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2.22222E-6 C -0.00104 0.00972 0.00018 0.01504 -0.00676 0.01805 C -0.00885 0.02754 -0.01006 0.03634 -0.01336 0.04513 C -0.01406 0.04675 -0.01371 0.0493 -0.01475 0.05046 C -0.01614 0.05208 -0.0184 0.05162 -0.02013 0.05231 C -0.02621 0.05486 -0.03055 0.05879 -0.03645 0.06134 C -0.0401 0.06041 -0.04374 0.05763 -0.04722 0.06134 C -0.04843 0.06273 -0.04861 0.06574 -0.04999 0.06666 C -0.05381 0.06921 -0.06406 0.07199 -0.06892 0.07384 C -0.07343 0.07338 -0.07795 0.07361 -0.08229 0.07222 C -0.08385 0.07175 -0.08489 0.06898 -0.08645 0.06851 C -0.08784 0.06828 -0.08906 0.0699 -0.09045 0.07037 C -0.09843 0.07314 -0.10659 0.07569 -0.11475 0.07754 C -0.13211 0.07453 -0.14878 0.06967 -0.16614 0.06666 C -0.1717 0.0618 -0.17742 0.05972 -0.18367 0.05763 C -0.18992 0.04513 -0.18645 0.0493 -0.19322 0.04328 C -0.19999 0.02939 -0.19114 0.04606 -0.19999 0.03425 C -0.20624 0.02592 -0.20798 0.00763 -0.20798 -0.00348 " pathEditMode="relative" ptsTypes="fffffffffffffffffA">
                                      <p:cBhvr>
                                        <p:cTn id="10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7" grpId="0"/>
      <p:bldP spid="18" grpId="0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/>
      <p:bldP spid="31" grpId="1"/>
      <p:bldP spid="37" grpId="0" animBg="1"/>
      <p:bldP spid="38" grpId="0" animBg="1"/>
      <p:bldP spid="39" grpId="0" animBg="1"/>
      <p:bldP spid="40" grpId="0" animBg="1"/>
      <p:bldP spid="41" grpId="0"/>
      <p:bldP spid="41" grpId="1"/>
      <p:bldP spid="42" grpId="0"/>
      <p:bldP spid="42" grpId="1"/>
      <p:bldP spid="34" grpId="0"/>
      <p:bldP spid="3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MojePC\Local Settings\Temporary Internet Files\Content.IE5\JQOAIDID\MC9003907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429000"/>
            <a:ext cx="1267494" cy="120495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771800" y="2132856"/>
            <a:ext cx="8640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he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99792" y="3573016"/>
            <a:ext cx="7920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she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3573016"/>
            <a:ext cx="24482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he</a:t>
            </a:r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r homework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3573016"/>
            <a:ext cx="5760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do</a:t>
            </a:r>
            <a:endParaRPr lang="cs-CZ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4221088"/>
            <a:ext cx="7920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she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4221088"/>
            <a:ext cx="95571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learn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5589240"/>
            <a:ext cx="97494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en-GB" sz="3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endParaRPr lang="en-GB" sz="3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4221088"/>
            <a:ext cx="97494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en-GB" sz="3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endParaRPr lang="en-GB" sz="3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19672" y="3573016"/>
            <a:ext cx="97494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en-GB" sz="3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endParaRPr lang="en-GB" sz="3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2132856"/>
            <a:ext cx="1008112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en-GB" sz="3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endParaRPr lang="en-GB" sz="3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75856" y="2132856"/>
            <a:ext cx="10182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swim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72400" y="5589240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156176" y="4221088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028384" y="3573016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55976" y="2132856"/>
            <a:ext cx="22322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n Mondays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699792" y="1412776"/>
            <a:ext cx="395653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He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swim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000" u="dotted" dirty="0" smtClean="0">
                <a:uFill>
                  <a:solidFill>
                    <a:srgbClr val="00CCFF"/>
                  </a:solidFill>
                </a:uFill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en-GB" sz="3000" u="dotted" dirty="0" smtClean="0">
                <a:uFill>
                  <a:solidFill>
                    <a:srgbClr val="00CCFF"/>
                  </a:solidFill>
                </a:uFill>
                <a:latin typeface="Times New Roman" pitchFamily="18" charset="0"/>
                <a:cs typeface="Times New Roman" pitchFamily="18" charset="0"/>
              </a:rPr>
              <a:t>Mondays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flipH="1">
            <a:off x="4499992" y="4221088"/>
            <a:ext cx="187220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every day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699792" y="5589240"/>
            <a:ext cx="11521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David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779912" y="5589240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play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156176" y="5589240"/>
            <a:ext cx="207781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t weekends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372200" y="2132856"/>
            <a:ext cx="356188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Nadpis 4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Make more sentences</a:t>
            </a:r>
            <a:r>
              <a:rPr lang="cs-CZ" sz="40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en-GB" sz="4000" i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4" descr="C:\Documents and Settings\MojePC\Local Settings\Temporary Internet Files\Content.IE5\1JK3DN6G\MC9000787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700808"/>
            <a:ext cx="1547665" cy="661797"/>
          </a:xfrm>
          <a:prstGeom prst="rect">
            <a:avLst/>
          </a:prstGeom>
          <a:noFill/>
        </p:spPr>
      </p:pic>
      <p:sp>
        <p:nvSpPr>
          <p:cNvPr id="45" name="TextovéPole 44"/>
          <p:cNvSpPr txBox="1"/>
          <p:nvPr/>
        </p:nvSpPr>
        <p:spPr>
          <a:xfrm>
            <a:off x="4067944" y="1412776"/>
            <a:ext cx="2160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u="wavy" dirty="0" smtClean="0">
                <a:solidFill>
                  <a:srgbClr val="FF0000"/>
                </a:solidFill>
                <a:uFill>
                  <a:solidFill>
                    <a:schemeClr val="accent6">
                      <a:lumMod val="50000"/>
                    </a:schemeClr>
                  </a:solidFill>
                </a:u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3000" u="wavy" dirty="0">
              <a:solidFill>
                <a:srgbClr val="FF0000"/>
              </a:solidFill>
              <a:uFill>
                <a:solidFill>
                  <a:schemeClr val="accent6">
                    <a:lumMod val="50000"/>
                  </a:schemeClr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Zahnutá šipka dolů 48"/>
          <p:cNvSpPr/>
          <p:nvPr/>
        </p:nvSpPr>
        <p:spPr>
          <a:xfrm rot="10800000">
            <a:off x="2339752" y="2636912"/>
            <a:ext cx="1944216" cy="50405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0" name="Zahnutá šipka dolů 49"/>
          <p:cNvSpPr/>
          <p:nvPr/>
        </p:nvSpPr>
        <p:spPr>
          <a:xfrm rot="10800000">
            <a:off x="2339752" y="4005064"/>
            <a:ext cx="1656184" cy="28803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1" name="Zahnutá šipka dolů 50"/>
          <p:cNvSpPr/>
          <p:nvPr/>
        </p:nvSpPr>
        <p:spPr>
          <a:xfrm rot="10800000">
            <a:off x="2339752" y="4653136"/>
            <a:ext cx="2016224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37" name="Picture 13" descr="C:\Documents and Settings\MojePC\Local Settings\Temporary Internet Files\Content.IE5\78IS2UVE\MC9002819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229200"/>
            <a:ext cx="1545485" cy="1290907"/>
          </a:xfrm>
          <a:prstGeom prst="rect">
            <a:avLst/>
          </a:prstGeom>
          <a:noFill/>
        </p:spPr>
      </p:pic>
      <p:sp>
        <p:nvSpPr>
          <p:cNvPr id="54" name="TextovéPole 53"/>
          <p:cNvSpPr txBox="1"/>
          <p:nvPr/>
        </p:nvSpPr>
        <p:spPr>
          <a:xfrm>
            <a:off x="4572000" y="5589240"/>
            <a:ext cx="165141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the guitar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Zahnutá šipka dolů 54"/>
          <p:cNvSpPr/>
          <p:nvPr/>
        </p:nvSpPr>
        <p:spPr>
          <a:xfrm rot="10800000">
            <a:off x="2339752" y="6093296"/>
            <a:ext cx="2232248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444208" y="3573016"/>
            <a:ext cx="17281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very day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3" grpId="0"/>
      <p:bldP spid="17" grpId="0" animBg="1"/>
      <p:bldP spid="19" grpId="0" animBg="1"/>
      <p:bldP spid="20" grpId="0" animBg="1"/>
      <p:bldP spid="21" grpId="0"/>
      <p:bldP spid="22" grpId="0" animBg="1"/>
      <p:bldP spid="24" grpId="0" animBg="1"/>
      <p:bldP spid="27" grpId="0"/>
      <p:bldP spid="36" grpId="0"/>
      <p:bldP spid="37" grpId="0"/>
      <p:bldP spid="40" grpId="0"/>
      <p:bldP spid="41" grpId="0" animBg="1"/>
      <p:bldP spid="49" grpId="0" animBg="1"/>
      <p:bldP spid="50" grpId="0" animBg="1"/>
      <p:bldP spid="51" grpId="0" animBg="1"/>
      <p:bldP spid="54" grpId="0"/>
      <p:bldP spid="55" grpId="0" animBg="1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ovéPole 22"/>
          <p:cNvSpPr txBox="1"/>
          <p:nvPr/>
        </p:nvSpPr>
        <p:spPr>
          <a:xfrm>
            <a:off x="2771800" y="5589240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771800" y="4005064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771800" y="2348880"/>
            <a:ext cx="65434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707904" y="2420888"/>
            <a:ext cx="10081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____</a:t>
            </a:r>
            <a:endParaRPr lang="en-GB" sz="3000" b="1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707904" y="5589240"/>
            <a:ext cx="10081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____</a:t>
            </a:r>
            <a:endParaRPr lang="en-GB" sz="3000" b="1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707904" y="4005064"/>
            <a:ext cx="10081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____</a:t>
            </a:r>
            <a:endParaRPr lang="en-GB" sz="3000" b="1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860032" y="2420888"/>
            <a:ext cx="8579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       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860032" y="4005064"/>
            <a:ext cx="8579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       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860032" y="5589240"/>
            <a:ext cx="8579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       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796136" y="5589240"/>
            <a:ext cx="8579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       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796136" y="2420888"/>
            <a:ext cx="8579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       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796136" y="4005064"/>
            <a:ext cx="8579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       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732240" y="2348880"/>
            <a:ext cx="288032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732240" y="5589240"/>
            <a:ext cx="288032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732240" y="4005064"/>
            <a:ext cx="288032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Nadpis 4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Make more questions:</a:t>
            </a:r>
            <a:endParaRPr lang="en-GB" sz="4000" i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Zahnutá šipka dolů 24"/>
          <p:cNvSpPr/>
          <p:nvPr/>
        </p:nvSpPr>
        <p:spPr>
          <a:xfrm rot="10800000">
            <a:off x="3275856" y="6093296"/>
            <a:ext cx="2376264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Zahnutá šipka dolů 28"/>
          <p:cNvSpPr/>
          <p:nvPr/>
        </p:nvSpPr>
        <p:spPr>
          <a:xfrm rot="10800000">
            <a:off x="3275856" y="4509120"/>
            <a:ext cx="2376264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Zahnutá šipka dolů 29"/>
          <p:cNvSpPr/>
          <p:nvPr/>
        </p:nvSpPr>
        <p:spPr>
          <a:xfrm rot="10800000">
            <a:off x="3275856" y="2924944"/>
            <a:ext cx="2376264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2" name="Picture 4" descr="C:\Documents and Settings\MojePC\Local Settings\Temporary Internet Files\Content.IE5\XP8RJTL4\MC9003573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3681"/>
            <a:ext cx="1595402" cy="1350576"/>
          </a:xfrm>
          <a:prstGeom prst="rect">
            <a:avLst/>
          </a:prstGeom>
          <a:noFill/>
        </p:spPr>
      </p:pic>
      <p:pic>
        <p:nvPicPr>
          <p:cNvPr id="2055" name="Picture 7" descr="C:\Documents and Settings\MojePC\Local Settings\Temporary Internet Files\Content.IE5\1JK3DN6G\MC9003473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717032"/>
            <a:ext cx="1377550" cy="1264088"/>
          </a:xfrm>
          <a:prstGeom prst="rect">
            <a:avLst/>
          </a:prstGeom>
          <a:noFill/>
        </p:spPr>
      </p:pic>
      <p:pic>
        <p:nvPicPr>
          <p:cNvPr id="2" name="Picture 8" descr="C:\Documents and Settings\MojePC\Local Settings\Temporary Internet Files\Content.IE5\8RJK3VEX\MC9004151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5600504"/>
            <a:ext cx="1415279" cy="1042545"/>
          </a:xfrm>
          <a:prstGeom prst="rect">
            <a:avLst/>
          </a:prstGeom>
          <a:noFill/>
        </p:spPr>
      </p:pic>
      <p:pic>
        <p:nvPicPr>
          <p:cNvPr id="2057" name="Picture 9" descr="C:\Documents and Settings\MojePC\Local Settings\Temporary Internet Files\Content.IE5\1JK3DN6G\MC90044068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5949280"/>
            <a:ext cx="687861" cy="6878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6" grpId="0" animBg="1"/>
      <p:bldP spid="27" grpId="0" animBg="1"/>
      <p:bldP spid="28" grpId="0"/>
      <p:bldP spid="31" grpId="0"/>
      <p:bldP spid="32" grpId="0"/>
      <p:bldP spid="33" grpId="0"/>
      <p:bldP spid="34" grpId="0"/>
      <p:bldP spid="35" grpId="0"/>
      <p:bldP spid="37" grpId="0"/>
      <p:bldP spid="38" grpId="0"/>
      <p:bldP spid="39" grpId="0"/>
      <p:bldP spid="41" grpId="0" animBg="1"/>
      <p:bldP spid="42" grpId="0" animBg="1"/>
      <p:bldP spid="43" grpId="0" animBg="1"/>
      <p:bldP spid="25" grpId="0" animBg="1"/>
      <p:bldP spid="29" grpId="0" animBg="1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ovéPole 22"/>
          <p:cNvSpPr txBox="1"/>
          <p:nvPr/>
        </p:nvSpPr>
        <p:spPr>
          <a:xfrm>
            <a:off x="2411760" y="5589240"/>
            <a:ext cx="101438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en-GB" sz="3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endParaRPr lang="en-GB" sz="3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11760" y="4005064"/>
            <a:ext cx="1080120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en-GB" sz="3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endParaRPr lang="en-GB" sz="3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411760" y="2348880"/>
            <a:ext cx="1014386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en-GB" sz="3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endParaRPr lang="en-GB" sz="3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491880" y="2348880"/>
            <a:ext cx="18002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our mum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491880" y="5589240"/>
            <a:ext cx="19442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our friend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220072" y="2348880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read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76056" y="4005064"/>
            <a:ext cx="93326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cook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64088" y="5589240"/>
            <a:ext cx="76335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wavy" dirty="0" smtClean="0">
                <a:uFill>
                  <a:solidFill>
                    <a:srgbClr val="663300"/>
                  </a:solidFill>
                </a:uFill>
                <a:latin typeface="Times New Roman" pitchFamily="18" charset="0"/>
                <a:cs typeface="Times New Roman" pitchFamily="18" charset="0"/>
              </a:rPr>
              <a:t>live</a:t>
            </a:r>
            <a:endParaRPr lang="en-GB" sz="3000" u="wavy" dirty="0">
              <a:uFill>
                <a:solidFill>
                  <a:srgbClr val="663300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300192" y="5589240"/>
            <a:ext cx="17281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n Prague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084168" y="2348880"/>
            <a:ext cx="251703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n the evenings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460432" y="2348880"/>
            <a:ext cx="288032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884368" y="5589240"/>
            <a:ext cx="288032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956376" y="4005064"/>
            <a:ext cx="288032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Nadpis 4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Make more </a:t>
            </a:r>
            <a:r>
              <a:rPr lang="en-GB" sz="40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sz="40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en-GB" sz="40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possible answers</a:t>
            </a:r>
            <a:r>
              <a:rPr lang="cs-CZ" sz="40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en-GB" sz="4000" i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Zahnutá šipka dolů 24"/>
          <p:cNvSpPr/>
          <p:nvPr/>
        </p:nvSpPr>
        <p:spPr>
          <a:xfrm rot="10800000">
            <a:off x="3131840" y="6093296"/>
            <a:ext cx="2952328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Zahnutá šipka dolů 28"/>
          <p:cNvSpPr/>
          <p:nvPr/>
        </p:nvSpPr>
        <p:spPr>
          <a:xfrm rot="10800000">
            <a:off x="3131840" y="4509120"/>
            <a:ext cx="2808312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Zahnutá šipka dolů 29"/>
          <p:cNvSpPr/>
          <p:nvPr/>
        </p:nvSpPr>
        <p:spPr>
          <a:xfrm rot="10800000">
            <a:off x="3131840" y="2852936"/>
            <a:ext cx="2880320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2" name="Picture 4" descr="C:\Documents and Settings\MojePC\Local Settings\Temporary Internet Files\Content.IE5\XP8RJTL4\MC9003573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3681"/>
            <a:ext cx="1595402" cy="1350576"/>
          </a:xfrm>
          <a:prstGeom prst="rect">
            <a:avLst/>
          </a:prstGeom>
          <a:noFill/>
        </p:spPr>
      </p:pic>
      <p:pic>
        <p:nvPicPr>
          <p:cNvPr id="2055" name="Picture 7" descr="C:\Documents and Settings\MojePC\Local Settings\Temporary Internet Files\Content.IE5\1JK3DN6G\MC9003473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717032"/>
            <a:ext cx="1377550" cy="1264088"/>
          </a:xfrm>
          <a:prstGeom prst="rect">
            <a:avLst/>
          </a:prstGeom>
          <a:noFill/>
        </p:spPr>
      </p:pic>
      <p:pic>
        <p:nvPicPr>
          <p:cNvPr id="2" name="Picture 8" descr="C:\Documents and Settings\MojePC\Local Settings\Temporary Internet Files\Content.IE5\8RJK3VEX\MC9004151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5600504"/>
            <a:ext cx="1415279" cy="1042545"/>
          </a:xfrm>
          <a:prstGeom prst="rect">
            <a:avLst/>
          </a:prstGeom>
          <a:noFill/>
        </p:spPr>
      </p:pic>
      <p:pic>
        <p:nvPicPr>
          <p:cNvPr id="2057" name="Picture 9" descr="C:\Documents and Settings\MojePC\Local Settings\Temporary Internet Files\Content.IE5\1JK3DN6G\MC90044068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5949280"/>
            <a:ext cx="687861" cy="687861"/>
          </a:xfrm>
          <a:prstGeom prst="rect">
            <a:avLst/>
          </a:prstGeom>
          <a:noFill/>
        </p:spPr>
      </p:pic>
      <p:sp>
        <p:nvSpPr>
          <p:cNvPr id="36" name="TextovéPole 35"/>
          <p:cNvSpPr txBox="1"/>
          <p:nvPr/>
        </p:nvSpPr>
        <p:spPr>
          <a:xfrm>
            <a:off x="3563888" y="4005064"/>
            <a:ext cx="15841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en-GB" sz="3000" u="sng" dirty="0" smtClean="0">
                <a:uFill>
                  <a:solidFill>
                    <a:srgbClr val="0000FF"/>
                  </a:solidFill>
                </a:uFill>
                <a:latin typeface="Times New Roman" pitchFamily="18" charset="0"/>
                <a:cs typeface="Times New Roman" pitchFamily="18" charset="0"/>
              </a:rPr>
              <a:t>our dad</a:t>
            </a:r>
            <a:endParaRPr lang="en-GB" sz="3000" u="sng" dirty="0">
              <a:uFill>
                <a:solidFill>
                  <a:srgbClr val="0000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084168" y="4005064"/>
            <a:ext cx="19688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u="dotted" dirty="0" smtClean="0">
                <a:uFill>
                  <a:solidFill>
                    <a:srgbClr val="00FFFF"/>
                  </a:solidFill>
                </a:uFill>
                <a:latin typeface="Times New Roman" pitchFamily="18" charset="0"/>
                <a:cs typeface="Times New Roman" pitchFamily="18" charset="0"/>
              </a:rPr>
              <a:t>on Sundays</a:t>
            </a:r>
            <a:endParaRPr lang="en-GB" sz="3000" u="dotted" dirty="0">
              <a:uFill>
                <a:solidFill>
                  <a:srgbClr val="00FFFF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6" grpId="0" animBg="1"/>
      <p:bldP spid="27" grpId="0" animBg="1"/>
      <p:bldP spid="28" grpId="0"/>
      <p:bldP spid="31" grpId="0"/>
      <p:bldP spid="33" grpId="0"/>
      <p:bldP spid="34" grpId="0"/>
      <p:bldP spid="35" grpId="0"/>
      <p:bldP spid="37" grpId="0"/>
      <p:bldP spid="38" grpId="0"/>
      <p:bldP spid="41" grpId="0" animBg="1"/>
      <p:bldP spid="42" grpId="0" animBg="1"/>
      <p:bldP spid="43" grpId="0" animBg="1"/>
      <p:bldP spid="25" grpId="0" animBg="1"/>
      <p:bldP spid="29" grpId="0" animBg="1"/>
      <p:bldP spid="30" grpId="0" animBg="1"/>
      <p:bldP spid="36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348880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na Základní škole 17.listopadu 1325, Mladá Boleslav pro pátý ročník.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861048"/>
            <a:ext cx="676875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tvoření otázek v přítomném čase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prostém ve 3. osobě čísla jednotného.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prvním pololetí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školního roku 2011/2012.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1715</TotalTime>
  <Words>250</Words>
  <Application>Microsoft Office PowerPoint</Application>
  <PresentationFormat>Předvádění na obrazovce (4:3)</PresentationFormat>
  <Paragraphs>111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Make some sentences  using the words and the pictures:</vt:lpstr>
      <vt:lpstr>Change the sentences into the questions:</vt:lpstr>
      <vt:lpstr>Make more sentences:</vt:lpstr>
      <vt:lpstr>Make more questions:</vt:lpstr>
      <vt:lpstr>Make more questions – possible answers:</vt:lpstr>
      <vt:lpstr>Snímek 7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Moje</cp:lastModifiedBy>
  <cp:revision>78</cp:revision>
  <dcterms:created xsi:type="dcterms:W3CDTF">2011-11-03T08:32:54Z</dcterms:created>
  <dcterms:modified xsi:type="dcterms:W3CDTF">2012-03-25T21:55:23Z</dcterms:modified>
</cp:coreProperties>
</file>