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3" r:id="rId3"/>
    <p:sldId id="275" r:id="rId4"/>
    <p:sldId id="274" r:id="rId5"/>
    <p:sldId id="262" r:id="rId6"/>
  </p:sldIdLst>
  <p:sldSz cx="9144000" cy="6858000" type="screen4x3"/>
  <p:notesSz cx="6858000" cy="994568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6600"/>
    <a:srgbClr val="996633"/>
    <a:srgbClr val="0099FF"/>
    <a:srgbClr val="FF99FF"/>
    <a:srgbClr val="FFCCFF"/>
    <a:srgbClr val="FF66FF"/>
    <a:srgbClr val="0000FF"/>
    <a:srgbClr val="E3F40C"/>
    <a:srgbClr val="EEF40C"/>
    <a:srgbClr val="F7F70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39" autoAdjust="0"/>
    <p:restoredTop sz="94660"/>
  </p:normalViewPr>
  <p:slideViewPr>
    <p:cSldViewPr>
      <p:cViewPr>
        <p:scale>
          <a:sx n="77" d="100"/>
          <a:sy n="77" d="100"/>
        </p:scale>
        <p:origin x="-816" y="-3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22.4.2012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078637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22.4.2012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947855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22.4.2012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795655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22.4.2012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1679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22.4.2012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292185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22.4.2012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38361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22.4.2012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686635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22.4.2012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72976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22.4.2012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480779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22.4.2012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01216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22.4.2012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740394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A244F5-E473-4B78-B37B-0EAFD929D943}" type="datetimeFigureOut">
              <a:rPr lang="cs-CZ" smtClean="0"/>
              <a:pPr/>
              <a:t>22.4.2012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52376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7" Type="http://schemas.openxmlformats.org/officeDocument/2006/relationships/image" Target="../media/image11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wmf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5.wmf"/><Relationship Id="rId4" Type="http://schemas.openxmlformats.org/officeDocument/2006/relationships/image" Target="../media/image14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 smtClean="0"/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Anglický jazyk - gramatika</a:t>
            </a:r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Autor:  Mgr. Vlasta Skořepová</a:t>
            </a:r>
          </a:p>
          <a:p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VY_32_INOVACE_52_Neurčitý člen 2</a:t>
            </a:r>
          </a:p>
          <a:p>
            <a:endParaRPr lang="cs-CZ" dirty="0"/>
          </a:p>
          <a:p>
            <a:endParaRPr lang="cs-CZ" dirty="0"/>
          </a:p>
          <a:p>
            <a:pPr marL="0" indent="0" algn="ctr">
              <a:buNone/>
            </a:pPr>
            <a:r>
              <a:rPr lang="cs-CZ" sz="1400" dirty="0" smtClean="0"/>
              <a:t>Vytvořeno v rámci projektu „EU peníze školám“.</a:t>
            </a:r>
          </a:p>
          <a:p>
            <a:pPr marL="0" indent="0" algn="ctr">
              <a:buNone/>
            </a:pPr>
            <a:r>
              <a:rPr lang="cs-CZ" sz="1400" dirty="0" smtClean="0"/>
              <a:t>OP VK oblast podpory 1.4 s názvem Zlepšení podmínek pro vzdělávání na základních školách.</a:t>
            </a:r>
            <a:endParaRPr lang="cs-CZ" sz="1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144000" cy="1496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227861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610744" cy="1143000"/>
          </a:xfrm>
        </p:spPr>
        <p:txBody>
          <a:bodyPr/>
          <a:lstStyle/>
          <a:p>
            <a:r>
              <a:rPr lang="en-GB" i="1" dirty="0" smtClean="0">
                <a:solidFill>
                  <a:schemeClr val="accent6">
                    <a:lumMod val="50000"/>
                  </a:schemeClr>
                </a:solidFill>
              </a:rPr>
              <a:t>What is it?</a:t>
            </a:r>
            <a:endParaRPr lang="en-GB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029" name="Picture 5" descr="C:\Documents and Settings\MojePC\Local Settings\Temporary Internet Files\Content.IE5\1JK3DN6G\MC900113266[1].wmf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flipH="1">
            <a:off x="1043608" y="1772816"/>
            <a:ext cx="1097674" cy="2012999"/>
          </a:xfrm>
          <a:prstGeom prst="rect">
            <a:avLst/>
          </a:prstGeom>
          <a:noFill/>
        </p:spPr>
      </p:pic>
      <p:pic>
        <p:nvPicPr>
          <p:cNvPr id="1033" name="Picture 9" descr="C:\Documents and Settings\MojePC\Local Settings\Temporary Internet Files\Content.IE5\78IS2UVE\MC900353696[1].wmf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4860032" y="1844824"/>
            <a:ext cx="1500952" cy="1178190"/>
          </a:xfrm>
          <a:prstGeom prst="rect">
            <a:avLst/>
          </a:prstGeom>
          <a:noFill/>
        </p:spPr>
      </p:pic>
      <p:pic>
        <p:nvPicPr>
          <p:cNvPr id="45" name="Picture 5" descr="C:\Documents and Settings\MojePC\Local Settings\Temporary Internet Files\Content.IE5\XP8RJTL4\MC90035847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587358">
            <a:off x="2378181" y="4237237"/>
            <a:ext cx="1318847" cy="1452494"/>
          </a:xfrm>
          <a:prstGeom prst="rect">
            <a:avLst/>
          </a:prstGeom>
          <a:noFill/>
        </p:spPr>
      </p:pic>
      <p:pic>
        <p:nvPicPr>
          <p:cNvPr id="1072" name="Picture 48" descr="C:\Documents and Settings\MojePC\Local Settings\Temporary Internet Files\Content.IE5\XP8RJTL4\MC900113360[1].wmf"/>
          <p:cNvPicPr>
            <a:picLocks noChangeAspect="1" noChangeArrowheads="1"/>
          </p:cNvPicPr>
          <p:nvPr/>
        </p:nvPicPr>
        <p:blipFill>
          <a:blip r:embed="rId5" cstate="print">
            <a:biLevel thresh="50000"/>
          </a:blip>
          <a:srcRect/>
          <a:stretch>
            <a:fillRect/>
          </a:stretch>
        </p:blipFill>
        <p:spPr bwMode="auto">
          <a:xfrm>
            <a:off x="7380312" y="4149080"/>
            <a:ext cx="1095929" cy="1337954"/>
          </a:xfrm>
          <a:prstGeom prst="rect">
            <a:avLst/>
          </a:prstGeom>
          <a:noFill/>
        </p:spPr>
      </p:pic>
      <p:sp>
        <p:nvSpPr>
          <p:cNvPr id="50" name="TextovéPole 49"/>
          <p:cNvSpPr txBox="1"/>
          <p:nvPr/>
        </p:nvSpPr>
        <p:spPr>
          <a:xfrm>
            <a:off x="2267744" y="1916832"/>
            <a:ext cx="15760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It´s </a:t>
            </a:r>
            <a:r>
              <a:rPr lang="en-GB" sz="2400" u="sng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400" u="sng" dirty="0" smtClean="0">
                <a:latin typeface="Times New Roman" pitchFamily="18" charset="0"/>
                <a:cs typeface="Times New Roman" pitchFamily="18" charset="0"/>
              </a:rPr>
              <a:t>dress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2267744" y="2348880"/>
            <a:ext cx="8082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It´s </a:t>
            </a:r>
            <a:r>
              <a:rPr lang="en-GB" sz="2400" u="sng" dirty="0" smtClean="0">
                <a:latin typeface="Times New Roman" pitchFamily="18" charset="0"/>
                <a:cs typeface="Times New Roman" pitchFamily="18" charset="0"/>
              </a:rPr>
              <a:t>a</a:t>
            </a:r>
            <a:endParaRPr lang="cs-CZ" u="sng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3707904" y="2348880"/>
            <a:ext cx="8755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u="sng" dirty="0" smtClean="0">
                <a:latin typeface="Times New Roman" pitchFamily="18" charset="0"/>
                <a:cs typeface="Times New Roman" pitchFamily="18" charset="0"/>
              </a:rPr>
              <a:t>dress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53" name="TextovéPole 52"/>
          <p:cNvSpPr txBox="1"/>
          <p:nvPr/>
        </p:nvSpPr>
        <p:spPr>
          <a:xfrm>
            <a:off x="3059832" y="2348880"/>
            <a:ext cx="7841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>
                <a:solidFill>
                  <a:srgbClr val="FF99FF"/>
                </a:solidFill>
                <a:latin typeface="Times New Roman" pitchFamily="18" charset="0"/>
                <a:cs typeface="Times New Roman" pitchFamily="18" charset="0"/>
              </a:rPr>
              <a:t>pink</a:t>
            </a:r>
            <a:endParaRPr lang="en-GB" b="1" dirty="0">
              <a:solidFill>
                <a:srgbClr val="FF99FF"/>
              </a:solidFill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5652120" y="5373216"/>
            <a:ext cx="8082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It´s </a:t>
            </a:r>
            <a:r>
              <a:rPr lang="en-GB" sz="2400" u="sng" dirty="0" smtClean="0">
                <a:latin typeface="Times New Roman" pitchFamily="18" charset="0"/>
                <a:cs typeface="Times New Roman" pitchFamily="18" charset="0"/>
              </a:rPr>
              <a:t>a</a:t>
            </a:r>
            <a:endParaRPr lang="cs-CZ" u="sng" dirty="0"/>
          </a:p>
        </p:txBody>
      </p:sp>
      <p:sp>
        <p:nvSpPr>
          <p:cNvPr id="56" name="TextovéPole 55"/>
          <p:cNvSpPr txBox="1"/>
          <p:nvPr/>
        </p:nvSpPr>
        <p:spPr>
          <a:xfrm>
            <a:off x="7055210" y="2420888"/>
            <a:ext cx="9012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violet</a:t>
            </a:r>
            <a:endParaRPr lang="en-GB" sz="2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1403648" y="5589240"/>
            <a:ext cx="7489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blue</a:t>
            </a:r>
            <a:endParaRPr lang="en-GB" b="1" dirty="0">
              <a:solidFill>
                <a:srgbClr val="0099FF"/>
              </a:solidFill>
            </a:endParaRPr>
          </a:p>
        </p:txBody>
      </p:sp>
      <p:sp>
        <p:nvSpPr>
          <p:cNvPr id="58" name="TextovéPole 57"/>
          <p:cNvSpPr txBox="1"/>
          <p:nvPr/>
        </p:nvSpPr>
        <p:spPr>
          <a:xfrm>
            <a:off x="683568" y="5157192"/>
            <a:ext cx="18822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It´s </a:t>
            </a:r>
            <a:r>
              <a:rPr lang="en-GB" sz="2400" u="sng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400" u="sng" dirty="0" smtClean="0">
                <a:latin typeface="Times New Roman" pitchFamily="18" charset="0"/>
                <a:cs typeface="Times New Roman" pitchFamily="18" charset="0"/>
              </a:rPr>
              <a:t>sweater</a:t>
            </a:r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59" name="TextovéPole 58"/>
          <p:cNvSpPr txBox="1"/>
          <p:nvPr/>
        </p:nvSpPr>
        <p:spPr>
          <a:xfrm>
            <a:off x="7884368" y="2420888"/>
            <a:ext cx="10508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u="sng" dirty="0" smtClean="0">
                <a:latin typeface="Times New Roman" pitchFamily="18" charset="0"/>
                <a:cs typeface="Times New Roman" pitchFamily="18" charset="0"/>
              </a:rPr>
              <a:t>T-shirt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60" name="TextovéPole 59"/>
          <p:cNvSpPr txBox="1"/>
          <p:nvPr/>
        </p:nvSpPr>
        <p:spPr>
          <a:xfrm>
            <a:off x="6372200" y="5373216"/>
            <a:ext cx="9028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white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5652120" y="4941168"/>
            <a:ext cx="14895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It´s </a:t>
            </a:r>
            <a:r>
              <a:rPr lang="en-GB" sz="2400" u="sng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400" u="sng" dirty="0" smtClean="0">
                <a:latin typeface="Times New Roman" pitchFamily="18" charset="0"/>
                <a:cs typeface="Times New Roman" pitchFamily="18" charset="0"/>
              </a:rPr>
              <a:t>skirt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62" name="TextovéPole 61"/>
          <p:cNvSpPr txBox="1"/>
          <p:nvPr/>
        </p:nvSpPr>
        <p:spPr>
          <a:xfrm>
            <a:off x="7164288" y="5373216"/>
            <a:ext cx="7889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u="sng" dirty="0" smtClean="0">
                <a:latin typeface="Times New Roman" pitchFamily="18" charset="0"/>
                <a:cs typeface="Times New Roman" pitchFamily="18" charset="0"/>
              </a:rPr>
              <a:t>skirt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63" name="TextovéPole 62"/>
          <p:cNvSpPr txBox="1"/>
          <p:nvPr/>
        </p:nvSpPr>
        <p:spPr>
          <a:xfrm>
            <a:off x="6300192" y="2420888"/>
            <a:ext cx="8082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It´s </a:t>
            </a:r>
            <a:r>
              <a:rPr lang="en-GB" sz="2400" u="sng" dirty="0" smtClean="0">
                <a:latin typeface="Times New Roman" pitchFamily="18" charset="0"/>
                <a:cs typeface="Times New Roman" pitchFamily="18" charset="0"/>
              </a:rPr>
              <a:t>a</a:t>
            </a:r>
            <a:endParaRPr lang="cs-CZ" u="sng" dirty="0"/>
          </a:p>
        </p:txBody>
      </p:sp>
      <p:sp>
        <p:nvSpPr>
          <p:cNvPr id="64" name="TextovéPole 63"/>
          <p:cNvSpPr txBox="1"/>
          <p:nvPr/>
        </p:nvSpPr>
        <p:spPr>
          <a:xfrm>
            <a:off x="6300192" y="1988840"/>
            <a:ext cx="17457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It´s </a:t>
            </a:r>
            <a:r>
              <a:rPr lang="en-GB" sz="2400" u="sng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400" u="sng" dirty="0" smtClean="0">
                <a:latin typeface="Times New Roman" pitchFamily="18" charset="0"/>
                <a:cs typeface="Times New Roman" pitchFamily="18" charset="0"/>
              </a:rPr>
              <a:t>T-shirt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65" name="TextovéPole 64"/>
          <p:cNvSpPr txBox="1"/>
          <p:nvPr/>
        </p:nvSpPr>
        <p:spPr>
          <a:xfrm>
            <a:off x="2051720" y="5589240"/>
            <a:ext cx="11817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u="sng" dirty="0" smtClean="0">
                <a:latin typeface="Times New Roman" pitchFamily="18" charset="0"/>
                <a:cs typeface="Times New Roman" pitchFamily="18" charset="0"/>
              </a:rPr>
              <a:t>sweater</a:t>
            </a:r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66" name="TextovéPole 65"/>
          <p:cNvSpPr txBox="1"/>
          <p:nvPr/>
        </p:nvSpPr>
        <p:spPr>
          <a:xfrm>
            <a:off x="683568" y="5589240"/>
            <a:ext cx="8082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It´s </a:t>
            </a:r>
            <a:r>
              <a:rPr lang="en-GB" sz="2400" u="sng" dirty="0" smtClean="0">
                <a:latin typeface="Times New Roman" pitchFamily="18" charset="0"/>
                <a:cs typeface="Times New Roman" pitchFamily="18" charset="0"/>
              </a:rPr>
              <a:t>a</a:t>
            </a:r>
            <a:endParaRPr lang="en-GB" u="sng" dirty="0"/>
          </a:p>
        </p:txBody>
      </p:sp>
      <p:sp>
        <p:nvSpPr>
          <p:cNvPr id="67" name="Nadpis 1"/>
          <p:cNvSpPr txBox="1">
            <a:spLocks/>
          </p:cNvSpPr>
          <p:nvPr/>
        </p:nvSpPr>
        <p:spPr>
          <a:xfrm>
            <a:off x="3995936" y="332656"/>
            <a:ext cx="388843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What </a:t>
            </a:r>
            <a:r>
              <a:rPr kumimoji="0" lang="en-GB" sz="4400" b="0" i="1" u="none" strike="noStrike" kern="1200" cap="none" spc="0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colour </a:t>
            </a:r>
            <a:r>
              <a:rPr kumimoji="0" lang="en-GB" sz="4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is it?</a:t>
            </a:r>
            <a:endParaRPr kumimoji="0" lang="en-GB" sz="4400" b="0" i="1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6" dur="500"/>
                                        <p:tgtEl>
                                          <p:spTgt spid="1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"/>
                            </p:stCondLst>
                            <p:childTnLst>
                              <p:par>
                                <p:cTn id="91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0" grpId="0"/>
      <p:bldP spid="51" grpId="0"/>
      <p:bldP spid="52" grpId="0"/>
      <p:bldP spid="53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i="1" dirty="0" smtClean="0">
                <a:solidFill>
                  <a:schemeClr val="accent6">
                    <a:lumMod val="50000"/>
                  </a:schemeClr>
                </a:solidFill>
              </a:rPr>
              <a:t>What colour are they?</a:t>
            </a:r>
            <a:r>
              <a:rPr lang="cs-CZ" dirty="0" smtClean="0"/>
              <a:t> </a:t>
            </a:r>
            <a:endParaRPr lang="en-GB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3" name="Picture 12" descr="C:\Documents and Settings\MojePC\Local Settings\Temporary Internet Files\Content.IE5\XP8RJTL4\MC90011347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340768"/>
            <a:ext cx="903425" cy="1844824"/>
          </a:xfrm>
          <a:prstGeom prst="rect">
            <a:avLst/>
          </a:prstGeom>
          <a:noFill/>
        </p:spPr>
      </p:pic>
      <p:pic>
        <p:nvPicPr>
          <p:cNvPr id="4" name="Picture 44" descr="C:\Documents and Settings\MojePC\Local Settings\Temporary Internet Files\Content.IE5\78IS2UVE\MC900057018[1].wmf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6228184" y="1412776"/>
            <a:ext cx="799870" cy="2008720"/>
          </a:xfrm>
          <a:prstGeom prst="rect">
            <a:avLst/>
          </a:prstGeom>
          <a:noFill/>
        </p:spPr>
      </p:pic>
      <p:pic>
        <p:nvPicPr>
          <p:cNvPr id="3074" name="Picture 2" descr="C:\Documents and Settings\MojePC\Local Settings\Temporary Internet Files\Content.IE5\1I4MBMIT\MC900013604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1988840"/>
            <a:ext cx="1265070" cy="957057"/>
          </a:xfrm>
          <a:prstGeom prst="rect">
            <a:avLst/>
          </a:prstGeom>
          <a:noFill/>
        </p:spPr>
      </p:pic>
      <p:pic>
        <p:nvPicPr>
          <p:cNvPr id="3075" name="Picture 3" descr="C:\Documents and Settings\MojePC\Local Settings\Temporary Internet Files\Content.IE5\FJDRI5PL\MC900304817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1920" y="4221088"/>
            <a:ext cx="922630" cy="849478"/>
          </a:xfrm>
          <a:prstGeom prst="rect">
            <a:avLst/>
          </a:prstGeom>
          <a:noFill/>
        </p:spPr>
      </p:pic>
      <p:pic>
        <p:nvPicPr>
          <p:cNvPr id="3077" name="Picture 5" descr="C:\Documents and Settings\MojePC\Local Settings\Temporary Internet Files\Content.IE5\Z9AZ5SRH\MC900353180[1].wmf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6444208" y="4653136"/>
            <a:ext cx="1243683" cy="1049808"/>
          </a:xfrm>
          <a:prstGeom prst="rect">
            <a:avLst/>
          </a:prstGeom>
          <a:noFill/>
        </p:spPr>
      </p:pic>
      <p:pic>
        <p:nvPicPr>
          <p:cNvPr id="3079" name="Picture 7" descr="C:\Documents and Settings\MojePC\Local Settings\Temporary Internet Files\Content.IE5\78IS2UVE\MC900354923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5576" y="4365104"/>
            <a:ext cx="1440160" cy="1031032"/>
          </a:xfrm>
          <a:prstGeom prst="rect">
            <a:avLst/>
          </a:prstGeom>
          <a:noFill/>
        </p:spPr>
      </p:pic>
      <p:sp>
        <p:nvSpPr>
          <p:cNvPr id="16" name="TextovéPole 15"/>
          <p:cNvSpPr txBox="1"/>
          <p:nvPr/>
        </p:nvSpPr>
        <p:spPr>
          <a:xfrm>
            <a:off x="6660232" y="5733256"/>
            <a:ext cx="19488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They are grey</a:t>
            </a:r>
            <a:r>
              <a:rPr lang="cs-CZ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GB" sz="2400" dirty="0">
              <a:solidFill>
                <a:schemeClr val="tx1">
                  <a:lumMod val="75000"/>
                  <a:lumOff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1619672" y="5157192"/>
            <a:ext cx="8691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shoes</a:t>
            </a:r>
            <a:endParaRPr lang="en-GB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572000" y="4293096"/>
            <a:ext cx="8691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socks</a:t>
            </a:r>
            <a:endParaRPr lang="en-GB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7596336" y="5301208"/>
            <a:ext cx="11063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trainers</a:t>
            </a:r>
            <a:endParaRPr lang="en-GB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563888" y="2708920"/>
            <a:ext cx="9204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shorts</a:t>
            </a:r>
            <a:endParaRPr lang="en-GB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7092280" y="2780928"/>
            <a:ext cx="11592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trousers</a:t>
            </a:r>
            <a:endParaRPr lang="en-GB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1403648" y="3140968"/>
            <a:ext cx="8162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jeans</a:t>
            </a:r>
            <a:endParaRPr lang="en-GB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3563888" y="5085184"/>
            <a:ext cx="2221314" cy="461665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They are white</a:t>
            </a:r>
            <a:r>
              <a:rPr lang="cs-CZ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GB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6228184" y="3356992"/>
            <a:ext cx="21050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They are green</a:t>
            </a:r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GB" sz="2400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539552" y="5517232"/>
            <a:ext cx="22092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They are brown</a:t>
            </a:r>
            <a:r>
              <a:rPr lang="cs-CZ" sz="2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GB" sz="24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3203848" y="3068960"/>
            <a:ext cx="21210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They are violet</a:t>
            </a:r>
            <a:r>
              <a:rPr lang="cs-CZ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GB" sz="24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683568" y="3501008"/>
            <a:ext cx="19511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They are blue</a:t>
            </a:r>
            <a:r>
              <a:rPr lang="cs-CZ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GB" sz="24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"/>
                            </p:stCondLst>
                            <p:childTnLst>
                              <p:par>
                                <p:cTn id="9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  <p:bldP spid="23" grpId="0" animBg="1"/>
      <p:bldP spid="24" grpId="0"/>
      <p:bldP spid="25" grpId="0"/>
      <p:bldP spid="26" grpId="0"/>
      <p:bldP spid="2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i="1" dirty="0" smtClean="0">
                <a:solidFill>
                  <a:schemeClr val="accent6">
                    <a:lumMod val="50000"/>
                  </a:schemeClr>
                </a:solidFill>
              </a:rPr>
              <a:t>What is he wearing?</a:t>
            </a:r>
            <a:endParaRPr lang="en-GB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2050" name="Picture 2" descr="C:\Documents and Settings\MojePC\Local Settings\Temporary Internet Files\Content.IE5\1JK3DN6G\MC90043543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844824"/>
            <a:ext cx="1145582" cy="1512168"/>
          </a:xfrm>
          <a:prstGeom prst="rect">
            <a:avLst/>
          </a:prstGeom>
          <a:noFill/>
        </p:spPr>
      </p:pic>
      <p:pic>
        <p:nvPicPr>
          <p:cNvPr id="2054" name="Picture 6" descr="C:\Documents and Settings\MojePC\Local Settings\Temporary Internet Files\Content.IE5\Z9AZ5SRH\MC900232986[1].wmf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4149080"/>
            <a:ext cx="1622919" cy="1690829"/>
          </a:xfrm>
          <a:prstGeom prst="rect">
            <a:avLst/>
          </a:prstGeom>
          <a:noFill/>
        </p:spPr>
      </p:pic>
      <p:pic>
        <p:nvPicPr>
          <p:cNvPr id="2055" name="Picture 7" descr="C:\Documents and Settings\MojePC\Local Settings\Temporary Internet Files\Content.IE5\00IJC5JB\MC900429791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1844824"/>
            <a:ext cx="1639658" cy="1438151"/>
          </a:xfrm>
          <a:prstGeom prst="rect">
            <a:avLst/>
          </a:prstGeom>
          <a:noFill/>
        </p:spPr>
      </p:pic>
      <p:pic>
        <p:nvPicPr>
          <p:cNvPr id="9" name="Picture 46" descr="C:\Documents and Settings\MojePC\Local Settings\Temporary Internet Files\Content.IE5\00IJC5JB\MC900432227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9992" y="4149080"/>
            <a:ext cx="1625476" cy="1586240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1547664" y="4293096"/>
            <a:ext cx="23762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He is wearing 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GB" sz="2400" u="sng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400" b="1" dirty="0" smtClean="0">
                <a:solidFill>
                  <a:srgbClr val="996633"/>
                </a:solidFill>
                <a:latin typeface="Times New Roman" pitchFamily="18" charset="0"/>
                <a:cs typeface="Times New Roman" pitchFamily="18" charset="0"/>
              </a:rPr>
              <a:t>brown</a:t>
            </a:r>
            <a:r>
              <a:rPr lang="en-GB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400" u="sng" dirty="0" smtClean="0">
                <a:latin typeface="Times New Roman" pitchFamily="18" charset="0"/>
                <a:cs typeface="Times New Roman" pitchFamily="18" charset="0"/>
              </a:rPr>
              <a:t>sweater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en-GB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619672" y="1556792"/>
            <a:ext cx="19442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He is wearing </a:t>
            </a:r>
            <a:r>
              <a:rPr lang="en-GB" sz="2400" u="sng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white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400" u="sng" dirty="0" smtClean="0">
                <a:latin typeface="Times New Roman" pitchFamily="18" charset="0"/>
                <a:cs typeface="Times New Roman" pitchFamily="18" charset="0"/>
              </a:rPr>
              <a:t>shirt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en-GB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372200" y="2204864"/>
            <a:ext cx="23042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He is wearing 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GB" sz="2400" u="sng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yellow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400" u="sng" dirty="0" smtClean="0">
                <a:latin typeface="Times New Roman" pitchFamily="18" charset="0"/>
                <a:cs typeface="Times New Roman" pitchFamily="18" charset="0"/>
              </a:rPr>
              <a:t>T-shirt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en-GB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156176" y="4725144"/>
            <a:ext cx="25202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He is wearing 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                 </a:t>
            </a:r>
            <a:r>
              <a:rPr lang="cs-CZ" sz="2400" u="sng" dirty="0" smtClean="0">
                <a:latin typeface="Times New Roman" pitchFamily="18" charset="0"/>
                <a:cs typeface="Times New Roman" pitchFamily="18" charset="0"/>
              </a:rPr>
              <a:t>T-</a:t>
            </a:r>
            <a:r>
              <a:rPr lang="en-GB" sz="2400" u="sng" dirty="0" smtClean="0">
                <a:latin typeface="Times New Roman" pitchFamily="18" charset="0"/>
                <a:cs typeface="Times New Roman" pitchFamily="18" charset="0"/>
              </a:rPr>
              <a:t>shirt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en-GB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187624" y="5301208"/>
            <a:ext cx="23042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He is wearing brown </a:t>
            </a:r>
            <a:r>
              <a:rPr lang="en-GB" sz="2400" b="1" u="sng" dirty="0" smtClean="0">
                <a:latin typeface="Times New Roman" pitchFamily="18" charset="0"/>
                <a:cs typeface="Times New Roman" pitchFamily="18" charset="0"/>
              </a:rPr>
              <a:t>trousers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en-GB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619672" y="2708920"/>
            <a:ext cx="19442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He is wearing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grey </a:t>
            </a:r>
            <a:r>
              <a:rPr lang="en-GB" sz="2400" b="1" u="sng" dirty="0" smtClean="0">
                <a:latin typeface="Times New Roman" pitchFamily="18" charset="0"/>
                <a:cs typeface="Times New Roman" pitchFamily="18" charset="0"/>
              </a:rPr>
              <a:t>trousers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en-GB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156176" y="5085184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sz="2400" b="1" u="sng" dirty="0" smtClean="0">
                <a:latin typeface="Times New Roman" pitchFamily="18" charset="0"/>
                <a:cs typeface="Times New Roman" pitchFamily="18" charset="0"/>
              </a:rPr>
              <a:t>n</a:t>
            </a:r>
            <a:endParaRPr lang="en-GB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6516216" y="5085184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orange</a:t>
            </a:r>
            <a:endParaRPr lang="en-GB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400"/>
                            </p:stCondLst>
                            <p:childTnLst>
                              <p:par>
                                <p:cTn id="6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400"/>
                            </p:stCondLst>
                            <p:childTnLst>
                              <p:par>
                                <p:cTn id="6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5" grpId="0"/>
      <p:bldP spid="17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908720"/>
            <a:ext cx="32576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Zdroj obrázků: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Galerie programu PowerPoint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187624" y="2348880"/>
            <a:ext cx="69127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Vytvořeno jako DUM do předmětu anglický jazyk na Základní škole 17.listopadu 1325, Mladá Boleslav pro čtvrtý ročník.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87624" y="3861048"/>
            <a:ext cx="676875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Materiál slouží k procvičení používání členů a pořadí slov – člen, barva, podstatné jméno.</a:t>
            </a:r>
            <a:br>
              <a:rPr lang="cs-CZ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Materiál doporučuji prezentovat na interaktivní tabuli.</a:t>
            </a:r>
            <a:br>
              <a:rPr lang="cs-CZ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Materiál byl vytvořen a pilotován ve druhém pololetí školního roku 2011/2012.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2118</TotalTime>
  <Words>207</Words>
  <Application>Microsoft Office PowerPoint</Application>
  <PresentationFormat>Předvádění na obrazovce (4:3)</PresentationFormat>
  <Paragraphs>59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     </vt:lpstr>
      <vt:lpstr>What is it?</vt:lpstr>
      <vt:lpstr>What colour are they? </vt:lpstr>
      <vt:lpstr>What is he wearing?</vt:lpstr>
      <vt:lpstr>Snímek 5</vt:lpstr>
    </vt:vector>
  </TitlesOfParts>
  <Company>ZS Mladá Boleslav, 17. listopadu 1325, nezisková 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</dc:title>
  <dc:creator>Zdeněk Hanuš</dc:creator>
  <cp:lastModifiedBy>Moje</cp:lastModifiedBy>
  <cp:revision>124</cp:revision>
  <dcterms:created xsi:type="dcterms:W3CDTF">2011-11-03T08:32:54Z</dcterms:created>
  <dcterms:modified xsi:type="dcterms:W3CDTF">2012-04-22T12:58:32Z</dcterms:modified>
</cp:coreProperties>
</file>