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9" r:id="rId3"/>
    <p:sldId id="280" r:id="rId4"/>
    <p:sldId id="287" r:id="rId5"/>
    <p:sldId id="288" r:id="rId6"/>
    <p:sldId id="282" r:id="rId7"/>
    <p:sldId id="285" r:id="rId8"/>
    <p:sldId id="279" r:id="rId9"/>
    <p:sldId id="29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FF"/>
    <a:srgbClr val="FF3300"/>
    <a:srgbClr val="B2B2B2"/>
    <a:srgbClr val="00FF00"/>
    <a:srgbClr val="FE0ED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445" autoAdjust="0"/>
    <p:restoredTop sz="94660"/>
  </p:normalViewPr>
  <p:slideViewPr>
    <p:cSldViewPr>
      <p:cViewPr varScale="1">
        <p:scale>
          <a:sx n="68" d="100"/>
          <a:sy n="68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4_5" csCatId="accent4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13_ VLASTIVĚDA 4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VÝZNAMNÁ  MĚSTA 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1922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101608" custScaleY="55200" custLinFactY="16928" custLinFactNeighborX="-65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831D5934-05F1-42D8-835F-28B6109E5D1B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2A21A795-A07A-4AEA-9D41-07F02524E0D4}" type="presOf" srcId="{D14199FD-C0E7-4C1B-9738-0FA9E56F2803}" destId="{E915DD33-C422-48D7-A147-9DF518074CD6}" srcOrd="0" destOrd="0" presId="urn:microsoft.com/office/officeart/2005/8/layout/pyramid2"/>
    <dgm:cxn modelId="{17DE3373-B5FD-4270-92C3-CE5FDA4E24A1}" type="presOf" srcId="{4998EED1-9AAF-4045-BAC6-AA54B1A3E015}" destId="{6E27EA9C-C67C-450A-8A3C-DF1F4862AEAB}" srcOrd="0" destOrd="0" presId="urn:microsoft.com/office/officeart/2005/8/layout/pyramid2"/>
    <dgm:cxn modelId="{5BA99BEE-1A20-48B0-B26A-191B41E5BCCD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128101D4-FC08-4D60-8662-C77D90BB14CB}" type="presParOf" srcId="{E915DD33-C422-48D7-A147-9DF518074CD6}" destId="{AA8D1857-C2BD-4E9B-945E-6C696E0FAF33}" srcOrd="0" destOrd="0" presId="urn:microsoft.com/office/officeart/2005/8/layout/pyramid2"/>
    <dgm:cxn modelId="{59C6E8CF-99D5-416C-92DD-014980306108}" type="presParOf" srcId="{E915DD33-C422-48D7-A147-9DF518074CD6}" destId="{3BAA9B1B-BFD6-4CA9-90A9-730241A0D9F7}" srcOrd="1" destOrd="0" presId="urn:microsoft.com/office/officeart/2005/8/layout/pyramid2"/>
    <dgm:cxn modelId="{33500BC5-09CB-45BC-923B-14E040285BCB}" type="presParOf" srcId="{3BAA9B1B-BFD6-4CA9-90A9-730241A0D9F7}" destId="{908BA98C-A95B-4D99-AB45-D03C9BA08086}" srcOrd="0" destOrd="0" presId="urn:microsoft.com/office/officeart/2005/8/layout/pyramid2"/>
    <dgm:cxn modelId="{130BE323-CA6C-4232-BE09-33EA2F2649B0}" type="presParOf" srcId="{3BAA9B1B-BFD6-4CA9-90A9-730241A0D9F7}" destId="{259FFE0E-3104-4C28-90A5-34C9081B2D21}" srcOrd="1" destOrd="0" presId="urn:microsoft.com/office/officeart/2005/8/layout/pyramid2"/>
    <dgm:cxn modelId="{414F2A7D-073E-46C6-BC9E-1F6AC56FBCD4}" type="presParOf" srcId="{3BAA9B1B-BFD6-4CA9-90A9-730241A0D9F7}" destId="{ED2230FF-1096-48BA-B691-CB70E3195D4E}" srcOrd="2" destOrd="0" presId="urn:microsoft.com/office/officeart/2005/8/layout/pyramid2"/>
    <dgm:cxn modelId="{CCD950AB-F0E4-48BD-B77D-3E4E755EB07E}" type="presParOf" srcId="{3BAA9B1B-BFD6-4CA9-90A9-730241A0D9F7}" destId="{73724FA6-330F-43B7-BA60-483C4E413C56}" srcOrd="3" destOrd="0" presId="urn:microsoft.com/office/officeart/2005/8/layout/pyramid2"/>
    <dgm:cxn modelId="{5F37C248-5F64-4BFC-822E-A584CEEE783F}" type="presParOf" srcId="{3BAA9B1B-BFD6-4CA9-90A9-730241A0D9F7}" destId="{6E27EA9C-C67C-450A-8A3C-DF1F4862AEAB}" srcOrd="4" destOrd="0" presId="urn:microsoft.com/office/officeart/2005/8/layout/pyramid2"/>
    <dgm:cxn modelId="{9A60443F-A2BB-4537-AC7B-D59F9F21B703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-152398" y="0"/>
          <a:ext cx="4064000" cy="4064000"/>
        </a:xfrm>
        <a:prstGeom prst="triangle">
          <a:avLst/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>
          <a:off x="152404" y="408582"/>
          <a:ext cx="6095993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VY_32_ INOVACE_ </a:t>
          </a:r>
          <a:r>
            <a:rPr lang="cs-CZ" sz="2400" kern="1200" dirty="0" smtClean="0"/>
            <a:t>05_ </a:t>
          </a:r>
          <a:r>
            <a:rPr lang="cs-CZ" sz="2400" kern="1200" dirty="0" smtClean="0"/>
            <a:t>VLASTIVĚDA </a:t>
          </a:r>
          <a:r>
            <a:rPr lang="cs-CZ" sz="2400" kern="1200" dirty="0" smtClean="0"/>
            <a:t>4</a:t>
          </a:r>
          <a:endParaRPr lang="cs-CZ" sz="2400" kern="1200" dirty="0"/>
        </a:p>
      </dsp:txBody>
      <dsp:txXfrm>
        <a:off x="199366" y="455544"/>
        <a:ext cx="6002069" cy="868101"/>
      </dsp:txXfrm>
    </dsp:sp>
    <dsp:sp modelId="{ED2230FF-1096-48BA-B691-CB70E3195D4E}">
      <dsp:nvSpPr>
        <dsp:cNvPr id="0" name=""/>
        <dsp:cNvSpPr/>
      </dsp:nvSpPr>
      <dsp:spPr>
        <a:xfrm>
          <a:off x="1879601" y="1490860"/>
          <a:ext cx="2641600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ZŠ a MŠ POTŠTEJN</a:t>
          </a:r>
          <a:endParaRPr lang="cs-CZ" sz="2400" kern="1200" dirty="0"/>
        </a:p>
      </dsp:txBody>
      <dsp:txXfrm>
        <a:off x="1926563" y="1537822"/>
        <a:ext cx="2547676" cy="868101"/>
      </dsp:txXfrm>
    </dsp:sp>
    <dsp:sp modelId="{6E27EA9C-C67C-450A-8A3C-DF1F4862AEAB}">
      <dsp:nvSpPr>
        <dsp:cNvPr id="0" name=""/>
        <dsp:cNvSpPr/>
      </dsp:nvSpPr>
      <dsp:spPr>
        <a:xfrm>
          <a:off x="2043076" y="2573139"/>
          <a:ext cx="2314649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LEGENDA MAPY</a:t>
          </a:r>
          <a:endParaRPr lang="cs-CZ" sz="2400" b="1" kern="1200" dirty="0"/>
        </a:p>
      </dsp:txBody>
      <dsp:txXfrm>
        <a:off x="2090038" y="2620101"/>
        <a:ext cx="2220725" cy="8681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type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143375505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14884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VÝZNAMNÁ  MĚSTA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143536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/>
              <a:t>OVĚŘENÍ VE VÝUCE:     </a:t>
            </a:r>
            <a:r>
              <a:rPr lang="cs-CZ" dirty="0" smtClean="0"/>
              <a:t>14.11.2011</a:t>
            </a:r>
          </a:p>
          <a:p>
            <a:r>
              <a:rPr lang="cs-CZ" b="1" dirty="0" smtClean="0"/>
              <a:t>PŘEDMĚT:</a:t>
            </a:r>
            <a:r>
              <a:rPr lang="cs-CZ" dirty="0" smtClean="0"/>
              <a:t> Vlastivěda         </a:t>
            </a:r>
            <a:r>
              <a:rPr lang="cs-CZ" b="1" dirty="0" smtClean="0"/>
              <a:t>ROČNÍK: </a:t>
            </a:r>
            <a:r>
              <a:rPr lang="cs-CZ" dirty="0" smtClean="0"/>
              <a:t>4.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významná města, krajská města</a:t>
            </a:r>
          </a:p>
          <a:p>
            <a:r>
              <a:rPr lang="cs-CZ" b="1" dirty="0" smtClean="0"/>
              <a:t>ANOTACE: </a:t>
            </a:r>
            <a:r>
              <a:rPr lang="cs-CZ" dirty="0" smtClean="0"/>
              <a:t>DUM seznamuje s členěním území na kraje. Procvičuje orientaci na mapě při vyhledávání krajských i jiných větších měst.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00034" y="285728"/>
            <a:ext cx="8229600" cy="1143000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Zakresli naše hlavní město.</a:t>
            </a:r>
            <a:endParaRPr lang="cs-CZ" b="1" dirty="0"/>
          </a:p>
        </p:txBody>
      </p:sp>
      <p:pic>
        <p:nvPicPr>
          <p:cNvPr id="4" name="Zástupný symbol pro obsah 11" descr="MC900349423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662" y="1285860"/>
            <a:ext cx="7500990" cy="4925737"/>
          </a:xfrm>
          <a:prstGeom prst="rect">
            <a:avLst/>
          </a:prstGeom>
        </p:spPr>
      </p:pic>
      <p:sp>
        <p:nvSpPr>
          <p:cNvPr id="5" name="Vodorovný svitek 4"/>
          <p:cNvSpPr/>
          <p:nvPr/>
        </p:nvSpPr>
        <p:spPr>
          <a:xfrm>
            <a:off x="571472" y="5572140"/>
            <a:ext cx="8143932" cy="1071546"/>
          </a:xfrm>
          <a:prstGeom prst="horizontalScroll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Popiš polohu Prahy. Co všechno o tomto městě víš?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Poznáte tato pražská místa?</a:t>
            </a:r>
            <a:endParaRPr lang="cs-CZ" b="1" dirty="0"/>
          </a:p>
        </p:txBody>
      </p:sp>
      <p:pic>
        <p:nvPicPr>
          <p:cNvPr id="4" name="Zástupný symbol pro obsah 3" descr="DSC00065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 rot="5400000">
            <a:off x="-210088" y="2281732"/>
            <a:ext cx="4929222" cy="32232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 descr="DSC0009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000496" y="1285860"/>
            <a:ext cx="4143404" cy="24288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 descr="DSC0020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5400000">
            <a:off x="-250061" y="2250269"/>
            <a:ext cx="4857752" cy="32146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Obrázek 11" descr="DSC00129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000496" y="3857628"/>
            <a:ext cx="4143404" cy="262534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Obrázek 9" descr="RIMG5699.JPG"/>
          <p:cNvPicPr>
            <a:picLocks noChangeAspect="1"/>
          </p:cNvPicPr>
          <p:nvPr/>
        </p:nvPicPr>
        <p:blipFill>
          <a:blip r:embed="rId7" cstate="print"/>
          <a:srcRect b="13541"/>
          <a:stretch>
            <a:fillRect/>
          </a:stretch>
        </p:blipFill>
        <p:spPr>
          <a:xfrm>
            <a:off x="3929058" y="1285860"/>
            <a:ext cx="4214842" cy="27330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 descr="DSC00210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 rot="5400000">
            <a:off x="-321504" y="2178835"/>
            <a:ext cx="4929223" cy="34290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Obrázek 14" descr="RIMG5690.JPG"/>
          <p:cNvPicPr>
            <a:picLocks noChangeAspect="1"/>
          </p:cNvPicPr>
          <p:nvPr/>
        </p:nvPicPr>
        <p:blipFill>
          <a:blip r:embed="rId9" cstate="print"/>
          <a:srcRect l="7812" t="8333" b="7291"/>
          <a:stretch>
            <a:fillRect/>
          </a:stretch>
        </p:blipFill>
        <p:spPr>
          <a:xfrm>
            <a:off x="4000496" y="3929066"/>
            <a:ext cx="4071966" cy="25003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8596" y="285728"/>
            <a:ext cx="8229600" cy="1143000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Vyhledej velká města naší republiky:</a:t>
            </a:r>
            <a:endParaRPr lang="cs-CZ" b="1" dirty="0"/>
          </a:p>
        </p:txBody>
      </p:sp>
      <p:sp>
        <p:nvSpPr>
          <p:cNvPr id="4" name="Dvaatřiceticípá hvězda 3"/>
          <p:cNvSpPr/>
          <p:nvPr/>
        </p:nvSpPr>
        <p:spPr>
          <a:xfrm>
            <a:off x="214282" y="3214686"/>
            <a:ext cx="2000264" cy="1714512"/>
          </a:xfrm>
          <a:prstGeom prst="star3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Most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Dvaatřiceticípá hvězda 4"/>
          <p:cNvSpPr/>
          <p:nvPr/>
        </p:nvSpPr>
        <p:spPr>
          <a:xfrm>
            <a:off x="3286116" y="1285860"/>
            <a:ext cx="1785950" cy="1714512"/>
          </a:xfrm>
          <a:prstGeom prst="star3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Plzeň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Dvaatřiceticípá hvězda 5"/>
          <p:cNvSpPr/>
          <p:nvPr/>
        </p:nvSpPr>
        <p:spPr>
          <a:xfrm>
            <a:off x="4857752" y="2000240"/>
            <a:ext cx="2214578" cy="1714512"/>
          </a:xfrm>
          <a:prstGeom prst="star3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Hradec Králové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Dvaatřiceticípá hvězda 6"/>
          <p:cNvSpPr/>
          <p:nvPr/>
        </p:nvSpPr>
        <p:spPr>
          <a:xfrm>
            <a:off x="3071802" y="3143248"/>
            <a:ext cx="2214578" cy="1714512"/>
          </a:xfrm>
          <a:prstGeom prst="star3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Liberec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Dvaatřiceticípá hvězda 7"/>
          <p:cNvSpPr/>
          <p:nvPr/>
        </p:nvSpPr>
        <p:spPr>
          <a:xfrm>
            <a:off x="5786446" y="4786322"/>
            <a:ext cx="3000396" cy="1714512"/>
          </a:xfrm>
          <a:prstGeom prst="star3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České Budějovice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Dvaatřiceticípá hvězda 8"/>
          <p:cNvSpPr/>
          <p:nvPr/>
        </p:nvSpPr>
        <p:spPr>
          <a:xfrm>
            <a:off x="357158" y="4857760"/>
            <a:ext cx="2643206" cy="1714512"/>
          </a:xfrm>
          <a:prstGeom prst="star3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Olomouc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Dvaatřiceticípá hvězda 10"/>
          <p:cNvSpPr/>
          <p:nvPr/>
        </p:nvSpPr>
        <p:spPr>
          <a:xfrm>
            <a:off x="7143768" y="2928934"/>
            <a:ext cx="1785950" cy="1714512"/>
          </a:xfrm>
          <a:prstGeom prst="star3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Zlín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Dvaatřiceticípá hvězda 11"/>
          <p:cNvSpPr/>
          <p:nvPr/>
        </p:nvSpPr>
        <p:spPr>
          <a:xfrm>
            <a:off x="1571604" y="2214554"/>
            <a:ext cx="2143140" cy="1714512"/>
          </a:xfrm>
          <a:prstGeom prst="star3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Kladno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Dvaatřiceticípá hvězda 12"/>
          <p:cNvSpPr/>
          <p:nvPr/>
        </p:nvSpPr>
        <p:spPr>
          <a:xfrm>
            <a:off x="357158" y="1142984"/>
            <a:ext cx="1785950" cy="1714512"/>
          </a:xfrm>
          <a:prstGeom prst="star3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Brno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Dvaatřiceticípá hvězda 13"/>
          <p:cNvSpPr/>
          <p:nvPr/>
        </p:nvSpPr>
        <p:spPr>
          <a:xfrm>
            <a:off x="3643306" y="4929198"/>
            <a:ext cx="2143140" cy="1714512"/>
          </a:xfrm>
          <a:prstGeom prst="star3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Ústí nad Labem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Dvaatřiceticípá hvězda 14"/>
          <p:cNvSpPr/>
          <p:nvPr/>
        </p:nvSpPr>
        <p:spPr>
          <a:xfrm>
            <a:off x="4714876" y="3500438"/>
            <a:ext cx="2786082" cy="1714512"/>
          </a:xfrm>
          <a:prstGeom prst="star3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Pardubice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Dvaatřiceticípá hvězda 15"/>
          <p:cNvSpPr/>
          <p:nvPr/>
        </p:nvSpPr>
        <p:spPr>
          <a:xfrm>
            <a:off x="1928794" y="4214818"/>
            <a:ext cx="2286016" cy="1714512"/>
          </a:xfrm>
          <a:prstGeom prst="star3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Havířov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Dvaatřiceticípá hvězda 16"/>
          <p:cNvSpPr/>
          <p:nvPr/>
        </p:nvSpPr>
        <p:spPr>
          <a:xfrm>
            <a:off x="6643702" y="1142984"/>
            <a:ext cx="2286016" cy="1714512"/>
          </a:xfrm>
          <a:prstGeom prst="star3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Ostrava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1" grpId="0" build="allAtOnce" animBg="1"/>
      <p:bldP spid="12" grpId="0" build="allAtOnce" animBg="1"/>
      <p:bldP spid="13" grpId="0" build="allAtOnce" animBg="1"/>
      <p:bldP spid="14" grpId="0" build="allAtOnce" animBg="1"/>
      <p:bldP spid="15" grpId="0" build="allAtOnce" animBg="1"/>
      <p:bldP spid="16" grpId="0" build="allAtOnce" animBg="1"/>
      <p:bldP spid="17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00034" y="285728"/>
            <a:ext cx="8229600" cy="114300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4000" b="1" dirty="0" smtClean="0"/>
              <a:t>Území České republiky spravuje 14 krajů. </a:t>
            </a:r>
            <a:r>
              <a:rPr lang="cs-CZ" sz="3600" b="1" dirty="0" smtClean="0"/>
              <a:t>Vyhledej je na mapě. Víte, který kraj zde chybí?</a:t>
            </a:r>
            <a:endParaRPr lang="cs-CZ" sz="3600" b="1" dirty="0"/>
          </a:p>
        </p:txBody>
      </p:sp>
      <p:pic>
        <p:nvPicPr>
          <p:cNvPr id="4" name="Zástupný symbol pro obsah 11" descr="MC900349423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786" y="1357298"/>
            <a:ext cx="7500990" cy="4925737"/>
          </a:xfrm>
          <a:prstGeom prst="rect">
            <a:avLst/>
          </a:prstGeom>
        </p:spPr>
      </p:pic>
      <p:sp>
        <p:nvSpPr>
          <p:cNvPr id="6" name="Vlna 5"/>
          <p:cNvSpPr/>
          <p:nvPr/>
        </p:nvSpPr>
        <p:spPr>
          <a:xfrm>
            <a:off x="3000364" y="3143248"/>
            <a:ext cx="1428760" cy="571504"/>
          </a:xfrm>
          <a:prstGeom prst="wave">
            <a:avLst/>
          </a:prstGeom>
          <a:solidFill>
            <a:srgbClr val="FF33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Středočeský kraj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Vlna 6"/>
          <p:cNvSpPr/>
          <p:nvPr/>
        </p:nvSpPr>
        <p:spPr>
          <a:xfrm>
            <a:off x="3571868" y="1785926"/>
            <a:ext cx="1428760" cy="571504"/>
          </a:xfrm>
          <a:prstGeom prst="wave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Liberecký kraj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Vlna 7"/>
          <p:cNvSpPr/>
          <p:nvPr/>
        </p:nvSpPr>
        <p:spPr>
          <a:xfrm>
            <a:off x="2357422" y="2214554"/>
            <a:ext cx="1428760" cy="571504"/>
          </a:xfrm>
          <a:prstGeom prst="wav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Ústecký kraj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Vlna 8"/>
          <p:cNvSpPr/>
          <p:nvPr/>
        </p:nvSpPr>
        <p:spPr>
          <a:xfrm>
            <a:off x="1285852" y="2786058"/>
            <a:ext cx="1428760" cy="571504"/>
          </a:xfrm>
          <a:prstGeom prst="wav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Karlovarský kraj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Vlna 9"/>
          <p:cNvSpPr/>
          <p:nvPr/>
        </p:nvSpPr>
        <p:spPr>
          <a:xfrm>
            <a:off x="1714480" y="3643314"/>
            <a:ext cx="1428760" cy="571504"/>
          </a:xfrm>
          <a:prstGeom prst="wav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Plzeňský kraj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Vlna 10"/>
          <p:cNvSpPr/>
          <p:nvPr/>
        </p:nvSpPr>
        <p:spPr>
          <a:xfrm>
            <a:off x="2571736" y="4572008"/>
            <a:ext cx="1428760" cy="571504"/>
          </a:xfrm>
          <a:prstGeom prst="wav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Jihočeský kraj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Vlna 11"/>
          <p:cNvSpPr/>
          <p:nvPr/>
        </p:nvSpPr>
        <p:spPr>
          <a:xfrm>
            <a:off x="4143372" y="2428868"/>
            <a:ext cx="1785950" cy="571504"/>
          </a:xfrm>
          <a:prstGeom prst="wav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Královéhradecký kraj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Vlna 12"/>
          <p:cNvSpPr/>
          <p:nvPr/>
        </p:nvSpPr>
        <p:spPr>
          <a:xfrm>
            <a:off x="4643438" y="3000372"/>
            <a:ext cx="1428760" cy="571504"/>
          </a:xfrm>
          <a:prstGeom prst="wave">
            <a:avLst/>
          </a:prstGeom>
          <a:solidFill>
            <a:srgbClr val="FE0ED0"/>
          </a:solidFill>
          <a:ln>
            <a:solidFill>
              <a:srgbClr val="FE0ED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Pardubický kraj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Vlna 13"/>
          <p:cNvSpPr/>
          <p:nvPr/>
        </p:nvSpPr>
        <p:spPr>
          <a:xfrm>
            <a:off x="3929058" y="3857628"/>
            <a:ext cx="1428760" cy="571504"/>
          </a:xfrm>
          <a:prstGeom prst="wave">
            <a:avLst/>
          </a:prstGeom>
          <a:solidFill>
            <a:srgbClr val="00FF00"/>
          </a:solidFill>
          <a:ln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 kraj Vysočina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Vlna 14"/>
          <p:cNvSpPr/>
          <p:nvPr/>
        </p:nvSpPr>
        <p:spPr>
          <a:xfrm>
            <a:off x="6429388" y="3071810"/>
            <a:ext cx="1857388" cy="571504"/>
          </a:xfrm>
          <a:prstGeom prst="wave">
            <a:avLst/>
          </a:prstGeom>
          <a:solidFill>
            <a:srgbClr val="B2B2B2"/>
          </a:solidFill>
          <a:ln>
            <a:solidFill>
              <a:srgbClr val="B2B2B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Moravskoslezský kraj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Vlna 15"/>
          <p:cNvSpPr/>
          <p:nvPr/>
        </p:nvSpPr>
        <p:spPr>
          <a:xfrm>
            <a:off x="5000628" y="4714884"/>
            <a:ext cx="1571636" cy="571504"/>
          </a:xfrm>
          <a:prstGeom prst="wav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Jihomoravský kraj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Vlna 16"/>
          <p:cNvSpPr/>
          <p:nvPr/>
        </p:nvSpPr>
        <p:spPr>
          <a:xfrm>
            <a:off x="5786446" y="3643314"/>
            <a:ext cx="1428760" cy="571504"/>
          </a:xfrm>
          <a:prstGeom prst="wav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Olomoucký kraj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Vlna 17"/>
          <p:cNvSpPr/>
          <p:nvPr/>
        </p:nvSpPr>
        <p:spPr>
          <a:xfrm>
            <a:off x="6643702" y="4286256"/>
            <a:ext cx="1357322" cy="571504"/>
          </a:xfrm>
          <a:prstGeom prst="wave">
            <a:avLst/>
          </a:prstGeom>
          <a:solidFill>
            <a:srgbClr val="66FFFF"/>
          </a:solidFill>
          <a:ln>
            <a:solidFill>
              <a:srgbClr val="66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Zlínský kraj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  <p:bldP spid="14" grpId="0" build="allAtOnce" animBg="1"/>
      <p:bldP spid="15" grpId="0" build="allAtOnce" animBg="1"/>
      <p:bldP spid="16" grpId="0" build="allAtOnce" animBg="1"/>
      <p:bldP spid="17" grpId="0" build="allAtOnce" animBg="1"/>
      <p:bldP spid="18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00034" y="285728"/>
            <a:ext cx="8229600" cy="1011237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cs-CZ" sz="3200" b="1" dirty="0" smtClean="0"/>
              <a:t>Každý kraj má své krajské město, které spravuje dané území. Přiřadíš správně?</a:t>
            </a:r>
            <a:endParaRPr lang="cs-CZ" sz="32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7429520" y="5715016"/>
            <a:ext cx="1214446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Zlín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00034" y="4071942"/>
            <a:ext cx="2643206" cy="428628"/>
          </a:xfrm>
          <a:prstGeom prst="roundRect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Královéhradecký kraj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 flipH="1">
            <a:off x="500034" y="4500570"/>
            <a:ext cx="2643206" cy="428628"/>
          </a:xfrm>
          <a:prstGeom prst="roundRect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Liberecký kraj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00034" y="4929198"/>
            <a:ext cx="2643206" cy="428628"/>
          </a:xfrm>
          <a:prstGeom prst="roundRect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Ústecký kraj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00034" y="5357826"/>
            <a:ext cx="2643206" cy="428628"/>
          </a:xfrm>
          <a:prstGeom prst="roundRect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Karlovarský kraj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00034" y="1571612"/>
            <a:ext cx="2643206" cy="357190"/>
          </a:xfrm>
          <a:prstGeom prst="roundRect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Plzeňský kraj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00034" y="3643314"/>
            <a:ext cx="2571768" cy="428628"/>
          </a:xfrm>
          <a:prstGeom prst="roundRect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Jihočeský kraj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786314" y="2786058"/>
            <a:ext cx="2643206" cy="428628"/>
          </a:xfrm>
          <a:prstGeom prst="roundRect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Kraj Vysočina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786314" y="2000240"/>
            <a:ext cx="2643206" cy="357190"/>
          </a:xfrm>
          <a:prstGeom prst="roundRect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Jihomoravský kraj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786314" y="2357430"/>
            <a:ext cx="2643206" cy="428628"/>
          </a:xfrm>
          <a:prstGeom prst="roundRect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Zlínský kraj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5429256" y="5715016"/>
            <a:ext cx="1500198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Olomouc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 flipH="1">
            <a:off x="5357818" y="5715016"/>
            <a:ext cx="1928826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Hradec Králové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6429388" y="5715016"/>
            <a:ext cx="1071570" cy="42862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Praha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4857752" y="5715016"/>
            <a:ext cx="1785950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Karlovy Vary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4643438" y="5715016"/>
            <a:ext cx="1214446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Ostrava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5715008" y="5715016"/>
            <a:ext cx="1357322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Pardubice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5929322" y="5715016"/>
            <a:ext cx="2143140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České Budějovice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3643306" y="5715016"/>
            <a:ext cx="1857388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Ústí nad Labem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5429256" y="5715016"/>
            <a:ext cx="1214446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Jihlava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4786314" y="1571612"/>
            <a:ext cx="2643206" cy="428628"/>
          </a:xfrm>
          <a:prstGeom prst="roundRect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Pardubický kraj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500034" y="1928802"/>
            <a:ext cx="2643206" cy="428628"/>
          </a:xfrm>
          <a:prstGeom prst="roundRect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Olomoucký kraj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35" name="Zaoblený obdélník 34"/>
          <p:cNvSpPr/>
          <p:nvPr/>
        </p:nvSpPr>
        <p:spPr>
          <a:xfrm flipH="1">
            <a:off x="500034" y="2357430"/>
            <a:ext cx="2643206" cy="428628"/>
          </a:xfrm>
          <a:prstGeom prst="roundRect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Moravskoslezský kraj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500034" y="3214686"/>
            <a:ext cx="2643206" cy="428628"/>
          </a:xfrm>
          <a:prstGeom prst="roundRect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Středočeský kraj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6858016" y="5786454"/>
            <a:ext cx="1143008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Brno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4143372" y="5715016"/>
            <a:ext cx="1285884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Liberec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 flipH="1">
            <a:off x="6143636" y="5715016"/>
            <a:ext cx="1214446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Plzeň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0" name="Zaoblený obdélník 39"/>
          <p:cNvSpPr/>
          <p:nvPr/>
        </p:nvSpPr>
        <p:spPr>
          <a:xfrm flipH="1">
            <a:off x="500034" y="2786058"/>
            <a:ext cx="2643206" cy="428628"/>
          </a:xfrm>
          <a:prstGeom prst="roundRect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Hlavní město Praha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3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3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3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3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7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8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500" fill="hold"/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500" fill="hold"/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9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0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7" dur="500" fill="hold"/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8" dur="500" fill="hold"/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1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2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  <p:bldP spid="24" grpId="0" build="allAtOnce" animBg="1"/>
      <p:bldP spid="25" grpId="0" build="allAtOnce" animBg="1"/>
      <p:bldP spid="26" grpId="0" build="allAtOnce" animBg="1"/>
      <p:bldP spid="27" grpId="0" build="allAtOnce" animBg="1"/>
      <p:bldP spid="28" grpId="0" build="allAtOnce" animBg="1"/>
      <p:bldP spid="29" grpId="0" build="allAtOnce" animBg="1"/>
      <p:bldP spid="30" grpId="0" build="allAtOnce" animBg="1"/>
      <p:bldP spid="31" grpId="0" build="allAtOnce" animBg="1"/>
      <p:bldP spid="32" grpId="0" build="allAtOnce" animBg="1"/>
      <p:bldP spid="33" grpId="0" build="allAtOnce" animBg="1"/>
      <p:bldP spid="34" grpId="0" build="allAtOnce" animBg="1"/>
      <p:bldP spid="35" grpId="0" build="allAtOnce" animBg="1"/>
      <p:bldP spid="36" grpId="0" build="allAtOnce" animBg="1"/>
      <p:bldP spid="37" grpId="0" build="allAtOnce" animBg="1"/>
      <p:bldP spid="38" grpId="0" build="allAtOnce" animBg="1"/>
      <p:bldP spid="39" grpId="0" build="allAtOnce" animBg="1"/>
      <p:bldP spid="40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/>
              <a:t>Vyhledej na mapě a doplň: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142984"/>
            <a:ext cx="8229600" cy="5143536"/>
          </a:xfrm>
        </p:spPr>
        <p:txBody>
          <a:bodyPr>
            <a:normAutofit/>
          </a:bodyPr>
          <a:lstStyle/>
          <a:p>
            <a:r>
              <a:rPr lang="cs-CZ" dirty="0" smtClean="0"/>
              <a:t>Prahou protéká řeka _________. Na jihu se do ní vlévá řeka ___________ .</a:t>
            </a:r>
          </a:p>
          <a:p>
            <a:r>
              <a:rPr lang="cs-CZ" dirty="0" smtClean="0"/>
              <a:t>Brno leží na soutoku řeky _________ a _____ .</a:t>
            </a:r>
          </a:p>
          <a:p>
            <a:r>
              <a:rPr lang="cs-CZ" dirty="0" smtClean="0"/>
              <a:t>Hradec Králové leží na soutoku řeky __________ a  ___________ .</a:t>
            </a:r>
          </a:p>
          <a:p>
            <a:r>
              <a:rPr lang="cs-CZ" dirty="0" smtClean="0"/>
              <a:t>Plzeň leží na soutoku řek ________, _______, _________ a ___________ .</a:t>
            </a:r>
          </a:p>
          <a:p>
            <a:r>
              <a:rPr lang="cs-CZ" dirty="0" smtClean="0"/>
              <a:t>Ústí nad Labem leží na soutoku řeky __________ a  ___________.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1071538" y="6072206"/>
            <a:ext cx="1500198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Labe</a:t>
            </a:r>
            <a:endParaRPr lang="cs-CZ" sz="20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7429520" y="5500702"/>
            <a:ext cx="1500198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Orlice</a:t>
            </a:r>
            <a:endParaRPr lang="cs-CZ" sz="20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6858016" y="5715016"/>
            <a:ext cx="1357322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Vltava</a:t>
            </a:r>
            <a:endParaRPr lang="cs-CZ" sz="20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714348" y="6072206"/>
            <a:ext cx="1500198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Svratky</a:t>
            </a:r>
            <a:endParaRPr lang="cs-CZ" sz="20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7429520" y="6072206"/>
            <a:ext cx="1500198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Bíliny</a:t>
            </a:r>
            <a:endParaRPr lang="cs-CZ" sz="20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3929058" y="6072206"/>
            <a:ext cx="1357322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Labe</a:t>
            </a:r>
            <a:endParaRPr lang="cs-CZ" sz="20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5072066" y="6072206"/>
            <a:ext cx="1214446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Svitavy </a:t>
            </a:r>
            <a:endParaRPr lang="cs-CZ" sz="20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5572132" y="6072206"/>
            <a:ext cx="1285884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Berounka</a:t>
            </a:r>
            <a:endParaRPr lang="cs-CZ" sz="20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4500562" y="6072206"/>
            <a:ext cx="1214446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Mže </a:t>
            </a:r>
            <a:endParaRPr lang="cs-CZ" sz="20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6786578" y="6072206"/>
            <a:ext cx="1214446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Radbuzy </a:t>
            </a:r>
            <a:endParaRPr lang="cs-CZ" sz="20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2071670" y="6072206"/>
            <a:ext cx="1214446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Úhlavy</a:t>
            </a:r>
            <a:r>
              <a:rPr lang="cs-CZ" sz="2000" b="1" dirty="0" smtClean="0"/>
              <a:t> </a:t>
            </a:r>
            <a:endParaRPr lang="cs-CZ" sz="20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000364" y="6072206"/>
            <a:ext cx="1214446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Úslavy</a:t>
            </a:r>
            <a:r>
              <a:rPr lang="cs-CZ" sz="2000" b="1" dirty="0" smtClean="0"/>
              <a:t> </a:t>
            </a:r>
            <a:endParaRPr lang="cs-CZ" sz="2000" b="1" dirty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allAtOnce" animBg="1"/>
      <p:bldP spid="5" grpId="0" build="allAtOnce" animBg="1"/>
      <p:bldP spid="6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6" grpId="0" build="allAtOnce" animBg="1"/>
      <p:bldP spid="17" grpId="0" build="allAtOnce" animBg="1"/>
      <p:bldP spid="18" grpId="0" build="allAtOnce" animBg="1"/>
      <p:bldP spid="19" grpId="0" build="allAtOnce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Obrazový </a:t>
            </a:r>
            <a:r>
              <a:rPr lang="cs-CZ" dirty="0" smtClean="0"/>
              <a:t>materiál čerpaný  z otevřené galerie na www -  </a:t>
            </a: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/>
              <a:t> (Mapa České republiky – MC900349423.WMF)</a:t>
            </a:r>
          </a:p>
          <a:p>
            <a:r>
              <a:rPr lang="cs-CZ" smtClean="0"/>
              <a:t>Vlastní </a:t>
            </a:r>
            <a:r>
              <a:rPr lang="cs-CZ" dirty="0" smtClean="0"/>
              <a:t>fotografie</a:t>
            </a: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1061</TotalTime>
  <Words>317</Words>
  <Application>Microsoft Office PowerPoint</Application>
  <PresentationFormat>Předvádění na obrazovce (4:3)</PresentationFormat>
  <Paragraphs>89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VÝZNAMNÁ  MĚSTA</vt:lpstr>
      <vt:lpstr>Zakresli naše hlavní město.</vt:lpstr>
      <vt:lpstr>Poznáte tato pražská místa?</vt:lpstr>
      <vt:lpstr>Vyhledej velká města naší republiky:</vt:lpstr>
      <vt:lpstr>Území České republiky spravuje 14 krajů. Vyhledej je na mapě. Víte, který kraj zde chybí?</vt:lpstr>
      <vt:lpstr>Každý kraj má své krajské město, které spravuje dané území. Přiřadíš správně?</vt:lpstr>
      <vt:lpstr>Vyhledej na mapě a doplň: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32</cp:revision>
  <dcterms:created xsi:type="dcterms:W3CDTF">2011-07-24T08:19:55Z</dcterms:created>
  <dcterms:modified xsi:type="dcterms:W3CDTF">2012-01-25T22:14:13Z</dcterms:modified>
</cp:coreProperties>
</file>