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7" r:id="rId3"/>
    <p:sldId id="290" r:id="rId4"/>
    <p:sldId id="292" r:id="rId5"/>
    <p:sldId id="293" r:id="rId6"/>
    <p:sldId id="294" r:id="rId7"/>
    <p:sldId id="295" r:id="rId8"/>
    <p:sldId id="296" r:id="rId9"/>
    <p:sldId id="297" r:id="rId10"/>
    <p:sldId id="298" r:id="rId11"/>
    <p:sldId id="299" r:id="rId12"/>
    <p:sldId id="300" r:id="rId13"/>
    <p:sldId id="301" r:id="rId14"/>
    <p:sldId id="302" r:id="rId15"/>
    <p:sldId id="303" r:id="rId16"/>
    <p:sldId id="289" r:id="rId17"/>
    <p:sldId id="262" r:id="rId18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99FF"/>
    <a:srgbClr val="66CCFF"/>
    <a:srgbClr val="FF9933"/>
    <a:srgbClr val="FFFF99"/>
    <a:srgbClr val="FFFF66"/>
    <a:srgbClr val="99FF33"/>
    <a:srgbClr val="99FF99"/>
    <a:srgbClr val="C0C0C0"/>
    <a:srgbClr val="FFCC66"/>
    <a:srgbClr val="CC99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39" autoAdjust="0"/>
    <p:restoredTop sz="94660"/>
  </p:normalViewPr>
  <p:slideViewPr>
    <p:cSldViewPr>
      <p:cViewPr>
        <p:scale>
          <a:sx n="77" d="100"/>
          <a:sy n="77" d="100"/>
        </p:scale>
        <p:origin x="-816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07863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94785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79565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16797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29218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38361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68663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72976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48077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01216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4039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A244F5-E473-4B78-B37B-0EAFD929D94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52376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Anglický jazyk - gramatika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Vlasta Skořepová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VY_32_INOVACE_58_Čas - test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r>
              <a:rPr lang="en-GB" i="1" dirty="0" smtClean="0">
                <a:solidFill>
                  <a:srgbClr val="009900"/>
                </a:solidFill>
              </a:rPr>
              <a:t>Write the letter into the grid.</a:t>
            </a:r>
            <a:endParaRPr lang="cs-CZ" dirty="0"/>
          </a:p>
        </p:txBody>
      </p:sp>
      <p:grpSp>
        <p:nvGrpSpPr>
          <p:cNvPr id="48" name="Skupina 47"/>
          <p:cNvGrpSpPr/>
          <p:nvPr/>
        </p:nvGrpSpPr>
        <p:grpSpPr>
          <a:xfrm>
            <a:off x="539552" y="1844824"/>
            <a:ext cx="8064896" cy="1584176"/>
            <a:chOff x="395536" y="1916832"/>
            <a:chExt cx="8064896" cy="1584176"/>
          </a:xfrm>
        </p:grpSpPr>
        <p:sp>
          <p:nvSpPr>
            <p:cNvPr id="49" name="Vývojový diagram: postup 48"/>
            <p:cNvSpPr/>
            <p:nvPr/>
          </p:nvSpPr>
          <p:spPr>
            <a:xfrm>
              <a:off x="5004048" y="1916832"/>
              <a:ext cx="576064" cy="792088"/>
            </a:xfrm>
            <a:prstGeom prst="flowChartProcess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3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50" name="Skupina 33"/>
            <p:cNvGrpSpPr/>
            <p:nvPr/>
          </p:nvGrpSpPr>
          <p:grpSpPr>
            <a:xfrm>
              <a:off x="395536" y="1916832"/>
              <a:ext cx="576064" cy="1584176"/>
              <a:chOff x="395536" y="1916832"/>
              <a:chExt cx="576064" cy="1584176"/>
            </a:xfrm>
          </p:grpSpPr>
          <p:sp>
            <p:nvSpPr>
              <p:cNvPr id="88" name="Vývojový diagram: postup 4"/>
              <p:cNvSpPr/>
              <p:nvPr/>
            </p:nvSpPr>
            <p:spPr>
              <a:xfrm>
                <a:off x="395536" y="1916832"/>
                <a:ext cx="576064" cy="792088"/>
              </a:xfrm>
              <a:prstGeom prst="flowChartProcess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0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1</a:t>
                </a:r>
                <a:endParaRPr lang="cs-CZ" sz="30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89" name="Vývojový diagram: postup 18"/>
              <p:cNvSpPr/>
              <p:nvPr/>
            </p:nvSpPr>
            <p:spPr>
              <a:xfrm>
                <a:off x="395536" y="2708920"/>
                <a:ext cx="576064" cy="792088"/>
              </a:xfrm>
              <a:prstGeom prst="flowChartProcess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51" name="Skupina 34"/>
            <p:cNvGrpSpPr/>
            <p:nvPr/>
          </p:nvGrpSpPr>
          <p:grpSpPr>
            <a:xfrm>
              <a:off x="971600" y="1916832"/>
              <a:ext cx="576064" cy="1584176"/>
              <a:chOff x="971600" y="1916832"/>
              <a:chExt cx="576064" cy="1584176"/>
            </a:xfrm>
            <a:solidFill>
              <a:srgbClr val="FF5050"/>
            </a:solidFill>
          </p:grpSpPr>
          <p:sp>
            <p:nvSpPr>
              <p:cNvPr id="86" name="Vývojový diagram: postup 5"/>
              <p:cNvSpPr/>
              <p:nvPr/>
            </p:nvSpPr>
            <p:spPr>
              <a:xfrm>
                <a:off x="971600" y="1916832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000" b="1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2</a:t>
                </a:r>
                <a:endParaRPr lang="cs-CZ" sz="3000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87" name="Vývojový diagram: postup 19"/>
              <p:cNvSpPr/>
              <p:nvPr/>
            </p:nvSpPr>
            <p:spPr>
              <a:xfrm>
                <a:off x="971600" y="2708920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52" name="Skupina 35"/>
            <p:cNvGrpSpPr/>
            <p:nvPr/>
          </p:nvGrpSpPr>
          <p:grpSpPr>
            <a:xfrm>
              <a:off x="1547664" y="1916832"/>
              <a:ext cx="576064" cy="1584176"/>
              <a:chOff x="1547664" y="1916832"/>
              <a:chExt cx="576064" cy="1584176"/>
            </a:xfrm>
            <a:solidFill>
              <a:srgbClr val="009900"/>
            </a:solidFill>
          </p:grpSpPr>
          <p:sp>
            <p:nvSpPr>
              <p:cNvPr id="84" name="Vývojový diagram: postup 6"/>
              <p:cNvSpPr/>
              <p:nvPr/>
            </p:nvSpPr>
            <p:spPr>
              <a:xfrm>
                <a:off x="1547664" y="1916832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000" b="1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3</a:t>
                </a:r>
                <a:endParaRPr lang="cs-CZ" sz="3000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85" name="Vývojový diagram: postup 20"/>
              <p:cNvSpPr/>
              <p:nvPr/>
            </p:nvSpPr>
            <p:spPr>
              <a:xfrm>
                <a:off x="1547664" y="2708920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53" name="Skupina 36"/>
            <p:cNvGrpSpPr/>
            <p:nvPr/>
          </p:nvGrpSpPr>
          <p:grpSpPr>
            <a:xfrm>
              <a:off x="2123728" y="1916832"/>
              <a:ext cx="576064" cy="1584176"/>
              <a:chOff x="2123728" y="1916832"/>
              <a:chExt cx="576064" cy="1584176"/>
            </a:xfrm>
            <a:solidFill>
              <a:srgbClr val="FF6600"/>
            </a:solidFill>
          </p:grpSpPr>
          <p:sp>
            <p:nvSpPr>
              <p:cNvPr id="82" name="Vývojový diagram: postup 7"/>
              <p:cNvSpPr/>
              <p:nvPr/>
            </p:nvSpPr>
            <p:spPr>
              <a:xfrm>
                <a:off x="2123728" y="1916832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000" b="1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4</a:t>
                </a:r>
                <a:endParaRPr lang="cs-CZ" sz="3000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83" name="Vývojový diagram: postup 21"/>
              <p:cNvSpPr/>
              <p:nvPr/>
            </p:nvSpPr>
            <p:spPr>
              <a:xfrm>
                <a:off x="2123728" y="2708920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54" name="Skupina 37"/>
            <p:cNvGrpSpPr/>
            <p:nvPr/>
          </p:nvGrpSpPr>
          <p:grpSpPr>
            <a:xfrm>
              <a:off x="2699792" y="1916832"/>
              <a:ext cx="576064" cy="1584176"/>
              <a:chOff x="2699792" y="1916832"/>
              <a:chExt cx="576064" cy="1584176"/>
            </a:xfrm>
            <a:solidFill>
              <a:srgbClr val="7030A0"/>
            </a:solidFill>
          </p:grpSpPr>
          <p:sp>
            <p:nvSpPr>
              <p:cNvPr id="80" name="Vývojový diagram: postup 8"/>
              <p:cNvSpPr/>
              <p:nvPr/>
            </p:nvSpPr>
            <p:spPr>
              <a:xfrm>
                <a:off x="2699792" y="1916832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000" b="1" dirty="0" smtClean="0">
                    <a:solidFill>
                      <a:schemeClr val="bg1"/>
                    </a:solidFill>
                    <a:latin typeface="Times New Roman" pitchFamily="18" charset="0"/>
                    <a:cs typeface="Times New Roman" pitchFamily="18" charset="0"/>
                  </a:rPr>
                  <a:t>5</a:t>
                </a:r>
                <a:endParaRPr lang="cs-CZ" sz="3000" b="1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81" name="Vývojový diagram: postup 22"/>
              <p:cNvSpPr/>
              <p:nvPr/>
            </p:nvSpPr>
            <p:spPr>
              <a:xfrm>
                <a:off x="2699792" y="2708920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55" name="Skupina 38"/>
            <p:cNvGrpSpPr/>
            <p:nvPr/>
          </p:nvGrpSpPr>
          <p:grpSpPr>
            <a:xfrm>
              <a:off x="3275856" y="1916832"/>
              <a:ext cx="576064" cy="1584176"/>
              <a:chOff x="3275856" y="1916832"/>
              <a:chExt cx="576064" cy="1584176"/>
            </a:xfrm>
            <a:solidFill>
              <a:srgbClr val="00B0F0"/>
            </a:solidFill>
          </p:grpSpPr>
          <p:sp>
            <p:nvSpPr>
              <p:cNvPr id="78" name="Vývojový diagram: postup 17"/>
              <p:cNvSpPr/>
              <p:nvPr/>
            </p:nvSpPr>
            <p:spPr>
              <a:xfrm>
                <a:off x="3275856" y="1916832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000" b="1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6</a:t>
                </a:r>
                <a:endParaRPr lang="cs-CZ" sz="3000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79" name="Vývojový diagram: postup 78"/>
              <p:cNvSpPr/>
              <p:nvPr/>
            </p:nvSpPr>
            <p:spPr>
              <a:xfrm>
                <a:off x="3275856" y="2708920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56" name="Skupina 39"/>
            <p:cNvGrpSpPr/>
            <p:nvPr/>
          </p:nvGrpSpPr>
          <p:grpSpPr>
            <a:xfrm>
              <a:off x="3851920" y="1916832"/>
              <a:ext cx="576064" cy="1584176"/>
              <a:chOff x="3851920" y="1916832"/>
              <a:chExt cx="576064" cy="1584176"/>
            </a:xfrm>
            <a:solidFill>
              <a:srgbClr val="FF00FF"/>
            </a:solidFill>
          </p:grpSpPr>
          <p:sp>
            <p:nvSpPr>
              <p:cNvPr id="76" name="Vývojový diagram: postup 16"/>
              <p:cNvSpPr/>
              <p:nvPr/>
            </p:nvSpPr>
            <p:spPr>
              <a:xfrm>
                <a:off x="3851920" y="1916832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000" b="1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7</a:t>
                </a:r>
                <a:endParaRPr lang="cs-CZ" sz="3000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77" name="Vývojový diagram: postup 76"/>
              <p:cNvSpPr/>
              <p:nvPr/>
            </p:nvSpPr>
            <p:spPr>
              <a:xfrm>
                <a:off x="3851920" y="2708920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57" name="Skupina 40"/>
            <p:cNvGrpSpPr/>
            <p:nvPr/>
          </p:nvGrpSpPr>
          <p:grpSpPr>
            <a:xfrm>
              <a:off x="4427984" y="1916832"/>
              <a:ext cx="576064" cy="1584176"/>
              <a:chOff x="4427984" y="1916832"/>
              <a:chExt cx="576064" cy="1584176"/>
            </a:xfrm>
            <a:solidFill>
              <a:srgbClr val="663300"/>
            </a:solidFill>
          </p:grpSpPr>
          <p:sp>
            <p:nvSpPr>
              <p:cNvPr id="74" name="Vývojový diagram: postup 15"/>
              <p:cNvSpPr/>
              <p:nvPr/>
            </p:nvSpPr>
            <p:spPr>
              <a:xfrm>
                <a:off x="4427984" y="1916832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000" b="1" dirty="0" smtClean="0">
                    <a:solidFill>
                      <a:schemeClr val="bg1"/>
                    </a:solidFill>
                    <a:latin typeface="Times New Roman" pitchFamily="18" charset="0"/>
                    <a:cs typeface="Times New Roman" pitchFamily="18" charset="0"/>
                  </a:rPr>
                  <a:t>8</a:t>
                </a:r>
                <a:endParaRPr lang="cs-CZ" sz="3000" b="1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75" name="Vývojový diagram: postup 74"/>
              <p:cNvSpPr/>
              <p:nvPr/>
            </p:nvSpPr>
            <p:spPr>
              <a:xfrm>
                <a:off x="4427984" y="2708920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sp>
          <p:nvSpPr>
            <p:cNvPr id="58" name="Vývojový diagram: postup 57"/>
            <p:cNvSpPr/>
            <p:nvPr/>
          </p:nvSpPr>
          <p:spPr>
            <a:xfrm>
              <a:off x="5004048" y="2708920"/>
              <a:ext cx="576064" cy="792088"/>
            </a:xfrm>
            <a:prstGeom prst="flowChartProcess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59" name="Skupina 41"/>
            <p:cNvGrpSpPr/>
            <p:nvPr/>
          </p:nvGrpSpPr>
          <p:grpSpPr>
            <a:xfrm>
              <a:off x="5580112" y="1916832"/>
              <a:ext cx="576064" cy="1584176"/>
              <a:chOff x="5580112" y="1916832"/>
              <a:chExt cx="576064" cy="1584176"/>
            </a:xfrm>
            <a:solidFill>
              <a:srgbClr val="92D050"/>
            </a:solidFill>
          </p:grpSpPr>
          <p:sp>
            <p:nvSpPr>
              <p:cNvPr id="72" name="Vývojový diagram: postup 13"/>
              <p:cNvSpPr/>
              <p:nvPr/>
            </p:nvSpPr>
            <p:spPr>
              <a:xfrm>
                <a:off x="5580112" y="1916832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000" b="1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10</a:t>
                </a:r>
                <a:endParaRPr lang="cs-CZ" sz="3000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73" name="Vývojový diagram: postup 72"/>
              <p:cNvSpPr/>
              <p:nvPr/>
            </p:nvSpPr>
            <p:spPr>
              <a:xfrm>
                <a:off x="5580112" y="2708920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60" name="Skupina 42"/>
            <p:cNvGrpSpPr/>
            <p:nvPr/>
          </p:nvGrpSpPr>
          <p:grpSpPr>
            <a:xfrm>
              <a:off x="6156176" y="1916832"/>
              <a:ext cx="576064" cy="1584176"/>
              <a:chOff x="6156176" y="1916832"/>
              <a:chExt cx="576064" cy="1584176"/>
            </a:xfrm>
            <a:solidFill>
              <a:srgbClr val="FF0000"/>
            </a:solidFill>
          </p:grpSpPr>
          <p:sp>
            <p:nvSpPr>
              <p:cNvPr id="70" name="Vývojový diagram: postup 12"/>
              <p:cNvSpPr/>
              <p:nvPr/>
            </p:nvSpPr>
            <p:spPr>
              <a:xfrm>
                <a:off x="6156176" y="1916832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000" b="1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11</a:t>
                </a:r>
                <a:endParaRPr lang="cs-CZ" sz="3000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71" name="Vývojový diagram: postup 70"/>
              <p:cNvSpPr/>
              <p:nvPr/>
            </p:nvSpPr>
            <p:spPr>
              <a:xfrm>
                <a:off x="6156176" y="2708920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61" name="Skupina 43"/>
            <p:cNvGrpSpPr/>
            <p:nvPr/>
          </p:nvGrpSpPr>
          <p:grpSpPr>
            <a:xfrm>
              <a:off x="6732240" y="1916832"/>
              <a:ext cx="576064" cy="1584176"/>
              <a:chOff x="6732240" y="1916832"/>
              <a:chExt cx="576064" cy="1584176"/>
            </a:xfrm>
            <a:solidFill>
              <a:schemeClr val="bg1"/>
            </a:solidFill>
          </p:grpSpPr>
          <p:sp>
            <p:nvSpPr>
              <p:cNvPr id="68" name="Vývojový diagram: postup 67"/>
              <p:cNvSpPr/>
              <p:nvPr/>
            </p:nvSpPr>
            <p:spPr>
              <a:xfrm>
                <a:off x="6732240" y="1916832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000" b="1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12</a:t>
                </a:r>
                <a:endParaRPr lang="cs-CZ" sz="3000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69" name="Vývojový diagram: postup 68"/>
              <p:cNvSpPr/>
              <p:nvPr/>
            </p:nvSpPr>
            <p:spPr>
              <a:xfrm>
                <a:off x="6732240" y="2708920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62" name="Skupina 44"/>
            <p:cNvGrpSpPr/>
            <p:nvPr/>
          </p:nvGrpSpPr>
          <p:grpSpPr>
            <a:xfrm>
              <a:off x="7308304" y="1916832"/>
              <a:ext cx="576064" cy="1584176"/>
              <a:chOff x="7308304" y="1916832"/>
              <a:chExt cx="576064" cy="1584176"/>
            </a:xfrm>
            <a:solidFill>
              <a:srgbClr val="003399"/>
            </a:solidFill>
          </p:grpSpPr>
          <p:sp>
            <p:nvSpPr>
              <p:cNvPr id="66" name="Vývojový diagram: postup 10"/>
              <p:cNvSpPr/>
              <p:nvPr/>
            </p:nvSpPr>
            <p:spPr>
              <a:xfrm>
                <a:off x="7308304" y="1916832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000" b="1" dirty="0" smtClean="0">
                    <a:solidFill>
                      <a:schemeClr val="bg1"/>
                    </a:solidFill>
                    <a:latin typeface="Times New Roman" pitchFamily="18" charset="0"/>
                    <a:cs typeface="Times New Roman" pitchFamily="18" charset="0"/>
                  </a:rPr>
                  <a:t>13</a:t>
                </a:r>
                <a:endParaRPr lang="cs-CZ" sz="3000" b="1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67" name="Vývojový diagram: postup 66"/>
              <p:cNvSpPr/>
              <p:nvPr/>
            </p:nvSpPr>
            <p:spPr>
              <a:xfrm>
                <a:off x="7308304" y="2708920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63" name="Skupina 45"/>
            <p:cNvGrpSpPr/>
            <p:nvPr/>
          </p:nvGrpSpPr>
          <p:grpSpPr>
            <a:xfrm>
              <a:off x="7884368" y="1916832"/>
              <a:ext cx="576064" cy="1584176"/>
              <a:chOff x="7884368" y="1916832"/>
              <a:chExt cx="576064" cy="1584176"/>
            </a:xfrm>
            <a:solidFill>
              <a:srgbClr val="FFCCFF"/>
            </a:solidFill>
          </p:grpSpPr>
          <p:sp>
            <p:nvSpPr>
              <p:cNvPr id="64" name="Vývojový diagram: postup 9"/>
              <p:cNvSpPr/>
              <p:nvPr/>
            </p:nvSpPr>
            <p:spPr>
              <a:xfrm>
                <a:off x="7884368" y="1916832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000" b="1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14</a:t>
                </a:r>
                <a:endParaRPr lang="cs-CZ" sz="3000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65" name="Vývojový diagram: postup 64"/>
              <p:cNvSpPr/>
              <p:nvPr/>
            </p:nvSpPr>
            <p:spPr>
              <a:xfrm>
                <a:off x="7884368" y="2708920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</p:grpSp>
      <p:grpSp>
        <p:nvGrpSpPr>
          <p:cNvPr id="90" name="Skupina 89"/>
          <p:cNvGrpSpPr/>
          <p:nvPr/>
        </p:nvGrpSpPr>
        <p:grpSpPr>
          <a:xfrm>
            <a:off x="539552" y="1844824"/>
            <a:ext cx="576064" cy="1584176"/>
            <a:chOff x="395536" y="1916832"/>
            <a:chExt cx="576064" cy="1584176"/>
          </a:xfrm>
        </p:grpSpPr>
        <p:sp>
          <p:nvSpPr>
            <p:cNvPr id="91" name="Vývojový diagram: postup 90"/>
            <p:cNvSpPr/>
            <p:nvPr/>
          </p:nvSpPr>
          <p:spPr>
            <a:xfrm>
              <a:off x="395536" y="1916832"/>
              <a:ext cx="576064" cy="792088"/>
            </a:xfrm>
            <a:prstGeom prst="flowChartProcess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92" name="Vývojový diagram: postup 91"/>
            <p:cNvSpPr/>
            <p:nvPr/>
          </p:nvSpPr>
          <p:spPr>
            <a:xfrm>
              <a:off x="395536" y="2708920"/>
              <a:ext cx="576064" cy="792088"/>
            </a:xfrm>
            <a:prstGeom prst="flowChartProcess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pic>
        <p:nvPicPr>
          <p:cNvPr id="1031" name="Picture 7" descr="C:\Documents and Settings\MojePC\Local Settings\Temporary Internet Files\Content.IE5\78IS2UVE\MC900441468[2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4005064"/>
            <a:ext cx="2454825" cy="2454825"/>
          </a:xfrm>
          <a:prstGeom prst="rect">
            <a:avLst/>
          </a:prstGeom>
          <a:noFill/>
        </p:spPr>
      </p:pic>
      <p:sp>
        <p:nvSpPr>
          <p:cNvPr id="99" name="TextovéPole 98"/>
          <p:cNvSpPr txBox="1"/>
          <p:nvPr/>
        </p:nvSpPr>
        <p:spPr>
          <a:xfrm flipH="1">
            <a:off x="1907704" y="4221088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quarter past four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0" name="TextovéPole 99"/>
          <p:cNvSpPr txBox="1"/>
          <p:nvPr/>
        </p:nvSpPr>
        <p:spPr>
          <a:xfrm flipH="1">
            <a:off x="1907704" y="4941168"/>
            <a:ext cx="25202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quarter to four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1" name="TextovéPole 100"/>
          <p:cNvSpPr txBox="1"/>
          <p:nvPr/>
        </p:nvSpPr>
        <p:spPr>
          <a:xfrm flipH="1">
            <a:off x="1907704" y="5661248"/>
            <a:ext cx="23762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four o´clock.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" name="TextovéPole 101"/>
          <p:cNvSpPr txBox="1"/>
          <p:nvPr/>
        </p:nvSpPr>
        <p:spPr>
          <a:xfrm>
            <a:off x="4860032" y="4941168"/>
            <a:ext cx="42351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4860032" y="5661248"/>
            <a:ext cx="43204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W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4" name="TextovéPole 103"/>
          <p:cNvSpPr txBox="1"/>
          <p:nvPr/>
        </p:nvSpPr>
        <p:spPr>
          <a:xfrm>
            <a:off x="4860032" y="4221088"/>
            <a:ext cx="40748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9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500"/>
                            </p:stCondLst>
                            <p:childTnLst>
                              <p:par>
                                <p:cTn id="4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" grpId="0"/>
      <p:bldP spid="100" grpId="0"/>
      <p:bldP spid="101" grpId="0"/>
      <p:bldP spid="102" grpId="0" animBg="1"/>
      <p:bldP spid="103" grpId="0" animBg="1"/>
      <p:bldP spid="10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postup 3"/>
          <p:cNvSpPr/>
          <p:nvPr/>
        </p:nvSpPr>
        <p:spPr>
          <a:xfrm>
            <a:off x="5148064" y="1844824"/>
            <a:ext cx="576064" cy="792088"/>
          </a:xfrm>
          <a:prstGeom prst="flowChartProcess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33"/>
          <p:cNvGrpSpPr/>
          <p:nvPr/>
        </p:nvGrpSpPr>
        <p:grpSpPr>
          <a:xfrm>
            <a:off x="539552" y="1844824"/>
            <a:ext cx="576064" cy="1584176"/>
            <a:chOff x="395536" y="1916832"/>
            <a:chExt cx="576064" cy="1584176"/>
          </a:xfrm>
        </p:grpSpPr>
        <p:sp>
          <p:nvSpPr>
            <p:cNvPr id="43" name="Vývojový diagram: postup 4"/>
            <p:cNvSpPr/>
            <p:nvPr/>
          </p:nvSpPr>
          <p:spPr>
            <a:xfrm>
              <a:off x="395536" y="1916832"/>
              <a:ext cx="576064" cy="792088"/>
            </a:xfrm>
            <a:prstGeom prst="flowChartProcess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Vývojový diagram: postup 18"/>
            <p:cNvSpPr/>
            <p:nvPr/>
          </p:nvSpPr>
          <p:spPr>
            <a:xfrm>
              <a:off x="395536" y="2708920"/>
              <a:ext cx="576064" cy="792088"/>
            </a:xfrm>
            <a:prstGeom prst="flowChartProcess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" name="Skupina 35"/>
          <p:cNvGrpSpPr/>
          <p:nvPr/>
        </p:nvGrpSpPr>
        <p:grpSpPr>
          <a:xfrm>
            <a:off x="1691680" y="1844824"/>
            <a:ext cx="576064" cy="1584176"/>
            <a:chOff x="1547664" y="1916832"/>
            <a:chExt cx="576064" cy="1584176"/>
          </a:xfrm>
          <a:solidFill>
            <a:srgbClr val="009900"/>
          </a:solidFill>
        </p:grpSpPr>
        <p:sp>
          <p:nvSpPr>
            <p:cNvPr id="39" name="Vývojový diagram: postup 6"/>
            <p:cNvSpPr/>
            <p:nvPr/>
          </p:nvSpPr>
          <p:spPr>
            <a:xfrm>
              <a:off x="154766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Vývojový diagram: postup 20"/>
            <p:cNvSpPr/>
            <p:nvPr/>
          </p:nvSpPr>
          <p:spPr>
            <a:xfrm>
              <a:off x="154766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8" name="Skupina 36"/>
          <p:cNvGrpSpPr/>
          <p:nvPr/>
        </p:nvGrpSpPr>
        <p:grpSpPr>
          <a:xfrm>
            <a:off x="2267744" y="1844824"/>
            <a:ext cx="576064" cy="1584176"/>
            <a:chOff x="2123728" y="1916832"/>
            <a:chExt cx="576064" cy="1584176"/>
          </a:xfrm>
          <a:solidFill>
            <a:srgbClr val="FF6600"/>
          </a:solidFill>
        </p:grpSpPr>
        <p:sp>
          <p:nvSpPr>
            <p:cNvPr id="37" name="Vývojový diagram: postup 7"/>
            <p:cNvSpPr/>
            <p:nvPr/>
          </p:nvSpPr>
          <p:spPr>
            <a:xfrm>
              <a:off x="2123728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Vývojový diagram: postup 21"/>
            <p:cNvSpPr/>
            <p:nvPr/>
          </p:nvSpPr>
          <p:spPr>
            <a:xfrm>
              <a:off x="2123728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37"/>
          <p:cNvGrpSpPr/>
          <p:nvPr/>
        </p:nvGrpSpPr>
        <p:grpSpPr>
          <a:xfrm>
            <a:off x="2843808" y="1844824"/>
            <a:ext cx="576064" cy="1584176"/>
            <a:chOff x="2699792" y="1916832"/>
            <a:chExt cx="576064" cy="1584176"/>
          </a:xfrm>
          <a:solidFill>
            <a:srgbClr val="7030A0"/>
          </a:solidFill>
        </p:grpSpPr>
        <p:sp>
          <p:nvSpPr>
            <p:cNvPr id="35" name="Vývojový diagram: postup 8"/>
            <p:cNvSpPr/>
            <p:nvPr/>
          </p:nvSpPr>
          <p:spPr>
            <a:xfrm>
              <a:off x="2699792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6" name="Vývojový diagram: postup 22"/>
            <p:cNvSpPr/>
            <p:nvPr/>
          </p:nvSpPr>
          <p:spPr>
            <a:xfrm>
              <a:off x="2699792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0" name="Skupina 38"/>
          <p:cNvGrpSpPr/>
          <p:nvPr/>
        </p:nvGrpSpPr>
        <p:grpSpPr>
          <a:xfrm>
            <a:off x="3419872" y="1844824"/>
            <a:ext cx="576064" cy="1584176"/>
            <a:chOff x="3275856" y="1916832"/>
            <a:chExt cx="576064" cy="1584176"/>
          </a:xfrm>
          <a:solidFill>
            <a:srgbClr val="00B0F0"/>
          </a:solidFill>
        </p:grpSpPr>
        <p:sp>
          <p:nvSpPr>
            <p:cNvPr id="33" name="Vývojový diagram: postup 17"/>
            <p:cNvSpPr/>
            <p:nvPr/>
          </p:nvSpPr>
          <p:spPr>
            <a:xfrm>
              <a:off x="3275856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Vývojový diagram: postup 33"/>
            <p:cNvSpPr/>
            <p:nvPr/>
          </p:nvSpPr>
          <p:spPr>
            <a:xfrm>
              <a:off x="3275856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" name="Skupina 39"/>
          <p:cNvGrpSpPr/>
          <p:nvPr/>
        </p:nvGrpSpPr>
        <p:grpSpPr>
          <a:xfrm>
            <a:off x="3995936" y="1844824"/>
            <a:ext cx="576064" cy="1584176"/>
            <a:chOff x="3851920" y="1916832"/>
            <a:chExt cx="576064" cy="1584176"/>
          </a:xfrm>
          <a:solidFill>
            <a:srgbClr val="FF00FF"/>
          </a:solidFill>
        </p:grpSpPr>
        <p:sp>
          <p:nvSpPr>
            <p:cNvPr id="31" name="Vývojový diagram: postup 16"/>
            <p:cNvSpPr/>
            <p:nvPr/>
          </p:nvSpPr>
          <p:spPr>
            <a:xfrm>
              <a:off x="385192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Vývojový diagram: postup 31"/>
            <p:cNvSpPr/>
            <p:nvPr/>
          </p:nvSpPr>
          <p:spPr>
            <a:xfrm>
              <a:off x="385192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2" name="Skupina 40"/>
          <p:cNvGrpSpPr/>
          <p:nvPr/>
        </p:nvGrpSpPr>
        <p:grpSpPr>
          <a:xfrm>
            <a:off x="4572000" y="1844824"/>
            <a:ext cx="576064" cy="1584176"/>
            <a:chOff x="4427984" y="1916832"/>
            <a:chExt cx="576064" cy="1584176"/>
          </a:xfrm>
          <a:solidFill>
            <a:srgbClr val="663300"/>
          </a:solidFill>
        </p:grpSpPr>
        <p:sp>
          <p:nvSpPr>
            <p:cNvPr id="29" name="Vývojový diagram: postup 15"/>
            <p:cNvSpPr/>
            <p:nvPr/>
          </p:nvSpPr>
          <p:spPr>
            <a:xfrm>
              <a:off x="442798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Vývojový diagram: postup 29"/>
            <p:cNvSpPr/>
            <p:nvPr/>
          </p:nvSpPr>
          <p:spPr>
            <a:xfrm>
              <a:off x="442798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13" name="Vývojový diagram: postup 12"/>
          <p:cNvSpPr/>
          <p:nvPr/>
        </p:nvSpPr>
        <p:spPr>
          <a:xfrm>
            <a:off x="5148064" y="2636912"/>
            <a:ext cx="576064" cy="792088"/>
          </a:xfrm>
          <a:prstGeom prst="flowChartProcess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4" name="Skupina 41"/>
          <p:cNvGrpSpPr/>
          <p:nvPr/>
        </p:nvGrpSpPr>
        <p:grpSpPr>
          <a:xfrm>
            <a:off x="5724128" y="1844824"/>
            <a:ext cx="576064" cy="1584176"/>
            <a:chOff x="5580112" y="1916832"/>
            <a:chExt cx="576064" cy="1584176"/>
          </a:xfrm>
          <a:solidFill>
            <a:srgbClr val="92D050"/>
          </a:solidFill>
        </p:grpSpPr>
        <p:sp>
          <p:nvSpPr>
            <p:cNvPr id="27" name="Vývojový diagram: postup 13"/>
            <p:cNvSpPr/>
            <p:nvPr/>
          </p:nvSpPr>
          <p:spPr>
            <a:xfrm>
              <a:off x="5580112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Vývojový diagram: postup 27"/>
            <p:cNvSpPr/>
            <p:nvPr/>
          </p:nvSpPr>
          <p:spPr>
            <a:xfrm>
              <a:off x="5580112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5" name="Skupina 42"/>
          <p:cNvGrpSpPr/>
          <p:nvPr/>
        </p:nvGrpSpPr>
        <p:grpSpPr>
          <a:xfrm>
            <a:off x="6300192" y="1844824"/>
            <a:ext cx="576064" cy="1584176"/>
            <a:chOff x="6156176" y="1916832"/>
            <a:chExt cx="576064" cy="1584176"/>
          </a:xfrm>
          <a:solidFill>
            <a:srgbClr val="FF0000"/>
          </a:solidFill>
        </p:grpSpPr>
        <p:sp>
          <p:nvSpPr>
            <p:cNvPr id="25" name="Vývojový diagram: postup 12"/>
            <p:cNvSpPr/>
            <p:nvPr/>
          </p:nvSpPr>
          <p:spPr>
            <a:xfrm>
              <a:off x="6156176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11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Vývojový diagram: postup 25"/>
            <p:cNvSpPr/>
            <p:nvPr/>
          </p:nvSpPr>
          <p:spPr>
            <a:xfrm>
              <a:off x="6156176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6" name="Skupina 43"/>
          <p:cNvGrpSpPr/>
          <p:nvPr/>
        </p:nvGrpSpPr>
        <p:grpSpPr>
          <a:xfrm>
            <a:off x="6876256" y="1844824"/>
            <a:ext cx="576064" cy="1584176"/>
            <a:chOff x="6732240" y="1916832"/>
            <a:chExt cx="576064" cy="1584176"/>
          </a:xfrm>
          <a:solidFill>
            <a:schemeClr val="bg1"/>
          </a:solidFill>
        </p:grpSpPr>
        <p:sp>
          <p:nvSpPr>
            <p:cNvPr id="23" name="Vývojový diagram: postup 22"/>
            <p:cNvSpPr/>
            <p:nvPr/>
          </p:nvSpPr>
          <p:spPr>
            <a:xfrm>
              <a:off x="673224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12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Vývojový diagram: postup 23"/>
            <p:cNvSpPr/>
            <p:nvPr/>
          </p:nvSpPr>
          <p:spPr>
            <a:xfrm>
              <a:off x="673224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7" name="Skupina 44"/>
          <p:cNvGrpSpPr/>
          <p:nvPr/>
        </p:nvGrpSpPr>
        <p:grpSpPr>
          <a:xfrm>
            <a:off x="7452320" y="1844824"/>
            <a:ext cx="576064" cy="1584176"/>
            <a:chOff x="7308304" y="1916832"/>
            <a:chExt cx="576064" cy="1584176"/>
          </a:xfrm>
          <a:solidFill>
            <a:srgbClr val="003399"/>
          </a:solidFill>
        </p:grpSpPr>
        <p:sp>
          <p:nvSpPr>
            <p:cNvPr id="21" name="Vývojový diagram: postup 10"/>
            <p:cNvSpPr/>
            <p:nvPr/>
          </p:nvSpPr>
          <p:spPr>
            <a:xfrm>
              <a:off x="730830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13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Vývojový diagram: postup 21"/>
            <p:cNvSpPr/>
            <p:nvPr/>
          </p:nvSpPr>
          <p:spPr>
            <a:xfrm>
              <a:off x="730830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8" name="Skupina 45"/>
          <p:cNvGrpSpPr/>
          <p:nvPr/>
        </p:nvGrpSpPr>
        <p:grpSpPr>
          <a:xfrm>
            <a:off x="8028384" y="1844824"/>
            <a:ext cx="576064" cy="1584176"/>
            <a:chOff x="7884368" y="1916832"/>
            <a:chExt cx="576064" cy="1584176"/>
          </a:xfrm>
          <a:solidFill>
            <a:srgbClr val="FFCCFF"/>
          </a:solidFill>
        </p:grpSpPr>
        <p:sp>
          <p:nvSpPr>
            <p:cNvPr id="19" name="Vývojový diagram: postup 9"/>
            <p:cNvSpPr/>
            <p:nvPr/>
          </p:nvSpPr>
          <p:spPr>
            <a:xfrm>
              <a:off x="7884368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14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Vývojový diagram: postup 19"/>
            <p:cNvSpPr/>
            <p:nvPr/>
          </p:nvSpPr>
          <p:spPr>
            <a:xfrm>
              <a:off x="7884368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pic>
        <p:nvPicPr>
          <p:cNvPr id="46" name="Picture 6" descr="C:\Documents and Settings\MojePC\Local Settings\Temporary Internet Files\Content.IE5\8RJK3VEX\MC9003406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221088"/>
            <a:ext cx="2186690" cy="1656184"/>
          </a:xfrm>
          <a:prstGeom prst="rect">
            <a:avLst/>
          </a:prstGeom>
          <a:noFill/>
        </p:spPr>
      </p:pic>
      <p:grpSp>
        <p:nvGrpSpPr>
          <p:cNvPr id="6" name="Skupina 34"/>
          <p:cNvGrpSpPr/>
          <p:nvPr/>
        </p:nvGrpSpPr>
        <p:grpSpPr>
          <a:xfrm>
            <a:off x="1115616" y="1844824"/>
            <a:ext cx="576064" cy="1584176"/>
            <a:chOff x="971600" y="1916832"/>
            <a:chExt cx="576064" cy="1584176"/>
          </a:xfrm>
          <a:solidFill>
            <a:srgbClr val="FF5050"/>
          </a:solidFill>
        </p:grpSpPr>
        <p:sp>
          <p:nvSpPr>
            <p:cNvPr id="41" name="Vývojový diagram: postup 5"/>
            <p:cNvSpPr/>
            <p:nvPr/>
          </p:nvSpPr>
          <p:spPr>
            <a:xfrm>
              <a:off x="97160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2" name="Vývojový diagram: postup 19"/>
            <p:cNvSpPr/>
            <p:nvPr/>
          </p:nvSpPr>
          <p:spPr>
            <a:xfrm>
              <a:off x="97160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8" name="TextovéPole 47"/>
          <p:cNvSpPr txBox="1"/>
          <p:nvPr/>
        </p:nvSpPr>
        <p:spPr>
          <a:xfrm flipH="1">
            <a:off x="1547664" y="4221088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two to five.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 flipH="1">
            <a:off x="1475654" y="4941168"/>
            <a:ext cx="32403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twenty-five past one.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 flipH="1">
            <a:off x="1475656" y="5661248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five past twelve.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4852017" y="4941168"/>
            <a:ext cx="423514" cy="461665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860032" y="5661248"/>
            <a:ext cx="432048" cy="461665"/>
          </a:xfrm>
          <a:prstGeom prst="rect">
            <a:avLst/>
          </a:prstGeom>
          <a:solidFill>
            <a:srgbClr val="FF505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4860032" y="4221088"/>
            <a:ext cx="423514" cy="461665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4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r>
              <a:rPr lang="en-GB" i="1" dirty="0" smtClean="0">
                <a:solidFill>
                  <a:srgbClr val="009900"/>
                </a:solidFill>
              </a:rPr>
              <a:t>Write the letter into the grid.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49" grpId="0"/>
      <p:bldP spid="50" grpId="0"/>
      <p:bldP spid="51" grpId="0" animBg="1"/>
      <p:bldP spid="52" grpId="0" animBg="1"/>
      <p:bldP spid="5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postup 3"/>
          <p:cNvSpPr/>
          <p:nvPr/>
        </p:nvSpPr>
        <p:spPr>
          <a:xfrm>
            <a:off x="5148064" y="1844824"/>
            <a:ext cx="576064" cy="792088"/>
          </a:xfrm>
          <a:prstGeom prst="flowChartProcess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" name="Skupina 33"/>
          <p:cNvGrpSpPr/>
          <p:nvPr/>
        </p:nvGrpSpPr>
        <p:grpSpPr>
          <a:xfrm>
            <a:off x="539552" y="1844824"/>
            <a:ext cx="576064" cy="1584176"/>
            <a:chOff x="395536" y="1916832"/>
            <a:chExt cx="576064" cy="1584176"/>
          </a:xfrm>
        </p:grpSpPr>
        <p:sp>
          <p:nvSpPr>
            <p:cNvPr id="43" name="Vývojový diagram: postup 4"/>
            <p:cNvSpPr/>
            <p:nvPr/>
          </p:nvSpPr>
          <p:spPr>
            <a:xfrm>
              <a:off x="395536" y="1916832"/>
              <a:ext cx="576064" cy="792088"/>
            </a:xfrm>
            <a:prstGeom prst="flowChartProcess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Vývojový diagram: postup 18"/>
            <p:cNvSpPr/>
            <p:nvPr/>
          </p:nvSpPr>
          <p:spPr>
            <a:xfrm>
              <a:off x="395536" y="2708920"/>
              <a:ext cx="576064" cy="792088"/>
            </a:xfrm>
            <a:prstGeom prst="flowChartProcess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5" name="Skupina 34"/>
          <p:cNvGrpSpPr/>
          <p:nvPr/>
        </p:nvGrpSpPr>
        <p:grpSpPr>
          <a:xfrm>
            <a:off x="1115616" y="1844824"/>
            <a:ext cx="576064" cy="1584176"/>
            <a:chOff x="971600" y="1916832"/>
            <a:chExt cx="576064" cy="1584176"/>
          </a:xfrm>
          <a:solidFill>
            <a:srgbClr val="FF5050"/>
          </a:solidFill>
        </p:grpSpPr>
        <p:sp>
          <p:nvSpPr>
            <p:cNvPr id="41" name="Vývojový diagram: postup 5"/>
            <p:cNvSpPr/>
            <p:nvPr/>
          </p:nvSpPr>
          <p:spPr>
            <a:xfrm>
              <a:off x="97160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2" name="Vývojový diagram: postup 19"/>
            <p:cNvSpPr/>
            <p:nvPr/>
          </p:nvSpPr>
          <p:spPr>
            <a:xfrm>
              <a:off x="97160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" name="Skupina 36"/>
          <p:cNvGrpSpPr/>
          <p:nvPr/>
        </p:nvGrpSpPr>
        <p:grpSpPr>
          <a:xfrm>
            <a:off x="2267744" y="1844824"/>
            <a:ext cx="576064" cy="1584176"/>
            <a:chOff x="2123728" y="1916832"/>
            <a:chExt cx="576064" cy="1584176"/>
          </a:xfrm>
          <a:solidFill>
            <a:srgbClr val="FF6600"/>
          </a:solidFill>
        </p:grpSpPr>
        <p:sp>
          <p:nvSpPr>
            <p:cNvPr id="37" name="Vývojový diagram: postup 7"/>
            <p:cNvSpPr/>
            <p:nvPr/>
          </p:nvSpPr>
          <p:spPr>
            <a:xfrm>
              <a:off x="2123728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Vývojový diagram: postup 21"/>
            <p:cNvSpPr/>
            <p:nvPr/>
          </p:nvSpPr>
          <p:spPr>
            <a:xfrm>
              <a:off x="2123728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8" name="Skupina 37"/>
          <p:cNvGrpSpPr/>
          <p:nvPr/>
        </p:nvGrpSpPr>
        <p:grpSpPr>
          <a:xfrm>
            <a:off x="2843808" y="1844824"/>
            <a:ext cx="576064" cy="1584176"/>
            <a:chOff x="2699792" y="1916832"/>
            <a:chExt cx="576064" cy="1584176"/>
          </a:xfrm>
          <a:solidFill>
            <a:srgbClr val="7030A0"/>
          </a:solidFill>
        </p:grpSpPr>
        <p:sp>
          <p:nvSpPr>
            <p:cNvPr id="35" name="Vývojový diagram: postup 8"/>
            <p:cNvSpPr/>
            <p:nvPr/>
          </p:nvSpPr>
          <p:spPr>
            <a:xfrm>
              <a:off x="2699792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6" name="Vývojový diagram: postup 22"/>
            <p:cNvSpPr/>
            <p:nvPr/>
          </p:nvSpPr>
          <p:spPr>
            <a:xfrm>
              <a:off x="2699792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38"/>
          <p:cNvGrpSpPr/>
          <p:nvPr/>
        </p:nvGrpSpPr>
        <p:grpSpPr>
          <a:xfrm>
            <a:off x="3419872" y="1844824"/>
            <a:ext cx="576064" cy="1584176"/>
            <a:chOff x="3275856" y="1916832"/>
            <a:chExt cx="576064" cy="1584176"/>
          </a:xfrm>
          <a:solidFill>
            <a:srgbClr val="00B0F0"/>
          </a:solidFill>
        </p:grpSpPr>
        <p:sp>
          <p:nvSpPr>
            <p:cNvPr id="33" name="Vývojový diagram: postup 17"/>
            <p:cNvSpPr/>
            <p:nvPr/>
          </p:nvSpPr>
          <p:spPr>
            <a:xfrm>
              <a:off x="3275856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Vývojový diagram: postup 33"/>
            <p:cNvSpPr/>
            <p:nvPr/>
          </p:nvSpPr>
          <p:spPr>
            <a:xfrm>
              <a:off x="3275856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0" name="Skupina 39"/>
          <p:cNvGrpSpPr/>
          <p:nvPr/>
        </p:nvGrpSpPr>
        <p:grpSpPr>
          <a:xfrm>
            <a:off x="3995936" y="1844824"/>
            <a:ext cx="576064" cy="1584176"/>
            <a:chOff x="3851920" y="1916832"/>
            <a:chExt cx="576064" cy="1584176"/>
          </a:xfrm>
          <a:solidFill>
            <a:srgbClr val="FF00FF"/>
          </a:solidFill>
        </p:grpSpPr>
        <p:sp>
          <p:nvSpPr>
            <p:cNvPr id="31" name="Vývojový diagram: postup 16"/>
            <p:cNvSpPr/>
            <p:nvPr/>
          </p:nvSpPr>
          <p:spPr>
            <a:xfrm>
              <a:off x="385192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Vývojový diagram: postup 31"/>
            <p:cNvSpPr/>
            <p:nvPr/>
          </p:nvSpPr>
          <p:spPr>
            <a:xfrm>
              <a:off x="385192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" name="Skupina 40"/>
          <p:cNvGrpSpPr/>
          <p:nvPr/>
        </p:nvGrpSpPr>
        <p:grpSpPr>
          <a:xfrm>
            <a:off x="4572000" y="1844824"/>
            <a:ext cx="576064" cy="1584176"/>
            <a:chOff x="4427984" y="1916832"/>
            <a:chExt cx="576064" cy="1584176"/>
          </a:xfrm>
          <a:solidFill>
            <a:srgbClr val="663300"/>
          </a:solidFill>
        </p:grpSpPr>
        <p:sp>
          <p:nvSpPr>
            <p:cNvPr id="29" name="Vývojový diagram: postup 15"/>
            <p:cNvSpPr/>
            <p:nvPr/>
          </p:nvSpPr>
          <p:spPr>
            <a:xfrm>
              <a:off x="442798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Vývojový diagram: postup 29"/>
            <p:cNvSpPr/>
            <p:nvPr/>
          </p:nvSpPr>
          <p:spPr>
            <a:xfrm>
              <a:off x="442798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13" name="Vývojový diagram: postup 12"/>
          <p:cNvSpPr/>
          <p:nvPr/>
        </p:nvSpPr>
        <p:spPr>
          <a:xfrm>
            <a:off x="5148064" y="2636912"/>
            <a:ext cx="576064" cy="792088"/>
          </a:xfrm>
          <a:prstGeom prst="flowChartProcess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2" name="Skupina 41"/>
          <p:cNvGrpSpPr/>
          <p:nvPr/>
        </p:nvGrpSpPr>
        <p:grpSpPr>
          <a:xfrm>
            <a:off x="5724128" y="1844824"/>
            <a:ext cx="576064" cy="1584176"/>
            <a:chOff x="5580112" y="1916832"/>
            <a:chExt cx="576064" cy="1584176"/>
          </a:xfrm>
          <a:solidFill>
            <a:srgbClr val="92D050"/>
          </a:solidFill>
        </p:grpSpPr>
        <p:sp>
          <p:nvSpPr>
            <p:cNvPr id="27" name="Vývojový diagram: postup 13"/>
            <p:cNvSpPr/>
            <p:nvPr/>
          </p:nvSpPr>
          <p:spPr>
            <a:xfrm>
              <a:off x="5580112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Vývojový diagram: postup 27"/>
            <p:cNvSpPr/>
            <p:nvPr/>
          </p:nvSpPr>
          <p:spPr>
            <a:xfrm>
              <a:off x="5580112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4" name="Skupina 42"/>
          <p:cNvGrpSpPr/>
          <p:nvPr/>
        </p:nvGrpSpPr>
        <p:grpSpPr>
          <a:xfrm>
            <a:off x="6300192" y="1844824"/>
            <a:ext cx="576064" cy="1584176"/>
            <a:chOff x="6156176" y="1916832"/>
            <a:chExt cx="576064" cy="1584176"/>
          </a:xfrm>
          <a:solidFill>
            <a:srgbClr val="FF0000"/>
          </a:solidFill>
        </p:grpSpPr>
        <p:sp>
          <p:nvSpPr>
            <p:cNvPr id="25" name="Vývojový diagram: postup 12"/>
            <p:cNvSpPr/>
            <p:nvPr/>
          </p:nvSpPr>
          <p:spPr>
            <a:xfrm>
              <a:off x="6156176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11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Vývojový diagram: postup 25"/>
            <p:cNvSpPr/>
            <p:nvPr/>
          </p:nvSpPr>
          <p:spPr>
            <a:xfrm>
              <a:off x="6156176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5" name="Skupina 43"/>
          <p:cNvGrpSpPr/>
          <p:nvPr/>
        </p:nvGrpSpPr>
        <p:grpSpPr>
          <a:xfrm>
            <a:off x="6876256" y="1844824"/>
            <a:ext cx="576064" cy="1584176"/>
            <a:chOff x="6732240" y="1916832"/>
            <a:chExt cx="576064" cy="1584176"/>
          </a:xfrm>
          <a:solidFill>
            <a:schemeClr val="bg1"/>
          </a:solidFill>
        </p:grpSpPr>
        <p:sp>
          <p:nvSpPr>
            <p:cNvPr id="23" name="Vývojový diagram: postup 22"/>
            <p:cNvSpPr/>
            <p:nvPr/>
          </p:nvSpPr>
          <p:spPr>
            <a:xfrm>
              <a:off x="673224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12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Vývojový diagram: postup 23"/>
            <p:cNvSpPr/>
            <p:nvPr/>
          </p:nvSpPr>
          <p:spPr>
            <a:xfrm>
              <a:off x="673224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6" name="Skupina 44"/>
          <p:cNvGrpSpPr/>
          <p:nvPr/>
        </p:nvGrpSpPr>
        <p:grpSpPr>
          <a:xfrm>
            <a:off x="7452320" y="1844824"/>
            <a:ext cx="576064" cy="1584176"/>
            <a:chOff x="7308304" y="1916832"/>
            <a:chExt cx="576064" cy="1584176"/>
          </a:xfrm>
          <a:solidFill>
            <a:srgbClr val="003399"/>
          </a:solidFill>
        </p:grpSpPr>
        <p:sp>
          <p:nvSpPr>
            <p:cNvPr id="21" name="Vývojový diagram: postup 10"/>
            <p:cNvSpPr/>
            <p:nvPr/>
          </p:nvSpPr>
          <p:spPr>
            <a:xfrm>
              <a:off x="730830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13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Vývojový diagram: postup 21"/>
            <p:cNvSpPr/>
            <p:nvPr/>
          </p:nvSpPr>
          <p:spPr>
            <a:xfrm>
              <a:off x="730830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7" name="Skupina 45"/>
          <p:cNvGrpSpPr/>
          <p:nvPr/>
        </p:nvGrpSpPr>
        <p:grpSpPr>
          <a:xfrm>
            <a:off x="8028384" y="1844824"/>
            <a:ext cx="576064" cy="1584176"/>
            <a:chOff x="7884368" y="1916832"/>
            <a:chExt cx="576064" cy="1584176"/>
          </a:xfrm>
          <a:solidFill>
            <a:srgbClr val="FFCCFF"/>
          </a:solidFill>
        </p:grpSpPr>
        <p:sp>
          <p:nvSpPr>
            <p:cNvPr id="19" name="Vývojový diagram: postup 9"/>
            <p:cNvSpPr/>
            <p:nvPr/>
          </p:nvSpPr>
          <p:spPr>
            <a:xfrm>
              <a:off x="7884368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14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Vývojový diagram: postup 19"/>
            <p:cNvSpPr/>
            <p:nvPr/>
          </p:nvSpPr>
          <p:spPr>
            <a:xfrm>
              <a:off x="7884368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pic>
        <p:nvPicPr>
          <p:cNvPr id="45" name="Picture 8" descr="C:\Documents and Settings\MojePC\Local Settings\Temporary Internet Files\Content.IE5\Z9AZ5SRH\MC90037872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4149080"/>
            <a:ext cx="1831543" cy="1816913"/>
          </a:xfrm>
          <a:prstGeom prst="rect">
            <a:avLst/>
          </a:prstGeom>
          <a:noFill/>
        </p:spPr>
      </p:pic>
      <p:grpSp>
        <p:nvGrpSpPr>
          <p:cNvPr id="6" name="Skupina 35"/>
          <p:cNvGrpSpPr/>
          <p:nvPr/>
        </p:nvGrpSpPr>
        <p:grpSpPr>
          <a:xfrm>
            <a:off x="1691680" y="1844824"/>
            <a:ext cx="576064" cy="1584176"/>
            <a:chOff x="1547664" y="1916832"/>
            <a:chExt cx="576064" cy="1584176"/>
          </a:xfrm>
          <a:solidFill>
            <a:srgbClr val="009900"/>
          </a:solidFill>
        </p:grpSpPr>
        <p:sp>
          <p:nvSpPr>
            <p:cNvPr id="39" name="Vývojový diagram: postup 6"/>
            <p:cNvSpPr/>
            <p:nvPr/>
          </p:nvSpPr>
          <p:spPr>
            <a:xfrm>
              <a:off x="154766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Vývojový diagram: postup 20"/>
            <p:cNvSpPr/>
            <p:nvPr/>
          </p:nvSpPr>
          <p:spPr>
            <a:xfrm>
              <a:off x="154766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6" name="TextovéPole 45"/>
          <p:cNvSpPr txBox="1"/>
          <p:nvPr/>
        </p:nvSpPr>
        <p:spPr>
          <a:xfrm flipH="1">
            <a:off x="1979712" y="4221088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ten past six.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 flipH="1">
            <a:off x="1979712" y="5013176"/>
            <a:ext cx="25202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half past three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 flipH="1">
            <a:off x="1979712" y="5733256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twenty-eight to two.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5292080" y="5013176"/>
            <a:ext cx="389850" cy="461665"/>
          </a:xfrm>
          <a:prstGeom prst="rect">
            <a:avLst/>
          </a:prstGeom>
          <a:solidFill>
            <a:srgbClr val="0099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292080" y="5661248"/>
            <a:ext cx="432048" cy="461665"/>
          </a:xfrm>
          <a:prstGeom prst="rect">
            <a:avLst/>
          </a:prstGeom>
          <a:solidFill>
            <a:srgbClr val="0099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5292080" y="4221088"/>
            <a:ext cx="407484" cy="461665"/>
          </a:xfrm>
          <a:prstGeom prst="rect">
            <a:avLst/>
          </a:prstGeom>
          <a:solidFill>
            <a:srgbClr val="0099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r>
              <a:rPr lang="en-GB" i="1" dirty="0" smtClean="0">
                <a:solidFill>
                  <a:srgbClr val="009900"/>
                </a:solidFill>
              </a:rPr>
              <a:t>Write the letter into the grid.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47" grpId="0"/>
      <p:bldP spid="48" grpId="0"/>
      <p:bldP spid="49" grpId="0" animBg="1"/>
      <p:bldP spid="50" grpId="0" animBg="1"/>
      <p:bldP spid="5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postup 3"/>
          <p:cNvSpPr/>
          <p:nvPr/>
        </p:nvSpPr>
        <p:spPr>
          <a:xfrm>
            <a:off x="5148064" y="1844824"/>
            <a:ext cx="576064" cy="792088"/>
          </a:xfrm>
          <a:prstGeom prst="flowChartProcess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" name="Skupina 33"/>
          <p:cNvGrpSpPr/>
          <p:nvPr/>
        </p:nvGrpSpPr>
        <p:grpSpPr>
          <a:xfrm>
            <a:off x="539552" y="1844824"/>
            <a:ext cx="576064" cy="1584176"/>
            <a:chOff x="395536" y="1916832"/>
            <a:chExt cx="576064" cy="1584176"/>
          </a:xfrm>
        </p:grpSpPr>
        <p:sp>
          <p:nvSpPr>
            <p:cNvPr id="43" name="Vývojový diagram: postup 4"/>
            <p:cNvSpPr/>
            <p:nvPr/>
          </p:nvSpPr>
          <p:spPr>
            <a:xfrm>
              <a:off x="395536" y="1916832"/>
              <a:ext cx="576064" cy="792088"/>
            </a:xfrm>
            <a:prstGeom prst="flowChartProcess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Vývojový diagram: postup 18"/>
            <p:cNvSpPr/>
            <p:nvPr/>
          </p:nvSpPr>
          <p:spPr>
            <a:xfrm>
              <a:off x="395536" y="2708920"/>
              <a:ext cx="576064" cy="792088"/>
            </a:xfrm>
            <a:prstGeom prst="flowChartProcess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5" name="Skupina 34"/>
          <p:cNvGrpSpPr/>
          <p:nvPr/>
        </p:nvGrpSpPr>
        <p:grpSpPr>
          <a:xfrm>
            <a:off x="1115616" y="1844824"/>
            <a:ext cx="576064" cy="1584176"/>
            <a:chOff x="971600" y="1916832"/>
            <a:chExt cx="576064" cy="1584176"/>
          </a:xfrm>
          <a:solidFill>
            <a:srgbClr val="FF5050"/>
          </a:solidFill>
        </p:grpSpPr>
        <p:sp>
          <p:nvSpPr>
            <p:cNvPr id="41" name="Vývojový diagram: postup 5"/>
            <p:cNvSpPr/>
            <p:nvPr/>
          </p:nvSpPr>
          <p:spPr>
            <a:xfrm>
              <a:off x="97160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2" name="Vývojový diagram: postup 19"/>
            <p:cNvSpPr/>
            <p:nvPr/>
          </p:nvSpPr>
          <p:spPr>
            <a:xfrm>
              <a:off x="97160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35"/>
          <p:cNvGrpSpPr/>
          <p:nvPr/>
        </p:nvGrpSpPr>
        <p:grpSpPr>
          <a:xfrm>
            <a:off x="1691680" y="1844824"/>
            <a:ext cx="576064" cy="1584176"/>
            <a:chOff x="1547664" y="1916832"/>
            <a:chExt cx="576064" cy="1584176"/>
          </a:xfrm>
          <a:solidFill>
            <a:srgbClr val="009900"/>
          </a:solidFill>
        </p:grpSpPr>
        <p:sp>
          <p:nvSpPr>
            <p:cNvPr id="39" name="Vývojový diagram: postup 6"/>
            <p:cNvSpPr/>
            <p:nvPr/>
          </p:nvSpPr>
          <p:spPr>
            <a:xfrm>
              <a:off x="154766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Vývojový diagram: postup 20"/>
            <p:cNvSpPr/>
            <p:nvPr/>
          </p:nvSpPr>
          <p:spPr>
            <a:xfrm>
              <a:off x="154766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8" name="Skupina 37"/>
          <p:cNvGrpSpPr/>
          <p:nvPr/>
        </p:nvGrpSpPr>
        <p:grpSpPr>
          <a:xfrm>
            <a:off x="2843808" y="1844824"/>
            <a:ext cx="576064" cy="1584176"/>
            <a:chOff x="2699792" y="1916832"/>
            <a:chExt cx="576064" cy="1584176"/>
          </a:xfrm>
          <a:solidFill>
            <a:srgbClr val="7030A0"/>
          </a:solidFill>
        </p:grpSpPr>
        <p:sp>
          <p:nvSpPr>
            <p:cNvPr id="35" name="Vývojový diagram: postup 8"/>
            <p:cNvSpPr/>
            <p:nvPr/>
          </p:nvSpPr>
          <p:spPr>
            <a:xfrm>
              <a:off x="2699792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6" name="Vývojový diagram: postup 22"/>
            <p:cNvSpPr/>
            <p:nvPr/>
          </p:nvSpPr>
          <p:spPr>
            <a:xfrm>
              <a:off x="2699792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38"/>
          <p:cNvGrpSpPr/>
          <p:nvPr/>
        </p:nvGrpSpPr>
        <p:grpSpPr>
          <a:xfrm>
            <a:off x="3419872" y="1844824"/>
            <a:ext cx="576064" cy="1584176"/>
            <a:chOff x="3275856" y="1916832"/>
            <a:chExt cx="576064" cy="1584176"/>
          </a:xfrm>
          <a:solidFill>
            <a:srgbClr val="00B0F0"/>
          </a:solidFill>
        </p:grpSpPr>
        <p:sp>
          <p:nvSpPr>
            <p:cNvPr id="33" name="Vývojový diagram: postup 17"/>
            <p:cNvSpPr/>
            <p:nvPr/>
          </p:nvSpPr>
          <p:spPr>
            <a:xfrm>
              <a:off x="3275856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Vývojový diagram: postup 33"/>
            <p:cNvSpPr/>
            <p:nvPr/>
          </p:nvSpPr>
          <p:spPr>
            <a:xfrm>
              <a:off x="3275856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0" name="Skupina 39"/>
          <p:cNvGrpSpPr/>
          <p:nvPr/>
        </p:nvGrpSpPr>
        <p:grpSpPr>
          <a:xfrm>
            <a:off x="3995936" y="1844824"/>
            <a:ext cx="576064" cy="1584176"/>
            <a:chOff x="3851920" y="1916832"/>
            <a:chExt cx="576064" cy="1584176"/>
          </a:xfrm>
          <a:solidFill>
            <a:srgbClr val="FF00FF"/>
          </a:solidFill>
        </p:grpSpPr>
        <p:sp>
          <p:nvSpPr>
            <p:cNvPr id="31" name="Vývojový diagram: postup 16"/>
            <p:cNvSpPr/>
            <p:nvPr/>
          </p:nvSpPr>
          <p:spPr>
            <a:xfrm>
              <a:off x="385192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Vývojový diagram: postup 31"/>
            <p:cNvSpPr/>
            <p:nvPr/>
          </p:nvSpPr>
          <p:spPr>
            <a:xfrm>
              <a:off x="385192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" name="Skupina 40"/>
          <p:cNvGrpSpPr/>
          <p:nvPr/>
        </p:nvGrpSpPr>
        <p:grpSpPr>
          <a:xfrm>
            <a:off x="4572000" y="1844824"/>
            <a:ext cx="576064" cy="1584176"/>
            <a:chOff x="4427984" y="1916832"/>
            <a:chExt cx="576064" cy="1584176"/>
          </a:xfrm>
          <a:solidFill>
            <a:srgbClr val="663300"/>
          </a:solidFill>
        </p:grpSpPr>
        <p:sp>
          <p:nvSpPr>
            <p:cNvPr id="29" name="Vývojový diagram: postup 15"/>
            <p:cNvSpPr/>
            <p:nvPr/>
          </p:nvSpPr>
          <p:spPr>
            <a:xfrm>
              <a:off x="442798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Vývojový diagram: postup 29"/>
            <p:cNvSpPr/>
            <p:nvPr/>
          </p:nvSpPr>
          <p:spPr>
            <a:xfrm>
              <a:off x="442798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13" name="Vývojový diagram: postup 12"/>
          <p:cNvSpPr/>
          <p:nvPr/>
        </p:nvSpPr>
        <p:spPr>
          <a:xfrm>
            <a:off x="5148064" y="2636912"/>
            <a:ext cx="576064" cy="792088"/>
          </a:xfrm>
          <a:prstGeom prst="flowChartProcess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2" name="Skupina 41"/>
          <p:cNvGrpSpPr/>
          <p:nvPr/>
        </p:nvGrpSpPr>
        <p:grpSpPr>
          <a:xfrm>
            <a:off x="5724128" y="1844824"/>
            <a:ext cx="576064" cy="1584176"/>
            <a:chOff x="5580112" y="1916832"/>
            <a:chExt cx="576064" cy="1584176"/>
          </a:xfrm>
          <a:solidFill>
            <a:srgbClr val="92D050"/>
          </a:solidFill>
        </p:grpSpPr>
        <p:sp>
          <p:nvSpPr>
            <p:cNvPr id="27" name="Vývojový diagram: postup 13"/>
            <p:cNvSpPr/>
            <p:nvPr/>
          </p:nvSpPr>
          <p:spPr>
            <a:xfrm>
              <a:off x="5580112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Vývojový diagram: postup 27"/>
            <p:cNvSpPr/>
            <p:nvPr/>
          </p:nvSpPr>
          <p:spPr>
            <a:xfrm>
              <a:off x="5580112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4" name="Skupina 42"/>
          <p:cNvGrpSpPr/>
          <p:nvPr/>
        </p:nvGrpSpPr>
        <p:grpSpPr>
          <a:xfrm>
            <a:off x="6300192" y="1844824"/>
            <a:ext cx="576064" cy="1584176"/>
            <a:chOff x="6156176" y="1916832"/>
            <a:chExt cx="576064" cy="1584176"/>
          </a:xfrm>
          <a:solidFill>
            <a:srgbClr val="FF0000"/>
          </a:solidFill>
        </p:grpSpPr>
        <p:sp>
          <p:nvSpPr>
            <p:cNvPr id="25" name="Vývojový diagram: postup 12"/>
            <p:cNvSpPr/>
            <p:nvPr/>
          </p:nvSpPr>
          <p:spPr>
            <a:xfrm>
              <a:off x="6156176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11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Vývojový diagram: postup 25"/>
            <p:cNvSpPr/>
            <p:nvPr/>
          </p:nvSpPr>
          <p:spPr>
            <a:xfrm>
              <a:off x="6156176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5" name="Skupina 43"/>
          <p:cNvGrpSpPr/>
          <p:nvPr/>
        </p:nvGrpSpPr>
        <p:grpSpPr>
          <a:xfrm>
            <a:off x="6876256" y="1844824"/>
            <a:ext cx="576064" cy="1584176"/>
            <a:chOff x="6732240" y="1916832"/>
            <a:chExt cx="576064" cy="1584176"/>
          </a:xfrm>
          <a:solidFill>
            <a:schemeClr val="bg1"/>
          </a:solidFill>
        </p:grpSpPr>
        <p:sp>
          <p:nvSpPr>
            <p:cNvPr id="23" name="Vývojový diagram: postup 22"/>
            <p:cNvSpPr/>
            <p:nvPr/>
          </p:nvSpPr>
          <p:spPr>
            <a:xfrm>
              <a:off x="673224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12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Vývojový diagram: postup 23"/>
            <p:cNvSpPr/>
            <p:nvPr/>
          </p:nvSpPr>
          <p:spPr>
            <a:xfrm>
              <a:off x="673224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6" name="Skupina 44"/>
          <p:cNvGrpSpPr/>
          <p:nvPr/>
        </p:nvGrpSpPr>
        <p:grpSpPr>
          <a:xfrm>
            <a:off x="7452320" y="1844824"/>
            <a:ext cx="576064" cy="1584176"/>
            <a:chOff x="7308304" y="1916832"/>
            <a:chExt cx="576064" cy="1584176"/>
          </a:xfrm>
          <a:solidFill>
            <a:srgbClr val="003399"/>
          </a:solidFill>
        </p:grpSpPr>
        <p:sp>
          <p:nvSpPr>
            <p:cNvPr id="21" name="Vývojový diagram: postup 10"/>
            <p:cNvSpPr/>
            <p:nvPr/>
          </p:nvSpPr>
          <p:spPr>
            <a:xfrm>
              <a:off x="730830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13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Vývojový diagram: postup 21"/>
            <p:cNvSpPr/>
            <p:nvPr/>
          </p:nvSpPr>
          <p:spPr>
            <a:xfrm>
              <a:off x="730830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7" name="Skupina 45"/>
          <p:cNvGrpSpPr/>
          <p:nvPr/>
        </p:nvGrpSpPr>
        <p:grpSpPr>
          <a:xfrm>
            <a:off x="8028384" y="1844824"/>
            <a:ext cx="576064" cy="1584176"/>
            <a:chOff x="7884368" y="1916832"/>
            <a:chExt cx="576064" cy="1584176"/>
          </a:xfrm>
          <a:solidFill>
            <a:srgbClr val="FFCCFF"/>
          </a:solidFill>
        </p:grpSpPr>
        <p:sp>
          <p:nvSpPr>
            <p:cNvPr id="19" name="Vývojový diagram: postup 9"/>
            <p:cNvSpPr/>
            <p:nvPr/>
          </p:nvSpPr>
          <p:spPr>
            <a:xfrm>
              <a:off x="7884368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14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Vývojový diagram: postup 19"/>
            <p:cNvSpPr/>
            <p:nvPr/>
          </p:nvSpPr>
          <p:spPr>
            <a:xfrm>
              <a:off x="7884368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" name="Skupina 36"/>
          <p:cNvGrpSpPr/>
          <p:nvPr/>
        </p:nvGrpSpPr>
        <p:grpSpPr>
          <a:xfrm>
            <a:off x="2267744" y="1844824"/>
            <a:ext cx="576064" cy="1584176"/>
            <a:chOff x="2123728" y="1916832"/>
            <a:chExt cx="576064" cy="1584176"/>
          </a:xfrm>
          <a:solidFill>
            <a:srgbClr val="FF6600"/>
          </a:solidFill>
        </p:grpSpPr>
        <p:sp>
          <p:nvSpPr>
            <p:cNvPr id="37" name="Vývojový diagram: postup 7"/>
            <p:cNvSpPr/>
            <p:nvPr/>
          </p:nvSpPr>
          <p:spPr>
            <a:xfrm>
              <a:off x="2123728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Vývojový diagram: postup 21"/>
            <p:cNvSpPr/>
            <p:nvPr/>
          </p:nvSpPr>
          <p:spPr>
            <a:xfrm>
              <a:off x="2123728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6" name="TextovéPole 45"/>
          <p:cNvSpPr txBox="1"/>
          <p:nvPr/>
        </p:nvSpPr>
        <p:spPr>
          <a:xfrm flipH="1">
            <a:off x="1907704" y="4221088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ten to nine.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 flipH="1">
            <a:off x="1907703" y="4941168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twenty past ten.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 flipH="1">
            <a:off x="1907704" y="5661248"/>
            <a:ext cx="23762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ten to eight.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860032" y="4941168"/>
            <a:ext cx="389850" cy="461665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860032" y="5661248"/>
            <a:ext cx="432048" cy="461665"/>
          </a:xfrm>
          <a:prstGeom prst="rect">
            <a:avLst/>
          </a:prstGeom>
          <a:solidFill>
            <a:srgbClr val="FF66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4860032" y="4221088"/>
            <a:ext cx="389850" cy="461665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r>
              <a:rPr lang="en-GB" i="1" dirty="0" smtClean="0">
                <a:solidFill>
                  <a:srgbClr val="009900"/>
                </a:solidFill>
              </a:rPr>
              <a:t>Write the letter into the grid.</a:t>
            </a:r>
            <a:endParaRPr lang="cs-CZ" dirty="0"/>
          </a:p>
        </p:txBody>
      </p:sp>
      <p:sp>
        <p:nvSpPr>
          <p:cNvPr id="53" name="Zaoblený obdélník 52"/>
          <p:cNvSpPr/>
          <p:nvPr/>
        </p:nvSpPr>
        <p:spPr>
          <a:xfrm>
            <a:off x="6012160" y="4797152"/>
            <a:ext cx="2016224" cy="1152128"/>
          </a:xfrm>
          <a:prstGeom prst="roundRect">
            <a:avLst/>
          </a:prstGeom>
          <a:solidFill>
            <a:srgbClr val="FF99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10:20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47" grpId="0"/>
      <p:bldP spid="48" grpId="0"/>
      <p:bldP spid="49" grpId="0" animBg="1"/>
      <p:bldP spid="50" grpId="0" animBg="1"/>
      <p:bldP spid="51" grpId="0" animBg="1"/>
      <p:bldP spid="5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postup 3"/>
          <p:cNvSpPr/>
          <p:nvPr/>
        </p:nvSpPr>
        <p:spPr>
          <a:xfrm>
            <a:off x="5148064" y="1844824"/>
            <a:ext cx="576064" cy="792088"/>
          </a:xfrm>
          <a:prstGeom prst="flowChartProcess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" name="Skupina 33"/>
          <p:cNvGrpSpPr/>
          <p:nvPr/>
        </p:nvGrpSpPr>
        <p:grpSpPr>
          <a:xfrm>
            <a:off x="539552" y="1844824"/>
            <a:ext cx="576064" cy="1584176"/>
            <a:chOff x="395536" y="1916832"/>
            <a:chExt cx="576064" cy="1584176"/>
          </a:xfrm>
        </p:grpSpPr>
        <p:sp>
          <p:nvSpPr>
            <p:cNvPr id="43" name="Vývojový diagram: postup 4"/>
            <p:cNvSpPr/>
            <p:nvPr/>
          </p:nvSpPr>
          <p:spPr>
            <a:xfrm>
              <a:off x="395536" y="1916832"/>
              <a:ext cx="576064" cy="792088"/>
            </a:xfrm>
            <a:prstGeom prst="flowChartProcess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Vývojový diagram: postup 18"/>
            <p:cNvSpPr/>
            <p:nvPr/>
          </p:nvSpPr>
          <p:spPr>
            <a:xfrm>
              <a:off x="395536" y="2708920"/>
              <a:ext cx="576064" cy="792088"/>
            </a:xfrm>
            <a:prstGeom prst="flowChartProcess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5" name="Skupina 34"/>
          <p:cNvGrpSpPr/>
          <p:nvPr/>
        </p:nvGrpSpPr>
        <p:grpSpPr>
          <a:xfrm>
            <a:off x="1115616" y="1844824"/>
            <a:ext cx="576064" cy="1584176"/>
            <a:chOff x="971600" y="1916832"/>
            <a:chExt cx="576064" cy="1584176"/>
          </a:xfrm>
          <a:solidFill>
            <a:srgbClr val="FF5050"/>
          </a:solidFill>
        </p:grpSpPr>
        <p:sp>
          <p:nvSpPr>
            <p:cNvPr id="41" name="Vývojový diagram: postup 5"/>
            <p:cNvSpPr/>
            <p:nvPr/>
          </p:nvSpPr>
          <p:spPr>
            <a:xfrm>
              <a:off x="97160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2" name="Vývojový diagram: postup 19"/>
            <p:cNvSpPr/>
            <p:nvPr/>
          </p:nvSpPr>
          <p:spPr>
            <a:xfrm>
              <a:off x="97160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35"/>
          <p:cNvGrpSpPr/>
          <p:nvPr/>
        </p:nvGrpSpPr>
        <p:grpSpPr>
          <a:xfrm>
            <a:off x="1691680" y="1844824"/>
            <a:ext cx="576064" cy="1584176"/>
            <a:chOff x="1547664" y="1916832"/>
            <a:chExt cx="576064" cy="1584176"/>
          </a:xfrm>
          <a:solidFill>
            <a:srgbClr val="009900"/>
          </a:solidFill>
        </p:grpSpPr>
        <p:sp>
          <p:nvSpPr>
            <p:cNvPr id="39" name="Vývojový diagram: postup 6"/>
            <p:cNvSpPr/>
            <p:nvPr/>
          </p:nvSpPr>
          <p:spPr>
            <a:xfrm>
              <a:off x="154766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Vývojový diagram: postup 20"/>
            <p:cNvSpPr/>
            <p:nvPr/>
          </p:nvSpPr>
          <p:spPr>
            <a:xfrm>
              <a:off x="154766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" name="Skupina 36"/>
          <p:cNvGrpSpPr/>
          <p:nvPr/>
        </p:nvGrpSpPr>
        <p:grpSpPr>
          <a:xfrm>
            <a:off x="2267744" y="1844824"/>
            <a:ext cx="576064" cy="1584176"/>
            <a:chOff x="2123728" y="1916832"/>
            <a:chExt cx="576064" cy="1584176"/>
          </a:xfrm>
          <a:solidFill>
            <a:srgbClr val="FF6600"/>
          </a:solidFill>
        </p:grpSpPr>
        <p:sp>
          <p:nvSpPr>
            <p:cNvPr id="37" name="Vývojový diagram: postup 7"/>
            <p:cNvSpPr/>
            <p:nvPr/>
          </p:nvSpPr>
          <p:spPr>
            <a:xfrm>
              <a:off x="2123728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Vývojový diagram: postup 21"/>
            <p:cNvSpPr/>
            <p:nvPr/>
          </p:nvSpPr>
          <p:spPr>
            <a:xfrm>
              <a:off x="2123728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38"/>
          <p:cNvGrpSpPr/>
          <p:nvPr/>
        </p:nvGrpSpPr>
        <p:grpSpPr>
          <a:xfrm>
            <a:off x="3419872" y="1844824"/>
            <a:ext cx="576064" cy="1584176"/>
            <a:chOff x="3275856" y="1916832"/>
            <a:chExt cx="576064" cy="1584176"/>
          </a:xfrm>
          <a:solidFill>
            <a:srgbClr val="00B0F0"/>
          </a:solidFill>
        </p:grpSpPr>
        <p:sp>
          <p:nvSpPr>
            <p:cNvPr id="33" name="Vývojový diagram: postup 17"/>
            <p:cNvSpPr/>
            <p:nvPr/>
          </p:nvSpPr>
          <p:spPr>
            <a:xfrm>
              <a:off x="3275856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Vývojový diagram: postup 33"/>
            <p:cNvSpPr/>
            <p:nvPr/>
          </p:nvSpPr>
          <p:spPr>
            <a:xfrm>
              <a:off x="3275856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0" name="Skupina 39"/>
          <p:cNvGrpSpPr/>
          <p:nvPr/>
        </p:nvGrpSpPr>
        <p:grpSpPr>
          <a:xfrm>
            <a:off x="3995936" y="1844824"/>
            <a:ext cx="576064" cy="1584176"/>
            <a:chOff x="3851920" y="1916832"/>
            <a:chExt cx="576064" cy="1584176"/>
          </a:xfrm>
          <a:solidFill>
            <a:srgbClr val="FF00FF"/>
          </a:solidFill>
        </p:grpSpPr>
        <p:sp>
          <p:nvSpPr>
            <p:cNvPr id="31" name="Vývojový diagram: postup 16"/>
            <p:cNvSpPr/>
            <p:nvPr/>
          </p:nvSpPr>
          <p:spPr>
            <a:xfrm>
              <a:off x="385192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Vývojový diagram: postup 31"/>
            <p:cNvSpPr/>
            <p:nvPr/>
          </p:nvSpPr>
          <p:spPr>
            <a:xfrm>
              <a:off x="385192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" name="Skupina 40"/>
          <p:cNvGrpSpPr/>
          <p:nvPr/>
        </p:nvGrpSpPr>
        <p:grpSpPr>
          <a:xfrm>
            <a:off x="4572000" y="1844824"/>
            <a:ext cx="576064" cy="1584176"/>
            <a:chOff x="4427984" y="1916832"/>
            <a:chExt cx="576064" cy="1584176"/>
          </a:xfrm>
          <a:solidFill>
            <a:srgbClr val="663300"/>
          </a:solidFill>
        </p:grpSpPr>
        <p:sp>
          <p:nvSpPr>
            <p:cNvPr id="29" name="Vývojový diagram: postup 15"/>
            <p:cNvSpPr/>
            <p:nvPr/>
          </p:nvSpPr>
          <p:spPr>
            <a:xfrm>
              <a:off x="442798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Vývojový diagram: postup 29"/>
            <p:cNvSpPr/>
            <p:nvPr/>
          </p:nvSpPr>
          <p:spPr>
            <a:xfrm>
              <a:off x="442798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13" name="Vývojový diagram: postup 12"/>
          <p:cNvSpPr/>
          <p:nvPr/>
        </p:nvSpPr>
        <p:spPr>
          <a:xfrm>
            <a:off x="5148064" y="2636912"/>
            <a:ext cx="576064" cy="792088"/>
          </a:xfrm>
          <a:prstGeom prst="flowChartProcess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2" name="Skupina 41"/>
          <p:cNvGrpSpPr/>
          <p:nvPr/>
        </p:nvGrpSpPr>
        <p:grpSpPr>
          <a:xfrm>
            <a:off x="5724128" y="1844824"/>
            <a:ext cx="576064" cy="1584176"/>
            <a:chOff x="5580112" y="1916832"/>
            <a:chExt cx="576064" cy="1584176"/>
          </a:xfrm>
          <a:solidFill>
            <a:srgbClr val="92D050"/>
          </a:solidFill>
        </p:grpSpPr>
        <p:sp>
          <p:nvSpPr>
            <p:cNvPr id="27" name="Vývojový diagram: postup 13"/>
            <p:cNvSpPr/>
            <p:nvPr/>
          </p:nvSpPr>
          <p:spPr>
            <a:xfrm>
              <a:off x="5580112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Vývojový diagram: postup 27"/>
            <p:cNvSpPr/>
            <p:nvPr/>
          </p:nvSpPr>
          <p:spPr>
            <a:xfrm>
              <a:off x="5580112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4" name="Skupina 42"/>
          <p:cNvGrpSpPr/>
          <p:nvPr/>
        </p:nvGrpSpPr>
        <p:grpSpPr>
          <a:xfrm>
            <a:off x="6300192" y="1844824"/>
            <a:ext cx="576064" cy="1584176"/>
            <a:chOff x="6156176" y="1916832"/>
            <a:chExt cx="576064" cy="1584176"/>
          </a:xfrm>
          <a:solidFill>
            <a:srgbClr val="FF0000"/>
          </a:solidFill>
        </p:grpSpPr>
        <p:sp>
          <p:nvSpPr>
            <p:cNvPr id="25" name="Vývojový diagram: postup 12"/>
            <p:cNvSpPr/>
            <p:nvPr/>
          </p:nvSpPr>
          <p:spPr>
            <a:xfrm>
              <a:off x="6156176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11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Vývojový diagram: postup 25"/>
            <p:cNvSpPr/>
            <p:nvPr/>
          </p:nvSpPr>
          <p:spPr>
            <a:xfrm>
              <a:off x="6156176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5" name="Skupina 43"/>
          <p:cNvGrpSpPr/>
          <p:nvPr/>
        </p:nvGrpSpPr>
        <p:grpSpPr>
          <a:xfrm>
            <a:off x="6876256" y="1844824"/>
            <a:ext cx="576064" cy="1584176"/>
            <a:chOff x="6732240" y="1916832"/>
            <a:chExt cx="576064" cy="1584176"/>
          </a:xfrm>
          <a:solidFill>
            <a:schemeClr val="bg1"/>
          </a:solidFill>
        </p:grpSpPr>
        <p:sp>
          <p:nvSpPr>
            <p:cNvPr id="23" name="Vývojový diagram: postup 22"/>
            <p:cNvSpPr/>
            <p:nvPr/>
          </p:nvSpPr>
          <p:spPr>
            <a:xfrm>
              <a:off x="673224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12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Vývojový diagram: postup 23"/>
            <p:cNvSpPr/>
            <p:nvPr/>
          </p:nvSpPr>
          <p:spPr>
            <a:xfrm>
              <a:off x="673224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6" name="Skupina 44"/>
          <p:cNvGrpSpPr/>
          <p:nvPr/>
        </p:nvGrpSpPr>
        <p:grpSpPr>
          <a:xfrm>
            <a:off x="7452320" y="1844824"/>
            <a:ext cx="576064" cy="1584176"/>
            <a:chOff x="7308304" y="1916832"/>
            <a:chExt cx="576064" cy="1584176"/>
          </a:xfrm>
          <a:solidFill>
            <a:srgbClr val="003399"/>
          </a:solidFill>
        </p:grpSpPr>
        <p:sp>
          <p:nvSpPr>
            <p:cNvPr id="21" name="Vývojový diagram: postup 10"/>
            <p:cNvSpPr/>
            <p:nvPr/>
          </p:nvSpPr>
          <p:spPr>
            <a:xfrm>
              <a:off x="730830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13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Vývojový diagram: postup 21"/>
            <p:cNvSpPr/>
            <p:nvPr/>
          </p:nvSpPr>
          <p:spPr>
            <a:xfrm>
              <a:off x="730830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7" name="Skupina 45"/>
          <p:cNvGrpSpPr/>
          <p:nvPr/>
        </p:nvGrpSpPr>
        <p:grpSpPr>
          <a:xfrm>
            <a:off x="8028384" y="1844824"/>
            <a:ext cx="576064" cy="1584176"/>
            <a:chOff x="7884368" y="1916832"/>
            <a:chExt cx="576064" cy="1584176"/>
          </a:xfrm>
          <a:solidFill>
            <a:srgbClr val="FFCCFF"/>
          </a:solidFill>
        </p:grpSpPr>
        <p:sp>
          <p:nvSpPr>
            <p:cNvPr id="19" name="Vývojový diagram: postup 9"/>
            <p:cNvSpPr/>
            <p:nvPr/>
          </p:nvSpPr>
          <p:spPr>
            <a:xfrm>
              <a:off x="7884368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14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Vývojový diagram: postup 19"/>
            <p:cNvSpPr/>
            <p:nvPr/>
          </p:nvSpPr>
          <p:spPr>
            <a:xfrm>
              <a:off x="7884368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8" name="Skupina 37"/>
          <p:cNvGrpSpPr/>
          <p:nvPr/>
        </p:nvGrpSpPr>
        <p:grpSpPr>
          <a:xfrm>
            <a:off x="2843808" y="1844824"/>
            <a:ext cx="576064" cy="1584176"/>
            <a:chOff x="2699792" y="1916832"/>
            <a:chExt cx="576064" cy="1584176"/>
          </a:xfrm>
          <a:solidFill>
            <a:srgbClr val="7030A0"/>
          </a:solidFill>
        </p:grpSpPr>
        <p:sp>
          <p:nvSpPr>
            <p:cNvPr id="35" name="Vývojový diagram: postup 8"/>
            <p:cNvSpPr/>
            <p:nvPr/>
          </p:nvSpPr>
          <p:spPr>
            <a:xfrm>
              <a:off x="2699792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6" name="Vývojový diagram: postup 22"/>
            <p:cNvSpPr/>
            <p:nvPr/>
          </p:nvSpPr>
          <p:spPr>
            <a:xfrm>
              <a:off x="2699792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6" name="TextovéPole 45"/>
          <p:cNvSpPr txBox="1"/>
          <p:nvPr/>
        </p:nvSpPr>
        <p:spPr>
          <a:xfrm flipH="1">
            <a:off x="1619672" y="4221088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twenty-five to three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 flipH="1">
            <a:off x="1619672" y="4941168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nine past seven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 flipH="1">
            <a:off x="1619672" y="5661248"/>
            <a:ext cx="23762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ten to two.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860032" y="4941168"/>
            <a:ext cx="360040" cy="461665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860032" y="5661248"/>
            <a:ext cx="432048" cy="461665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4860032" y="4221088"/>
            <a:ext cx="407484" cy="461665"/>
          </a:xfrm>
          <a:prstGeom prst="rect">
            <a:avLst/>
          </a:prstGeom>
          <a:solidFill>
            <a:srgbClr val="7030A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r>
              <a:rPr lang="en-GB" i="1" dirty="0" smtClean="0">
                <a:solidFill>
                  <a:srgbClr val="009900"/>
                </a:solidFill>
              </a:rPr>
              <a:t>Write the letter into the grid.</a:t>
            </a:r>
            <a:endParaRPr lang="cs-CZ" dirty="0"/>
          </a:p>
        </p:txBody>
      </p:sp>
      <p:pic>
        <p:nvPicPr>
          <p:cNvPr id="2050" name="Picture 2" descr="C:\Documents and Settings\MojePC\Local Settings\Temporary Internet Files\Content.IE5\XP8RJTL4\MC9003357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3573016"/>
            <a:ext cx="2160240" cy="28280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47" grpId="0"/>
      <p:bldP spid="48" grpId="0"/>
      <p:bldP spid="49" grpId="0" animBg="1"/>
      <p:bldP spid="50" grpId="0" animBg="1"/>
      <p:bldP spid="5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postup 3"/>
          <p:cNvSpPr/>
          <p:nvPr/>
        </p:nvSpPr>
        <p:spPr>
          <a:xfrm>
            <a:off x="5148064" y="1844824"/>
            <a:ext cx="576064" cy="792088"/>
          </a:xfrm>
          <a:prstGeom prst="flowChartProcess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" name="Skupina 33"/>
          <p:cNvGrpSpPr/>
          <p:nvPr/>
        </p:nvGrpSpPr>
        <p:grpSpPr>
          <a:xfrm>
            <a:off x="539552" y="1844824"/>
            <a:ext cx="576064" cy="1584176"/>
            <a:chOff x="395536" y="1916832"/>
            <a:chExt cx="576064" cy="1584176"/>
          </a:xfrm>
        </p:grpSpPr>
        <p:sp>
          <p:nvSpPr>
            <p:cNvPr id="43" name="Vývojový diagram: postup 4"/>
            <p:cNvSpPr/>
            <p:nvPr/>
          </p:nvSpPr>
          <p:spPr>
            <a:xfrm>
              <a:off x="395536" y="1916832"/>
              <a:ext cx="576064" cy="792088"/>
            </a:xfrm>
            <a:prstGeom prst="flowChartProcess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Vývojový diagram: postup 18"/>
            <p:cNvSpPr/>
            <p:nvPr/>
          </p:nvSpPr>
          <p:spPr>
            <a:xfrm>
              <a:off x="395536" y="2708920"/>
              <a:ext cx="576064" cy="792088"/>
            </a:xfrm>
            <a:prstGeom prst="flowChartProcess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5" name="Skupina 34"/>
          <p:cNvGrpSpPr/>
          <p:nvPr/>
        </p:nvGrpSpPr>
        <p:grpSpPr>
          <a:xfrm>
            <a:off x="1115616" y="1844824"/>
            <a:ext cx="576064" cy="1584176"/>
            <a:chOff x="971600" y="1916832"/>
            <a:chExt cx="576064" cy="1584176"/>
          </a:xfrm>
          <a:solidFill>
            <a:srgbClr val="FF5050"/>
          </a:solidFill>
        </p:grpSpPr>
        <p:sp>
          <p:nvSpPr>
            <p:cNvPr id="41" name="Vývojový diagram: postup 5"/>
            <p:cNvSpPr/>
            <p:nvPr/>
          </p:nvSpPr>
          <p:spPr>
            <a:xfrm>
              <a:off x="97160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2" name="Vývojový diagram: postup 19"/>
            <p:cNvSpPr/>
            <p:nvPr/>
          </p:nvSpPr>
          <p:spPr>
            <a:xfrm>
              <a:off x="97160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35"/>
          <p:cNvGrpSpPr/>
          <p:nvPr/>
        </p:nvGrpSpPr>
        <p:grpSpPr>
          <a:xfrm>
            <a:off x="1691680" y="1844824"/>
            <a:ext cx="576064" cy="1584176"/>
            <a:chOff x="1547664" y="1916832"/>
            <a:chExt cx="576064" cy="1584176"/>
          </a:xfrm>
          <a:solidFill>
            <a:srgbClr val="009900"/>
          </a:solidFill>
        </p:grpSpPr>
        <p:sp>
          <p:nvSpPr>
            <p:cNvPr id="39" name="Vývojový diagram: postup 6"/>
            <p:cNvSpPr/>
            <p:nvPr/>
          </p:nvSpPr>
          <p:spPr>
            <a:xfrm>
              <a:off x="154766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Vývojový diagram: postup 20"/>
            <p:cNvSpPr/>
            <p:nvPr/>
          </p:nvSpPr>
          <p:spPr>
            <a:xfrm>
              <a:off x="154766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" name="Skupina 36"/>
          <p:cNvGrpSpPr/>
          <p:nvPr/>
        </p:nvGrpSpPr>
        <p:grpSpPr>
          <a:xfrm>
            <a:off x="2267744" y="1844824"/>
            <a:ext cx="576064" cy="1584176"/>
            <a:chOff x="2123728" y="1916832"/>
            <a:chExt cx="576064" cy="1584176"/>
          </a:xfrm>
          <a:solidFill>
            <a:srgbClr val="FF6600"/>
          </a:solidFill>
        </p:grpSpPr>
        <p:sp>
          <p:nvSpPr>
            <p:cNvPr id="37" name="Vývojový diagram: postup 7"/>
            <p:cNvSpPr/>
            <p:nvPr/>
          </p:nvSpPr>
          <p:spPr>
            <a:xfrm>
              <a:off x="2123728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Vývojový diagram: postup 21"/>
            <p:cNvSpPr/>
            <p:nvPr/>
          </p:nvSpPr>
          <p:spPr>
            <a:xfrm>
              <a:off x="2123728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39"/>
          <p:cNvGrpSpPr/>
          <p:nvPr/>
        </p:nvGrpSpPr>
        <p:grpSpPr>
          <a:xfrm>
            <a:off x="3995936" y="1844824"/>
            <a:ext cx="576064" cy="1584176"/>
            <a:chOff x="3851920" y="1916832"/>
            <a:chExt cx="576064" cy="1584176"/>
          </a:xfrm>
          <a:solidFill>
            <a:srgbClr val="FF00FF"/>
          </a:solidFill>
        </p:grpSpPr>
        <p:sp>
          <p:nvSpPr>
            <p:cNvPr id="31" name="Vývojový diagram: postup 16"/>
            <p:cNvSpPr/>
            <p:nvPr/>
          </p:nvSpPr>
          <p:spPr>
            <a:xfrm>
              <a:off x="385192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Vývojový diagram: postup 31"/>
            <p:cNvSpPr/>
            <p:nvPr/>
          </p:nvSpPr>
          <p:spPr>
            <a:xfrm>
              <a:off x="385192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0" name="Skupina 40"/>
          <p:cNvGrpSpPr/>
          <p:nvPr/>
        </p:nvGrpSpPr>
        <p:grpSpPr>
          <a:xfrm>
            <a:off x="4572000" y="1844824"/>
            <a:ext cx="576064" cy="1584176"/>
            <a:chOff x="4427984" y="1916832"/>
            <a:chExt cx="576064" cy="1584176"/>
          </a:xfrm>
          <a:solidFill>
            <a:srgbClr val="663300"/>
          </a:solidFill>
        </p:grpSpPr>
        <p:sp>
          <p:nvSpPr>
            <p:cNvPr id="29" name="Vývojový diagram: postup 15"/>
            <p:cNvSpPr/>
            <p:nvPr/>
          </p:nvSpPr>
          <p:spPr>
            <a:xfrm>
              <a:off x="442798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Vývojový diagram: postup 29"/>
            <p:cNvSpPr/>
            <p:nvPr/>
          </p:nvSpPr>
          <p:spPr>
            <a:xfrm>
              <a:off x="442798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13" name="Vývojový diagram: postup 12"/>
          <p:cNvSpPr/>
          <p:nvPr/>
        </p:nvSpPr>
        <p:spPr>
          <a:xfrm>
            <a:off x="5148064" y="2636912"/>
            <a:ext cx="576064" cy="792088"/>
          </a:xfrm>
          <a:prstGeom prst="flowChartProcess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1" name="Skupina 41"/>
          <p:cNvGrpSpPr/>
          <p:nvPr/>
        </p:nvGrpSpPr>
        <p:grpSpPr>
          <a:xfrm>
            <a:off x="5724128" y="1844824"/>
            <a:ext cx="576064" cy="1584176"/>
            <a:chOff x="5580112" y="1916832"/>
            <a:chExt cx="576064" cy="1584176"/>
          </a:xfrm>
          <a:solidFill>
            <a:srgbClr val="92D050"/>
          </a:solidFill>
        </p:grpSpPr>
        <p:sp>
          <p:nvSpPr>
            <p:cNvPr id="27" name="Vývojový diagram: postup 13"/>
            <p:cNvSpPr/>
            <p:nvPr/>
          </p:nvSpPr>
          <p:spPr>
            <a:xfrm>
              <a:off x="5580112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Vývojový diagram: postup 27"/>
            <p:cNvSpPr/>
            <p:nvPr/>
          </p:nvSpPr>
          <p:spPr>
            <a:xfrm>
              <a:off x="5580112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2" name="Skupina 42"/>
          <p:cNvGrpSpPr/>
          <p:nvPr/>
        </p:nvGrpSpPr>
        <p:grpSpPr>
          <a:xfrm>
            <a:off x="6300192" y="1844824"/>
            <a:ext cx="576064" cy="1584176"/>
            <a:chOff x="6156176" y="1916832"/>
            <a:chExt cx="576064" cy="1584176"/>
          </a:xfrm>
          <a:solidFill>
            <a:srgbClr val="FF0000"/>
          </a:solidFill>
        </p:grpSpPr>
        <p:sp>
          <p:nvSpPr>
            <p:cNvPr id="25" name="Vývojový diagram: postup 12"/>
            <p:cNvSpPr/>
            <p:nvPr/>
          </p:nvSpPr>
          <p:spPr>
            <a:xfrm>
              <a:off x="6156176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11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Vývojový diagram: postup 25"/>
            <p:cNvSpPr/>
            <p:nvPr/>
          </p:nvSpPr>
          <p:spPr>
            <a:xfrm>
              <a:off x="6156176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4" name="Skupina 43"/>
          <p:cNvGrpSpPr/>
          <p:nvPr/>
        </p:nvGrpSpPr>
        <p:grpSpPr>
          <a:xfrm>
            <a:off x="6876256" y="1844824"/>
            <a:ext cx="576064" cy="1584176"/>
            <a:chOff x="6732240" y="1916832"/>
            <a:chExt cx="576064" cy="1584176"/>
          </a:xfrm>
          <a:solidFill>
            <a:schemeClr val="bg1"/>
          </a:solidFill>
        </p:grpSpPr>
        <p:sp>
          <p:nvSpPr>
            <p:cNvPr id="23" name="Vývojový diagram: postup 22"/>
            <p:cNvSpPr/>
            <p:nvPr/>
          </p:nvSpPr>
          <p:spPr>
            <a:xfrm>
              <a:off x="673224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12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Vývojový diagram: postup 23"/>
            <p:cNvSpPr/>
            <p:nvPr/>
          </p:nvSpPr>
          <p:spPr>
            <a:xfrm>
              <a:off x="673224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5" name="Skupina 44"/>
          <p:cNvGrpSpPr/>
          <p:nvPr/>
        </p:nvGrpSpPr>
        <p:grpSpPr>
          <a:xfrm>
            <a:off x="7452320" y="1844824"/>
            <a:ext cx="576064" cy="1584176"/>
            <a:chOff x="7308304" y="1916832"/>
            <a:chExt cx="576064" cy="1584176"/>
          </a:xfrm>
          <a:solidFill>
            <a:srgbClr val="003399"/>
          </a:solidFill>
        </p:grpSpPr>
        <p:sp>
          <p:nvSpPr>
            <p:cNvPr id="21" name="Vývojový diagram: postup 10"/>
            <p:cNvSpPr/>
            <p:nvPr/>
          </p:nvSpPr>
          <p:spPr>
            <a:xfrm>
              <a:off x="730830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13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Vývojový diagram: postup 21"/>
            <p:cNvSpPr/>
            <p:nvPr/>
          </p:nvSpPr>
          <p:spPr>
            <a:xfrm>
              <a:off x="730830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6" name="Skupina 45"/>
          <p:cNvGrpSpPr/>
          <p:nvPr/>
        </p:nvGrpSpPr>
        <p:grpSpPr>
          <a:xfrm>
            <a:off x="8028384" y="1844824"/>
            <a:ext cx="576064" cy="1584176"/>
            <a:chOff x="7884368" y="1916832"/>
            <a:chExt cx="576064" cy="1584176"/>
          </a:xfrm>
          <a:solidFill>
            <a:srgbClr val="FFCCFF"/>
          </a:solidFill>
        </p:grpSpPr>
        <p:sp>
          <p:nvSpPr>
            <p:cNvPr id="19" name="Vývojový diagram: postup 9"/>
            <p:cNvSpPr/>
            <p:nvPr/>
          </p:nvSpPr>
          <p:spPr>
            <a:xfrm>
              <a:off x="7884368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14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Vývojový diagram: postup 19"/>
            <p:cNvSpPr/>
            <p:nvPr/>
          </p:nvSpPr>
          <p:spPr>
            <a:xfrm>
              <a:off x="7884368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7" name="Skupina 37"/>
          <p:cNvGrpSpPr/>
          <p:nvPr/>
        </p:nvGrpSpPr>
        <p:grpSpPr>
          <a:xfrm>
            <a:off x="2843808" y="1844824"/>
            <a:ext cx="576064" cy="1584176"/>
            <a:chOff x="2699792" y="1916832"/>
            <a:chExt cx="576064" cy="1584176"/>
          </a:xfrm>
          <a:solidFill>
            <a:srgbClr val="7030A0"/>
          </a:solidFill>
        </p:grpSpPr>
        <p:sp>
          <p:nvSpPr>
            <p:cNvPr id="35" name="Vývojový diagram: postup 8"/>
            <p:cNvSpPr/>
            <p:nvPr/>
          </p:nvSpPr>
          <p:spPr>
            <a:xfrm>
              <a:off x="2699792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6" name="Vývojový diagram: postup 22"/>
            <p:cNvSpPr/>
            <p:nvPr/>
          </p:nvSpPr>
          <p:spPr>
            <a:xfrm>
              <a:off x="2699792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6" name="TextovéPole 45"/>
          <p:cNvSpPr txBox="1"/>
          <p:nvPr/>
        </p:nvSpPr>
        <p:spPr>
          <a:xfrm flipH="1">
            <a:off x="1907704" y="4221088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seven past nine.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 flipH="1">
            <a:off x="1907704" y="4941168"/>
            <a:ext cx="25202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quarter to two.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 flipH="1">
            <a:off x="1907704" y="5661248"/>
            <a:ext cx="23762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five to three.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860032" y="4941168"/>
            <a:ext cx="423514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860032" y="5661248"/>
            <a:ext cx="432048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G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4860032" y="4221088"/>
            <a:ext cx="356188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r>
              <a:rPr lang="en-GB" i="1" dirty="0" smtClean="0">
                <a:solidFill>
                  <a:srgbClr val="009900"/>
                </a:solidFill>
              </a:rPr>
              <a:t>Write the letter into the grid.</a:t>
            </a:r>
            <a:endParaRPr lang="cs-CZ" dirty="0"/>
          </a:p>
        </p:txBody>
      </p:sp>
      <p:grpSp>
        <p:nvGrpSpPr>
          <p:cNvPr id="8" name="Skupina 38"/>
          <p:cNvGrpSpPr/>
          <p:nvPr/>
        </p:nvGrpSpPr>
        <p:grpSpPr>
          <a:xfrm>
            <a:off x="3419872" y="1844824"/>
            <a:ext cx="576064" cy="1584176"/>
            <a:chOff x="3275856" y="1916832"/>
            <a:chExt cx="576064" cy="1584176"/>
          </a:xfrm>
          <a:solidFill>
            <a:srgbClr val="00B0F0"/>
          </a:solidFill>
        </p:grpSpPr>
        <p:sp>
          <p:nvSpPr>
            <p:cNvPr id="33" name="Vývojový diagram: postup 17"/>
            <p:cNvSpPr/>
            <p:nvPr/>
          </p:nvSpPr>
          <p:spPr>
            <a:xfrm>
              <a:off x="3275856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Vývojový diagram: postup 33"/>
            <p:cNvSpPr/>
            <p:nvPr/>
          </p:nvSpPr>
          <p:spPr>
            <a:xfrm>
              <a:off x="3275856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pic>
        <p:nvPicPr>
          <p:cNvPr id="3077" name="Picture 5" descr="C:\Documents and Settings\MojePC\Local Settings\Temporary Internet Files\Content.IE5\Z9AZ5SRH\MC900034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3789040"/>
            <a:ext cx="3475766" cy="27659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47" grpId="0"/>
      <p:bldP spid="48" grpId="0"/>
      <p:bldP spid="49" grpId="0" animBg="1"/>
      <p:bldP spid="50" grpId="0" animBg="1"/>
      <p:bldP spid="5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postup 3"/>
          <p:cNvSpPr/>
          <p:nvPr/>
        </p:nvSpPr>
        <p:spPr>
          <a:xfrm>
            <a:off x="5148064" y="1844824"/>
            <a:ext cx="576064" cy="792088"/>
          </a:xfrm>
          <a:prstGeom prst="flowChartProcess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" name="Skupina 33"/>
          <p:cNvGrpSpPr/>
          <p:nvPr/>
        </p:nvGrpSpPr>
        <p:grpSpPr>
          <a:xfrm>
            <a:off x="539552" y="1844824"/>
            <a:ext cx="576064" cy="1584176"/>
            <a:chOff x="395536" y="1916832"/>
            <a:chExt cx="576064" cy="1584176"/>
          </a:xfrm>
        </p:grpSpPr>
        <p:sp>
          <p:nvSpPr>
            <p:cNvPr id="43" name="Vývojový diagram: postup 4"/>
            <p:cNvSpPr/>
            <p:nvPr/>
          </p:nvSpPr>
          <p:spPr>
            <a:xfrm>
              <a:off x="395536" y="1916832"/>
              <a:ext cx="576064" cy="792088"/>
            </a:xfrm>
            <a:prstGeom prst="flowChartProcess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Vývojový diagram: postup 18"/>
            <p:cNvSpPr/>
            <p:nvPr/>
          </p:nvSpPr>
          <p:spPr>
            <a:xfrm>
              <a:off x="395536" y="2708920"/>
              <a:ext cx="576064" cy="792088"/>
            </a:xfrm>
            <a:prstGeom prst="flowChartProcess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5" name="Skupina 34"/>
          <p:cNvGrpSpPr/>
          <p:nvPr/>
        </p:nvGrpSpPr>
        <p:grpSpPr>
          <a:xfrm>
            <a:off x="1115616" y="1844824"/>
            <a:ext cx="576064" cy="1584176"/>
            <a:chOff x="971600" y="1916832"/>
            <a:chExt cx="576064" cy="1584176"/>
          </a:xfrm>
          <a:solidFill>
            <a:srgbClr val="FF5050"/>
          </a:solidFill>
        </p:grpSpPr>
        <p:sp>
          <p:nvSpPr>
            <p:cNvPr id="41" name="Vývojový diagram: postup 5"/>
            <p:cNvSpPr/>
            <p:nvPr/>
          </p:nvSpPr>
          <p:spPr>
            <a:xfrm>
              <a:off x="97160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2" name="Vývojový diagram: postup 19"/>
            <p:cNvSpPr/>
            <p:nvPr/>
          </p:nvSpPr>
          <p:spPr>
            <a:xfrm>
              <a:off x="97160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35"/>
          <p:cNvGrpSpPr/>
          <p:nvPr/>
        </p:nvGrpSpPr>
        <p:grpSpPr>
          <a:xfrm>
            <a:off x="1691680" y="1844824"/>
            <a:ext cx="576064" cy="1584176"/>
            <a:chOff x="1547664" y="1916832"/>
            <a:chExt cx="576064" cy="1584176"/>
          </a:xfrm>
          <a:solidFill>
            <a:srgbClr val="009900"/>
          </a:solidFill>
        </p:grpSpPr>
        <p:sp>
          <p:nvSpPr>
            <p:cNvPr id="39" name="Vývojový diagram: postup 6"/>
            <p:cNvSpPr/>
            <p:nvPr/>
          </p:nvSpPr>
          <p:spPr>
            <a:xfrm>
              <a:off x="154766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Vývojový diagram: postup 20"/>
            <p:cNvSpPr/>
            <p:nvPr/>
          </p:nvSpPr>
          <p:spPr>
            <a:xfrm>
              <a:off x="154766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" name="Skupina 36"/>
          <p:cNvGrpSpPr/>
          <p:nvPr/>
        </p:nvGrpSpPr>
        <p:grpSpPr>
          <a:xfrm>
            <a:off x="2267744" y="1844824"/>
            <a:ext cx="576064" cy="1584176"/>
            <a:chOff x="2123728" y="1916832"/>
            <a:chExt cx="576064" cy="1584176"/>
          </a:xfrm>
          <a:solidFill>
            <a:srgbClr val="FF6600"/>
          </a:solidFill>
        </p:grpSpPr>
        <p:sp>
          <p:nvSpPr>
            <p:cNvPr id="37" name="Vývojový diagram: postup 7"/>
            <p:cNvSpPr/>
            <p:nvPr/>
          </p:nvSpPr>
          <p:spPr>
            <a:xfrm>
              <a:off x="2123728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Vývojový diagram: postup 21"/>
            <p:cNvSpPr/>
            <p:nvPr/>
          </p:nvSpPr>
          <p:spPr>
            <a:xfrm>
              <a:off x="2123728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8" name="Skupina 38"/>
          <p:cNvGrpSpPr/>
          <p:nvPr/>
        </p:nvGrpSpPr>
        <p:grpSpPr>
          <a:xfrm>
            <a:off x="3419872" y="1844824"/>
            <a:ext cx="576064" cy="1584176"/>
            <a:chOff x="3275856" y="1916832"/>
            <a:chExt cx="576064" cy="1584176"/>
          </a:xfrm>
          <a:solidFill>
            <a:srgbClr val="00B0F0"/>
          </a:solidFill>
        </p:grpSpPr>
        <p:sp>
          <p:nvSpPr>
            <p:cNvPr id="33" name="Vývojový diagram: postup 17"/>
            <p:cNvSpPr/>
            <p:nvPr/>
          </p:nvSpPr>
          <p:spPr>
            <a:xfrm>
              <a:off x="3275856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Vývojový diagram: postup 33"/>
            <p:cNvSpPr/>
            <p:nvPr/>
          </p:nvSpPr>
          <p:spPr>
            <a:xfrm>
              <a:off x="3275856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0" name="Skupina 40"/>
          <p:cNvGrpSpPr/>
          <p:nvPr/>
        </p:nvGrpSpPr>
        <p:grpSpPr>
          <a:xfrm>
            <a:off x="4572000" y="1844824"/>
            <a:ext cx="576064" cy="1584176"/>
            <a:chOff x="4427984" y="1916832"/>
            <a:chExt cx="576064" cy="1584176"/>
          </a:xfrm>
          <a:solidFill>
            <a:srgbClr val="663300"/>
          </a:solidFill>
        </p:grpSpPr>
        <p:sp>
          <p:nvSpPr>
            <p:cNvPr id="29" name="Vývojový diagram: postup 15"/>
            <p:cNvSpPr/>
            <p:nvPr/>
          </p:nvSpPr>
          <p:spPr>
            <a:xfrm>
              <a:off x="442798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Vývojový diagram: postup 29"/>
            <p:cNvSpPr/>
            <p:nvPr/>
          </p:nvSpPr>
          <p:spPr>
            <a:xfrm>
              <a:off x="442798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13" name="Vývojový diagram: postup 12"/>
          <p:cNvSpPr/>
          <p:nvPr/>
        </p:nvSpPr>
        <p:spPr>
          <a:xfrm>
            <a:off x="5148064" y="2636912"/>
            <a:ext cx="576064" cy="792088"/>
          </a:xfrm>
          <a:prstGeom prst="flowChartProcess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1" name="Skupina 41"/>
          <p:cNvGrpSpPr/>
          <p:nvPr/>
        </p:nvGrpSpPr>
        <p:grpSpPr>
          <a:xfrm>
            <a:off x="5724128" y="1844824"/>
            <a:ext cx="576064" cy="1584176"/>
            <a:chOff x="5580112" y="1916832"/>
            <a:chExt cx="576064" cy="1584176"/>
          </a:xfrm>
          <a:solidFill>
            <a:srgbClr val="92D050"/>
          </a:solidFill>
        </p:grpSpPr>
        <p:sp>
          <p:nvSpPr>
            <p:cNvPr id="27" name="Vývojový diagram: postup 13"/>
            <p:cNvSpPr/>
            <p:nvPr/>
          </p:nvSpPr>
          <p:spPr>
            <a:xfrm>
              <a:off x="5580112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Vývojový diagram: postup 27"/>
            <p:cNvSpPr/>
            <p:nvPr/>
          </p:nvSpPr>
          <p:spPr>
            <a:xfrm>
              <a:off x="5580112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2" name="Skupina 42"/>
          <p:cNvGrpSpPr/>
          <p:nvPr/>
        </p:nvGrpSpPr>
        <p:grpSpPr>
          <a:xfrm>
            <a:off x="6300192" y="1844824"/>
            <a:ext cx="576064" cy="1584176"/>
            <a:chOff x="6156176" y="1916832"/>
            <a:chExt cx="576064" cy="1584176"/>
          </a:xfrm>
          <a:solidFill>
            <a:srgbClr val="FF0000"/>
          </a:solidFill>
        </p:grpSpPr>
        <p:sp>
          <p:nvSpPr>
            <p:cNvPr id="25" name="Vývojový diagram: postup 12"/>
            <p:cNvSpPr/>
            <p:nvPr/>
          </p:nvSpPr>
          <p:spPr>
            <a:xfrm>
              <a:off x="6156176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11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Vývojový diagram: postup 25"/>
            <p:cNvSpPr/>
            <p:nvPr/>
          </p:nvSpPr>
          <p:spPr>
            <a:xfrm>
              <a:off x="6156176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4" name="Skupina 43"/>
          <p:cNvGrpSpPr/>
          <p:nvPr/>
        </p:nvGrpSpPr>
        <p:grpSpPr>
          <a:xfrm>
            <a:off x="6876256" y="1844824"/>
            <a:ext cx="576064" cy="1584176"/>
            <a:chOff x="6732240" y="1916832"/>
            <a:chExt cx="576064" cy="1584176"/>
          </a:xfrm>
          <a:solidFill>
            <a:schemeClr val="bg1"/>
          </a:solidFill>
        </p:grpSpPr>
        <p:sp>
          <p:nvSpPr>
            <p:cNvPr id="23" name="Vývojový diagram: postup 22"/>
            <p:cNvSpPr/>
            <p:nvPr/>
          </p:nvSpPr>
          <p:spPr>
            <a:xfrm>
              <a:off x="673224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12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Vývojový diagram: postup 23"/>
            <p:cNvSpPr/>
            <p:nvPr/>
          </p:nvSpPr>
          <p:spPr>
            <a:xfrm>
              <a:off x="673224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5" name="Skupina 44"/>
          <p:cNvGrpSpPr/>
          <p:nvPr/>
        </p:nvGrpSpPr>
        <p:grpSpPr>
          <a:xfrm>
            <a:off x="7452320" y="1844824"/>
            <a:ext cx="576064" cy="1584176"/>
            <a:chOff x="7308304" y="1916832"/>
            <a:chExt cx="576064" cy="1584176"/>
          </a:xfrm>
          <a:solidFill>
            <a:srgbClr val="003399"/>
          </a:solidFill>
        </p:grpSpPr>
        <p:sp>
          <p:nvSpPr>
            <p:cNvPr id="21" name="Vývojový diagram: postup 10"/>
            <p:cNvSpPr/>
            <p:nvPr/>
          </p:nvSpPr>
          <p:spPr>
            <a:xfrm>
              <a:off x="730830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13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Vývojový diagram: postup 21"/>
            <p:cNvSpPr/>
            <p:nvPr/>
          </p:nvSpPr>
          <p:spPr>
            <a:xfrm>
              <a:off x="730830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6" name="Skupina 45"/>
          <p:cNvGrpSpPr/>
          <p:nvPr/>
        </p:nvGrpSpPr>
        <p:grpSpPr>
          <a:xfrm>
            <a:off x="8028384" y="1844824"/>
            <a:ext cx="576064" cy="1584176"/>
            <a:chOff x="7884368" y="1916832"/>
            <a:chExt cx="576064" cy="1584176"/>
          </a:xfrm>
          <a:solidFill>
            <a:srgbClr val="FFCCFF"/>
          </a:solidFill>
        </p:grpSpPr>
        <p:sp>
          <p:nvSpPr>
            <p:cNvPr id="19" name="Vývojový diagram: postup 9"/>
            <p:cNvSpPr/>
            <p:nvPr/>
          </p:nvSpPr>
          <p:spPr>
            <a:xfrm>
              <a:off x="7884368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14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Vývojový diagram: postup 19"/>
            <p:cNvSpPr/>
            <p:nvPr/>
          </p:nvSpPr>
          <p:spPr>
            <a:xfrm>
              <a:off x="7884368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7" name="Skupina 37"/>
          <p:cNvGrpSpPr/>
          <p:nvPr/>
        </p:nvGrpSpPr>
        <p:grpSpPr>
          <a:xfrm>
            <a:off x="2843808" y="1844824"/>
            <a:ext cx="576064" cy="1584176"/>
            <a:chOff x="2699792" y="1916832"/>
            <a:chExt cx="576064" cy="1584176"/>
          </a:xfrm>
          <a:solidFill>
            <a:srgbClr val="7030A0"/>
          </a:solidFill>
        </p:grpSpPr>
        <p:sp>
          <p:nvSpPr>
            <p:cNvPr id="35" name="Vývojový diagram: postup 8"/>
            <p:cNvSpPr/>
            <p:nvPr/>
          </p:nvSpPr>
          <p:spPr>
            <a:xfrm>
              <a:off x="2699792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6" name="Vývojový diagram: postup 22"/>
            <p:cNvSpPr/>
            <p:nvPr/>
          </p:nvSpPr>
          <p:spPr>
            <a:xfrm>
              <a:off x="2699792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6" name="TextovéPole 45"/>
          <p:cNvSpPr txBox="1"/>
          <p:nvPr/>
        </p:nvSpPr>
        <p:spPr>
          <a:xfrm flipH="1">
            <a:off x="1691680" y="4221088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half past seven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 flipH="1">
            <a:off x="1691680" y="4941168"/>
            <a:ext cx="27363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quarter to seven.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 flipH="1">
            <a:off x="1691680" y="5661248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twenty-five to eight.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860032" y="4941168"/>
            <a:ext cx="372218" cy="461665"/>
          </a:xfrm>
          <a:prstGeom prst="rect">
            <a:avLst/>
          </a:prstGeom>
          <a:solidFill>
            <a:srgbClr val="FF00FF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860032" y="5661248"/>
            <a:ext cx="360040" cy="461665"/>
          </a:xfrm>
          <a:prstGeom prst="rect">
            <a:avLst/>
          </a:prstGeom>
          <a:solidFill>
            <a:srgbClr val="FF00FF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4860032" y="4221088"/>
            <a:ext cx="360040" cy="461665"/>
          </a:xfrm>
          <a:prstGeom prst="rect">
            <a:avLst/>
          </a:prstGeom>
          <a:solidFill>
            <a:srgbClr val="FF00FF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r>
              <a:rPr lang="en-GB" i="1" dirty="0" smtClean="0">
                <a:solidFill>
                  <a:srgbClr val="009900"/>
                </a:solidFill>
              </a:rPr>
              <a:t>Write the letter into the grid.</a:t>
            </a:r>
            <a:endParaRPr lang="cs-CZ" dirty="0"/>
          </a:p>
        </p:txBody>
      </p:sp>
      <p:grpSp>
        <p:nvGrpSpPr>
          <p:cNvPr id="9" name="Skupina 39"/>
          <p:cNvGrpSpPr/>
          <p:nvPr/>
        </p:nvGrpSpPr>
        <p:grpSpPr>
          <a:xfrm>
            <a:off x="3995936" y="1844824"/>
            <a:ext cx="576064" cy="1584176"/>
            <a:chOff x="3851920" y="1916832"/>
            <a:chExt cx="576064" cy="1584176"/>
          </a:xfrm>
          <a:solidFill>
            <a:srgbClr val="FF00FF"/>
          </a:solidFill>
        </p:grpSpPr>
        <p:sp>
          <p:nvSpPr>
            <p:cNvPr id="31" name="Vývojový diagram: postup 16"/>
            <p:cNvSpPr/>
            <p:nvPr/>
          </p:nvSpPr>
          <p:spPr>
            <a:xfrm>
              <a:off x="385192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Vývojový diagram: postup 31"/>
            <p:cNvSpPr/>
            <p:nvPr/>
          </p:nvSpPr>
          <p:spPr>
            <a:xfrm>
              <a:off x="385192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3" name="Zaoblený obdélník 52"/>
          <p:cNvSpPr/>
          <p:nvPr/>
        </p:nvSpPr>
        <p:spPr>
          <a:xfrm>
            <a:off x="5940152" y="4293096"/>
            <a:ext cx="2304256" cy="1656184"/>
          </a:xfrm>
          <a:prstGeom prst="roundRect">
            <a:avLst/>
          </a:prstGeom>
          <a:solidFill>
            <a:srgbClr val="CC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7:35</a:t>
            </a:r>
            <a:endParaRPr lang="cs-CZ" sz="4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47" grpId="0"/>
      <p:bldP spid="48" grpId="0"/>
      <p:bldP spid="49" grpId="0" animBg="1"/>
      <p:bldP spid="50" grpId="0" animBg="1"/>
      <p:bldP spid="51" grpId="0" animBg="1"/>
      <p:bldP spid="5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postup 3"/>
          <p:cNvSpPr/>
          <p:nvPr/>
        </p:nvSpPr>
        <p:spPr>
          <a:xfrm>
            <a:off x="5148064" y="1844824"/>
            <a:ext cx="576064" cy="792088"/>
          </a:xfrm>
          <a:prstGeom prst="flowChartProcess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33"/>
          <p:cNvGrpSpPr/>
          <p:nvPr/>
        </p:nvGrpSpPr>
        <p:grpSpPr>
          <a:xfrm>
            <a:off x="539552" y="1844824"/>
            <a:ext cx="576064" cy="1584176"/>
            <a:chOff x="395536" y="1916832"/>
            <a:chExt cx="576064" cy="1584176"/>
          </a:xfrm>
        </p:grpSpPr>
        <p:sp>
          <p:nvSpPr>
            <p:cNvPr id="43" name="Vývojový diagram: postup 4"/>
            <p:cNvSpPr/>
            <p:nvPr/>
          </p:nvSpPr>
          <p:spPr>
            <a:xfrm>
              <a:off x="395536" y="1916832"/>
              <a:ext cx="576064" cy="792088"/>
            </a:xfrm>
            <a:prstGeom prst="flowChartProcess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Vývojový diagram: postup 18"/>
            <p:cNvSpPr/>
            <p:nvPr/>
          </p:nvSpPr>
          <p:spPr>
            <a:xfrm>
              <a:off x="395536" y="2708920"/>
              <a:ext cx="576064" cy="792088"/>
            </a:xfrm>
            <a:prstGeom prst="flowChartProcess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" name="Skupina 34"/>
          <p:cNvGrpSpPr/>
          <p:nvPr/>
        </p:nvGrpSpPr>
        <p:grpSpPr>
          <a:xfrm>
            <a:off x="1115616" y="1844824"/>
            <a:ext cx="576064" cy="1584176"/>
            <a:chOff x="971600" y="1916832"/>
            <a:chExt cx="576064" cy="1584176"/>
          </a:xfrm>
          <a:solidFill>
            <a:srgbClr val="FF5050"/>
          </a:solidFill>
        </p:grpSpPr>
        <p:sp>
          <p:nvSpPr>
            <p:cNvPr id="41" name="Vývojový diagram: postup 5"/>
            <p:cNvSpPr/>
            <p:nvPr/>
          </p:nvSpPr>
          <p:spPr>
            <a:xfrm>
              <a:off x="97160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2" name="Vývojový diagram: postup 19"/>
            <p:cNvSpPr/>
            <p:nvPr/>
          </p:nvSpPr>
          <p:spPr>
            <a:xfrm>
              <a:off x="97160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5" name="Skupina 35"/>
          <p:cNvGrpSpPr/>
          <p:nvPr/>
        </p:nvGrpSpPr>
        <p:grpSpPr>
          <a:xfrm>
            <a:off x="1691680" y="1844824"/>
            <a:ext cx="576064" cy="1584176"/>
            <a:chOff x="1547664" y="1916832"/>
            <a:chExt cx="576064" cy="1584176"/>
          </a:xfrm>
          <a:solidFill>
            <a:srgbClr val="009900"/>
          </a:solidFill>
        </p:grpSpPr>
        <p:sp>
          <p:nvSpPr>
            <p:cNvPr id="39" name="Vývojový diagram: postup 6"/>
            <p:cNvSpPr/>
            <p:nvPr/>
          </p:nvSpPr>
          <p:spPr>
            <a:xfrm>
              <a:off x="154766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Vývojový diagram: postup 20"/>
            <p:cNvSpPr/>
            <p:nvPr/>
          </p:nvSpPr>
          <p:spPr>
            <a:xfrm>
              <a:off x="154766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36"/>
          <p:cNvGrpSpPr/>
          <p:nvPr/>
        </p:nvGrpSpPr>
        <p:grpSpPr>
          <a:xfrm>
            <a:off x="2267744" y="1844824"/>
            <a:ext cx="576064" cy="1584176"/>
            <a:chOff x="2123728" y="1916832"/>
            <a:chExt cx="576064" cy="1584176"/>
          </a:xfrm>
          <a:solidFill>
            <a:srgbClr val="FF6600"/>
          </a:solidFill>
        </p:grpSpPr>
        <p:sp>
          <p:nvSpPr>
            <p:cNvPr id="37" name="Vývojový diagram: postup 7"/>
            <p:cNvSpPr/>
            <p:nvPr/>
          </p:nvSpPr>
          <p:spPr>
            <a:xfrm>
              <a:off x="2123728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Vývojový diagram: postup 21"/>
            <p:cNvSpPr/>
            <p:nvPr/>
          </p:nvSpPr>
          <p:spPr>
            <a:xfrm>
              <a:off x="2123728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" name="Skupina 38"/>
          <p:cNvGrpSpPr/>
          <p:nvPr/>
        </p:nvGrpSpPr>
        <p:grpSpPr>
          <a:xfrm>
            <a:off x="3419872" y="1844824"/>
            <a:ext cx="576064" cy="1584176"/>
            <a:chOff x="3275856" y="1916832"/>
            <a:chExt cx="576064" cy="1584176"/>
          </a:xfrm>
          <a:solidFill>
            <a:srgbClr val="00B0F0"/>
          </a:solidFill>
        </p:grpSpPr>
        <p:sp>
          <p:nvSpPr>
            <p:cNvPr id="33" name="Vývojový diagram: postup 17"/>
            <p:cNvSpPr/>
            <p:nvPr/>
          </p:nvSpPr>
          <p:spPr>
            <a:xfrm>
              <a:off x="3275856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Vývojový diagram: postup 33"/>
            <p:cNvSpPr/>
            <p:nvPr/>
          </p:nvSpPr>
          <p:spPr>
            <a:xfrm>
              <a:off x="3275856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13" name="Vývojový diagram: postup 12"/>
          <p:cNvSpPr/>
          <p:nvPr/>
        </p:nvSpPr>
        <p:spPr>
          <a:xfrm>
            <a:off x="5148064" y="2636912"/>
            <a:ext cx="576064" cy="792088"/>
          </a:xfrm>
          <a:prstGeom prst="flowChartProcess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9" name="Skupina 41"/>
          <p:cNvGrpSpPr/>
          <p:nvPr/>
        </p:nvGrpSpPr>
        <p:grpSpPr>
          <a:xfrm>
            <a:off x="5724128" y="1844824"/>
            <a:ext cx="576064" cy="1584176"/>
            <a:chOff x="5580112" y="1916832"/>
            <a:chExt cx="576064" cy="1584176"/>
          </a:xfrm>
          <a:solidFill>
            <a:srgbClr val="92D050"/>
          </a:solidFill>
        </p:grpSpPr>
        <p:sp>
          <p:nvSpPr>
            <p:cNvPr id="27" name="Vývojový diagram: postup 13"/>
            <p:cNvSpPr/>
            <p:nvPr/>
          </p:nvSpPr>
          <p:spPr>
            <a:xfrm>
              <a:off x="5580112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Vývojový diagram: postup 27"/>
            <p:cNvSpPr/>
            <p:nvPr/>
          </p:nvSpPr>
          <p:spPr>
            <a:xfrm>
              <a:off x="5580112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0" name="Skupina 42"/>
          <p:cNvGrpSpPr/>
          <p:nvPr/>
        </p:nvGrpSpPr>
        <p:grpSpPr>
          <a:xfrm>
            <a:off x="6300192" y="1844824"/>
            <a:ext cx="576064" cy="1584176"/>
            <a:chOff x="6156176" y="1916832"/>
            <a:chExt cx="576064" cy="1584176"/>
          </a:xfrm>
          <a:solidFill>
            <a:srgbClr val="FF0000"/>
          </a:solidFill>
        </p:grpSpPr>
        <p:sp>
          <p:nvSpPr>
            <p:cNvPr id="25" name="Vývojový diagram: postup 12"/>
            <p:cNvSpPr/>
            <p:nvPr/>
          </p:nvSpPr>
          <p:spPr>
            <a:xfrm>
              <a:off x="6156176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11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Vývojový diagram: postup 25"/>
            <p:cNvSpPr/>
            <p:nvPr/>
          </p:nvSpPr>
          <p:spPr>
            <a:xfrm>
              <a:off x="6156176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" name="Skupina 43"/>
          <p:cNvGrpSpPr/>
          <p:nvPr/>
        </p:nvGrpSpPr>
        <p:grpSpPr>
          <a:xfrm>
            <a:off x="6876256" y="1844824"/>
            <a:ext cx="576064" cy="1584176"/>
            <a:chOff x="6732240" y="1916832"/>
            <a:chExt cx="576064" cy="1584176"/>
          </a:xfrm>
          <a:solidFill>
            <a:schemeClr val="bg1"/>
          </a:solidFill>
        </p:grpSpPr>
        <p:sp>
          <p:nvSpPr>
            <p:cNvPr id="23" name="Vývojový diagram: postup 22"/>
            <p:cNvSpPr/>
            <p:nvPr/>
          </p:nvSpPr>
          <p:spPr>
            <a:xfrm>
              <a:off x="673224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12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Vývojový diagram: postup 23"/>
            <p:cNvSpPr/>
            <p:nvPr/>
          </p:nvSpPr>
          <p:spPr>
            <a:xfrm>
              <a:off x="673224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2" name="Skupina 44"/>
          <p:cNvGrpSpPr/>
          <p:nvPr/>
        </p:nvGrpSpPr>
        <p:grpSpPr>
          <a:xfrm>
            <a:off x="7452320" y="1844824"/>
            <a:ext cx="576064" cy="1584176"/>
            <a:chOff x="7308304" y="1916832"/>
            <a:chExt cx="576064" cy="1584176"/>
          </a:xfrm>
          <a:solidFill>
            <a:srgbClr val="003399"/>
          </a:solidFill>
        </p:grpSpPr>
        <p:sp>
          <p:nvSpPr>
            <p:cNvPr id="21" name="Vývojový diagram: postup 10"/>
            <p:cNvSpPr/>
            <p:nvPr/>
          </p:nvSpPr>
          <p:spPr>
            <a:xfrm>
              <a:off x="730830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13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Vývojový diagram: postup 21"/>
            <p:cNvSpPr/>
            <p:nvPr/>
          </p:nvSpPr>
          <p:spPr>
            <a:xfrm>
              <a:off x="730830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4" name="Skupina 45"/>
          <p:cNvGrpSpPr/>
          <p:nvPr/>
        </p:nvGrpSpPr>
        <p:grpSpPr>
          <a:xfrm>
            <a:off x="8028384" y="1844824"/>
            <a:ext cx="576064" cy="1584176"/>
            <a:chOff x="7884368" y="1916832"/>
            <a:chExt cx="576064" cy="1584176"/>
          </a:xfrm>
          <a:solidFill>
            <a:srgbClr val="FFCCFF"/>
          </a:solidFill>
        </p:grpSpPr>
        <p:sp>
          <p:nvSpPr>
            <p:cNvPr id="19" name="Vývojový diagram: postup 9"/>
            <p:cNvSpPr/>
            <p:nvPr/>
          </p:nvSpPr>
          <p:spPr>
            <a:xfrm>
              <a:off x="7884368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14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Vývojový diagram: postup 19"/>
            <p:cNvSpPr/>
            <p:nvPr/>
          </p:nvSpPr>
          <p:spPr>
            <a:xfrm>
              <a:off x="7884368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5" name="Skupina 37"/>
          <p:cNvGrpSpPr/>
          <p:nvPr/>
        </p:nvGrpSpPr>
        <p:grpSpPr>
          <a:xfrm>
            <a:off x="2843808" y="1844824"/>
            <a:ext cx="576064" cy="1584176"/>
            <a:chOff x="2699792" y="1916832"/>
            <a:chExt cx="576064" cy="1584176"/>
          </a:xfrm>
          <a:solidFill>
            <a:srgbClr val="7030A0"/>
          </a:solidFill>
        </p:grpSpPr>
        <p:sp>
          <p:nvSpPr>
            <p:cNvPr id="35" name="Vývojový diagram: postup 8"/>
            <p:cNvSpPr/>
            <p:nvPr/>
          </p:nvSpPr>
          <p:spPr>
            <a:xfrm>
              <a:off x="2699792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6" name="Vývojový diagram: postup 22"/>
            <p:cNvSpPr/>
            <p:nvPr/>
          </p:nvSpPr>
          <p:spPr>
            <a:xfrm>
              <a:off x="2699792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6" name="TextovéPole 45"/>
          <p:cNvSpPr txBox="1"/>
          <p:nvPr/>
        </p:nvSpPr>
        <p:spPr>
          <a:xfrm flipH="1">
            <a:off x="1907704" y="4221088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quarter to twelve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 flipH="1">
            <a:off x="1907704" y="4941168"/>
            <a:ext cx="25202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ten to one.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 flipH="1">
            <a:off x="1907704" y="5661248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fifty past twelve.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860032" y="4941168"/>
            <a:ext cx="423514" cy="461665"/>
          </a:xfrm>
          <a:prstGeom prst="rect">
            <a:avLst/>
          </a:prstGeom>
          <a:solidFill>
            <a:srgbClr val="6633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860032" y="5661248"/>
            <a:ext cx="432048" cy="461665"/>
          </a:xfrm>
          <a:prstGeom prst="rect">
            <a:avLst/>
          </a:prstGeom>
          <a:solidFill>
            <a:srgbClr val="6633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4860032" y="4221088"/>
            <a:ext cx="492443" cy="461665"/>
          </a:xfrm>
          <a:prstGeom prst="rect">
            <a:avLst/>
          </a:prstGeom>
          <a:solidFill>
            <a:srgbClr val="6633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W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r>
              <a:rPr lang="en-GB" i="1" dirty="0" smtClean="0">
                <a:solidFill>
                  <a:srgbClr val="009900"/>
                </a:solidFill>
              </a:rPr>
              <a:t>Write the letter into the grid.</a:t>
            </a:r>
            <a:endParaRPr lang="cs-CZ" dirty="0"/>
          </a:p>
        </p:txBody>
      </p:sp>
      <p:grpSp>
        <p:nvGrpSpPr>
          <p:cNvPr id="16" name="Skupina 39"/>
          <p:cNvGrpSpPr/>
          <p:nvPr/>
        </p:nvGrpSpPr>
        <p:grpSpPr>
          <a:xfrm>
            <a:off x="3995936" y="1844824"/>
            <a:ext cx="576064" cy="1584176"/>
            <a:chOff x="3851920" y="1916832"/>
            <a:chExt cx="576064" cy="1584176"/>
          </a:xfrm>
          <a:solidFill>
            <a:srgbClr val="FF00FF"/>
          </a:solidFill>
        </p:grpSpPr>
        <p:sp>
          <p:nvSpPr>
            <p:cNvPr id="31" name="Vývojový diagram: postup 16"/>
            <p:cNvSpPr/>
            <p:nvPr/>
          </p:nvSpPr>
          <p:spPr>
            <a:xfrm>
              <a:off x="385192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Vývojový diagram: postup 31"/>
            <p:cNvSpPr/>
            <p:nvPr/>
          </p:nvSpPr>
          <p:spPr>
            <a:xfrm>
              <a:off x="385192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8" name="Skupina 40"/>
          <p:cNvGrpSpPr/>
          <p:nvPr/>
        </p:nvGrpSpPr>
        <p:grpSpPr>
          <a:xfrm>
            <a:off x="4572000" y="1844824"/>
            <a:ext cx="576064" cy="1584176"/>
            <a:chOff x="4427984" y="1916832"/>
            <a:chExt cx="576064" cy="1584176"/>
          </a:xfrm>
          <a:solidFill>
            <a:srgbClr val="663300"/>
          </a:solidFill>
        </p:grpSpPr>
        <p:sp>
          <p:nvSpPr>
            <p:cNvPr id="29" name="Vývojový diagram: postup 15"/>
            <p:cNvSpPr/>
            <p:nvPr/>
          </p:nvSpPr>
          <p:spPr>
            <a:xfrm>
              <a:off x="442798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Vývojový diagram: postup 29"/>
            <p:cNvSpPr/>
            <p:nvPr/>
          </p:nvSpPr>
          <p:spPr>
            <a:xfrm>
              <a:off x="442798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3" name="Zaoblený obdélník 52"/>
          <p:cNvSpPr/>
          <p:nvPr/>
        </p:nvSpPr>
        <p:spPr>
          <a:xfrm>
            <a:off x="5940152" y="4437112"/>
            <a:ext cx="2304256" cy="1656184"/>
          </a:xfrm>
          <a:prstGeom prst="roundRect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12:50</a:t>
            </a:r>
            <a:endParaRPr lang="cs-CZ" sz="4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47" grpId="0"/>
      <p:bldP spid="48" grpId="0"/>
      <p:bldP spid="49" grpId="0" animBg="1"/>
      <p:bldP spid="50" grpId="0" animBg="1"/>
      <p:bldP spid="51" grpId="0" animBg="1"/>
      <p:bldP spid="5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33"/>
          <p:cNvGrpSpPr/>
          <p:nvPr/>
        </p:nvGrpSpPr>
        <p:grpSpPr>
          <a:xfrm>
            <a:off x="539552" y="1844824"/>
            <a:ext cx="576064" cy="1584176"/>
            <a:chOff x="395536" y="1916832"/>
            <a:chExt cx="576064" cy="1584176"/>
          </a:xfrm>
        </p:grpSpPr>
        <p:sp>
          <p:nvSpPr>
            <p:cNvPr id="43" name="Vývojový diagram: postup 4"/>
            <p:cNvSpPr/>
            <p:nvPr/>
          </p:nvSpPr>
          <p:spPr>
            <a:xfrm>
              <a:off x="395536" y="1916832"/>
              <a:ext cx="576064" cy="792088"/>
            </a:xfrm>
            <a:prstGeom prst="flowChartProcess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Vývojový diagram: postup 18"/>
            <p:cNvSpPr/>
            <p:nvPr/>
          </p:nvSpPr>
          <p:spPr>
            <a:xfrm>
              <a:off x="395536" y="2708920"/>
              <a:ext cx="576064" cy="792088"/>
            </a:xfrm>
            <a:prstGeom prst="flowChartProcess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" name="Skupina 34"/>
          <p:cNvGrpSpPr/>
          <p:nvPr/>
        </p:nvGrpSpPr>
        <p:grpSpPr>
          <a:xfrm>
            <a:off x="1115616" y="1844824"/>
            <a:ext cx="576064" cy="1584176"/>
            <a:chOff x="971600" y="1916832"/>
            <a:chExt cx="576064" cy="1584176"/>
          </a:xfrm>
          <a:solidFill>
            <a:srgbClr val="FF5050"/>
          </a:solidFill>
        </p:grpSpPr>
        <p:sp>
          <p:nvSpPr>
            <p:cNvPr id="41" name="Vývojový diagram: postup 5"/>
            <p:cNvSpPr/>
            <p:nvPr/>
          </p:nvSpPr>
          <p:spPr>
            <a:xfrm>
              <a:off x="97160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2" name="Vývojový diagram: postup 19"/>
            <p:cNvSpPr/>
            <p:nvPr/>
          </p:nvSpPr>
          <p:spPr>
            <a:xfrm>
              <a:off x="97160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5" name="Skupina 35"/>
          <p:cNvGrpSpPr/>
          <p:nvPr/>
        </p:nvGrpSpPr>
        <p:grpSpPr>
          <a:xfrm>
            <a:off x="1691680" y="1844824"/>
            <a:ext cx="576064" cy="1584176"/>
            <a:chOff x="1547664" y="1916832"/>
            <a:chExt cx="576064" cy="1584176"/>
          </a:xfrm>
          <a:solidFill>
            <a:srgbClr val="009900"/>
          </a:solidFill>
        </p:grpSpPr>
        <p:sp>
          <p:nvSpPr>
            <p:cNvPr id="39" name="Vývojový diagram: postup 6"/>
            <p:cNvSpPr/>
            <p:nvPr/>
          </p:nvSpPr>
          <p:spPr>
            <a:xfrm>
              <a:off x="154766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Vývojový diagram: postup 20"/>
            <p:cNvSpPr/>
            <p:nvPr/>
          </p:nvSpPr>
          <p:spPr>
            <a:xfrm>
              <a:off x="154766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36"/>
          <p:cNvGrpSpPr/>
          <p:nvPr/>
        </p:nvGrpSpPr>
        <p:grpSpPr>
          <a:xfrm>
            <a:off x="2267744" y="1844824"/>
            <a:ext cx="576064" cy="1584176"/>
            <a:chOff x="2123728" y="1916832"/>
            <a:chExt cx="576064" cy="1584176"/>
          </a:xfrm>
          <a:solidFill>
            <a:srgbClr val="FF6600"/>
          </a:solidFill>
        </p:grpSpPr>
        <p:sp>
          <p:nvSpPr>
            <p:cNvPr id="37" name="Vývojový diagram: postup 7"/>
            <p:cNvSpPr/>
            <p:nvPr/>
          </p:nvSpPr>
          <p:spPr>
            <a:xfrm>
              <a:off x="2123728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Vývojový diagram: postup 21"/>
            <p:cNvSpPr/>
            <p:nvPr/>
          </p:nvSpPr>
          <p:spPr>
            <a:xfrm>
              <a:off x="2123728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" name="Skupina 38"/>
          <p:cNvGrpSpPr/>
          <p:nvPr/>
        </p:nvGrpSpPr>
        <p:grpSpPr>
          <a:xfrm>
            <a:off x="3419872" y="1844824"/>
            <a:ext cx="576064" cy="1584176"/>
            <a:chOff x="3275856" y="1916832"/>
            <a:chExt cx="576064" cy="1584176"/>
          </a:xfrm>
          <a:solidFill>
            <a:srgbClr val="00B0F0"/>
          </a:solidFill>
        </p:grpSpPr>
        <p:sp>
          <p:nvSpPr>
            <p:cNvPr id="33" name="Vývojový diagram: postup 17"/>
            <p:cNvSpPr/>
            <p:nvPr/>
          </p:nvSpPr>
          <p:spPr>
            <a:xfrm>
              <a:off x="3275856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Vývojový diagram: postup 33"/>
            <p:cNvSpPr/>
            <p:nvPr/>
          </p:nvSpPr>
          <p:spPr>
            <a:xfrm>
              <a:off x="3275856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8" name="Skupina 41"/>
          <p:cNvGrpSpPr/>
          <p:nvPr/>
        </p:nvGrpSpPr>
        <p:grpSpPr>
          <a:xfrm>
            <a:off x="5724128" y="1844824"/>
            <a:ext cx="576064" cy="1584176"/>
            <a:chOff x="5580112" y="1916832"/>
            <a:chExt cx="576064" cy="1584176"/>
          </a:xfrm>
          <a:solidFill>
            <a:srgbClr val="92D050"/>
          </a:solidFill>
        </p:grpSpPr>
        <p:sp>
          <p:nvSpPr>
            <p:cNvPr id="27" name="Vývojový diagram: postup 13"/>
            <p:cNvSpPr/>
            <p:nvPr/>
          </p:nvSpPr>
          <p:spPr>
            <a:xfrm>
              <a:off x="5580112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Vývojový diagram: postup 27"/>
            <p:cNvSpPr/>
            <p:nvPr/>
          </p:nvSpPr>
          <p:spPr>
            <a:xfrm>
              <a:off x="5580112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42"/>
          <p:cNvGrpSpPr/>
          <p:nvPr/>
        </p:nvGrpSpPr>
        <p:grpSpPr>
          <a:xfrm>
            <a:off x="6300192" y="1844824"/>
            <a:ext cx="576064" cy="1584176"/>
            <a:chOff x="6156176" y="1916832"/>
            <a:chExt cx="576064" cy="1584176"/>
          </a:xfrm>
          <a:solidFill>
            <a:srgbClr val="FF0000"/>
          </a:solidFill>
        </p:grpSpPr>
        <p:sp>
          <p:nvSpPr>
            <p:cNvPr id="25" name="Vývojový diagram: postup 12"/>
            <p:cNvSpPr/>
            <p:nvPr/>
          </p:nvSpPr>
          <p:spPr>
            <a:xfrm>
              <a:off x="6156176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11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Vývojový diagram: postup 25"/>
            <p:cNvSpPr/>
            <p:nvPr/>
          </p:nvSpPr>
          <p:spPr>
            <a:xfrm>
              <a:off x="6156176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0" name="Skupina 43"/>
          <p:cNvGrpSpPr/>
          <p:nvPr/>
        </p:nvGrpSpPr>
        <p:grpSpPr>
          <a:xfrm>
            <a:off x="6876256" y="1844824"/>
            <a:ext cx="576064" cy="1584176"/>
            <a:chOff x="6732240" y="1916832"/>
            <a:chExt cx="576064" cy="1584176"/>
          </a:xfrm>
          <a:solidFill>
            <a:schemeClr val="bg1"/>
          </a:solidFill>
        </p:grpSpPr>
        <p:sp>
          <p:nvSpPr>
            <p:cNvPr id="23" name="Vývojový diagram: postup 22"/>
            <p:cNvSpPr/>
            <p:nvPr/>
          </p:nvSpPr>
          <p:spPr>
            <a:xfrm>
              <a:off x="673224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12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Vývojový diagram: postup 23"/>
            <p:cNvSpPr/>
            <p:nvPr/>
          </p:nvSpPr>
          <p:spPr>
            <a:xfrm>
              <a:off x="673224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" name="Skupina 44"/>
          <p:cNvGrpSpPr/>
          <p:nvPr/>
        </p:nvGrpSpPr>
        <p:grpSpPr>
          <a:xfrm>
            <a:off x="7452320" y="1844824"/>
            <a:ext cx="576064" cy="1584176"/>
            <a:chOff x="7308304" y="1916832"/>
            <a:chExt cx="576064" cy="1584176"/>
          </a:xfrm>
          <a:solidFill>
            <a:srgbClr val="003399"/>
          </a:solidFill>
        </p:grpSpPr>
        <p:sp>
          <p:nvSpPr>
            <p:cNvPr id="21" name="Vývojový diagram: postup 10"/>
            <p:cNvSpPr/>
            <p:nvPr/>
          </p:nvSpPr>
          <p:spPr>
            <a:xfrm>
              <a:off x="730830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13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Vývojový diagram: postup 21"/>
            <p:cNvSpPr/>
            <p:nvPr/>
          </p:nvSpPr>
          <p:spPr>
            <a:xfrm>
              <a:off x="730830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2" name="Skupina 45"/>
          <p:cNvGrpSpPr/>
          <p:nvPr/>
        </p:nvGrpSpPr>
        <p:grpSpPr>
          <a:xfrm>
            <a:off x="8028384" y="1844824"/>
            <a:ext cx="576064" cy="1584176"/>
            <a:chOff x="7884368" y="1916832"/>
            <a:chExt cx="576064" cy="1584176"/>
          </a:xfrm>
          <a:solidFill>
            <a:srgbClr val="FFCCFF"/>
          </a:solidFill>
        </p:grpSpPr>
        <p:sp>
          <p:nvSpPr>
            <p:cNvPr id="19" name="Vývojový diagram: postup 9"/>
            <p:cNvSpPr/>
            <p:nvPr/>
          </p:nvSpPr>
          <p:spPr>
            <a:xfrm>
              <a:off x="7884368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14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Vývojový diagram: postup 19"/>
            <p:cNvSpPr/>
            <p:nvPr/>
          </p:nvSpPr>
          <p:spPr>
            <a:xfrm>
              <a:off x="7884368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4" name="Skupina 37"/>
          <p:cNvGrpSpPr/>
          <p:nvPr/>
        </p:nvGrpSpPr>
        <p:grpSpPr>
          <a:xfrm>
            <a:off x="2843808" y="1844824"/>
            <a:ext cx="576064" cy="1584176"/>
            <a:chOff x="2699792" y="1916832"/>
            <a:chExt cx="576064" cy="1584176"/>
          </a:xfrm>
          <a:solidFill>
            <a:srgbClr val="7030A0"/>
          </a:solidFill>
        </p:grpSpPr>
        <p:sp>
          <p:nvSpPr>
            <p:cNvPr id="35" name="Vývojový diagram: postup 8"/>
            <p:cNvSpPr/>
            <p:nvPr/>
          </p:nvSpPr>
          <p:spPr>
            <a:xfrm>
              <a:off x="2699792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6" name="Vývojový diagram: postup 22"/>
            <p:cNvSpPr/>
            <p:nvPr/>
          </p:nvSpPr>
          <p:spPr>
            <a:xfrm>
              <a:off x="2699792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6" name="TextovéPole 45"/>
          <p:cNvSpPr txBox="1"/>
          <p:nvPr/>
        </p:nvSpPr>
        <p:spPr>
          <a:xfrm flipH="1">
            <a:off x="4139952" y="4221088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five to four.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 flipH="1">
            <a:off x="4139951" y="5013176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quarter past two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 flipH="1">
            <a:off x="4139952" y="5733256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quarter to three.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7524328" y="5013176"/>
            <a:ext cx="423514" cy="461665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7524328" y="5733256"/>
            <a:ext cx="432048" cy="461665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524328" y="4221088"/>
            <a:ext cx="407484" cy="461665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r>
              <a:rPr lang="en-GB" i="1" dirty="0" smtClean="0">
                <a:solidFill>
                  <a:srgbClr val="009900"/>
                </a:solidFill>
              </a:rPr>
              <a:t>Write the letter into the grid.</a:t>
            </a:r>
            <a:endParaRPr lang="cs-CZ" dirty="0"/>
          </a:p>
        </p:txBody>
      </p:sp>
      <p:grpSp>
        <p:nvGrpSpPr>
          <p:cNvPr id="15" name="Skupina 39"/>
          <p:cNvGrpSpPr/>
          <p:nvPr/>
        </p:nvGrpSpPr>
        <p:grpSpPr>
          <a:xfrm>
            <a:off x="3995936" y="1844824"/>
            <a:ext cx="576064" cy="1584176"/>
            <a:chOff x="3851920" y="1916832"/>
            <a:chExt cx="576064" cy="1584176"/>
          </a:xfrm>
          <a:solidFill>
            <a:srgbClr val="FF00FF"/>
          </a:solidFill>
        </p:grpSpPr>
        <p:sp>
          <p:nvSpPr>
            <p:cNvPr id="31" name="Vývojový diagram: postup 16"/>
            <p:cNvSpPr/>
            <p:nvPr/>
          </p:nvSpPr>
          <p:spPr>
            <a:xfrm>
              <a:off x="385192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Vývojový diagram: postup 31"/>
            <p:cNvSpPr/>
            <p:nvPr/>
          </p:nvSpPr>
          <p:spPr>
            <a:xfrm>
              <a:off x="385192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6" name="Skupina 40"/>
          <p:cNvGrpSpPr/>
          <p:nvPr/>
        </p:nvGrpSpPr>
        <p:grpSpPr>
          <a:xfrm>
            <a:off x="4572000" y="1844824"/>
            <a:ext cx="576064" cy="1584176"/>
            <a:chOff x="4427984" y="1916832"/>
            <a:chExt cx="576064" cy="1584176"/>
          </a:xfrm>
          <a:solidFill>
            <a:srgbClr val="663300"/>
          </a:solidFill>
        </p:grpSpPr>
        <p:sp>
          <p:nvSpPr>
            <p:cNvPr id="29" name="Vývojový diagram: postup 15"/>
            <p:cNvSpPr/>
            <p:nvPr/>
          </p:nvSpPr>
          <p:spPr>
            <a:xfrm>
              <a:off x="442798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Vývojový diagram: postup 29"/>
            <p:cNvSpPr/>
            <p:nvPr/>
          </p:nvSpPr>
          <p:spPr>
            <a:xfrm>
              <a:off x="442798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5148064" y="1844824"/>
            <a:ext cx="576064" cy="1584176"/>
            <a:chOff x="5148064" y="1844824"/>
            <a:chExt cx="576064" cy="1584176"/>
          </a:xfrm>
        </p:grpSpPr>
        <p:sp>
          <p:nvSpPr>
            <p:cNvPr id="4" name="Vývojový diagram: postup 3"/>
            <p:cNvSpPr/>
            <p:nvPr/>
          </p:nvSpPr>
          <p:spPr>
            <a:xfrm>
              <a:off x="5148064" y="1844824"/>
              <a:ext cx="576064" cy="792088"/>
            </a:xfrm>
            <a:prstGeom prst="flowChartProcess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3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Vývojový diagram: postup 12"/>
            <p:cNvSpPr/>
            <p:nvPr/>
          </p:nvSpPr>
          <p:spPr>
            <a:xfrm>
              <a:off x="5148064" y="2636912"/>
              <a:ext cx="576064" cy="792088"/>
            </a:xfrm>
            <a:prstGeom prst="flowChartProcess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5" name="Zaoblený obdélník 54"/>
          <p:cNvSpPr/>
          <p:nvPr/>
        </p:nvSpPr>
        <p:spPr>
          <a:xfrm>
            <a:off x="755576" y="4293096"/>
            <a:ext cx="2304256" cy="1656184"/>
          </a:xfrm>
          <a:prstGeom prst="roundRect">
            <a:avLst/>
          </a:prstGeom>
          <a:solidFill>
            <a:srgbClr val="C0C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2:45</a:t>
            </a:r>
            <a:endParaRPr lang="cs-CZ" sz="4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47" grpId="0"/>
      <p:bldP spid="48" grpId="0"/>
      <p:bldP spid="49" grpId="0" animBg="1"/>
      <p:bldP spid="50" grpId="0" animBg="1"/>
      <p:bldP spid="51" grpId="0" animBg="1"/>
      <p:bldP spid="5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33"/>
          <p:cNvGrpSpPr/>
          <p:nvPr/>
        </p:nvGrpSpPr>
        <p:grpSpPr>
          <a:xfrm>
            <a:off x="539552" y="1844824"/>
            <a:ext cx="576064" cy="1584176"/>
            <a:chOff x="395536" y="1916832"/>
            <a:chExt cx="576064" cy="1584176"/>
          </a:xfrm>
        </p:grpSpPr>
        <p:sp>
          <p:nvSpPr>
            <p:cNvPr id="43" name="Vývojový diagram: postup 4"/>
            <p:cNvSpPr/>
            <p:nvPr/>
          </p:nvSpPr>
          <p:spPr>
            <a:xfrm>
              <a:off x="395536" y="1916832"/>
              <a:ext cx="576064" cy="792088"/>
            </a:xfrm>
            <a:prstGeom prst="flowChartProcess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Vývojový diagram: postup 18"/>
            <p:cNvSpPr/>
            <p:nvPr/>
          </p:nvSpPr>
          <p:spPr>
            <a:xfrm>
              <a:off x="395536" y="2708920"/>
              <a:ext cx="576064" cy="792088"/>
            </a:xfrm>
            <a:prstGeom prst="flowChartProcess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" name="Skupina 34"/>
          <p:cNvGrpSpPr/>
          <p:nvPr/>
        </p:nvGrpSpPr>
        <p:grpSpPr>
          <a:xfrm>
            <a:off x="1115616" y="1844824"/>
            <a:ext cx="576064" cy="1584176"/>
            <a:chOff x="971600" y="1916832"/>
            <a:chExt cx="576064" cy="1584176"/>
          </a:xfrm>
          <a:solidFill>
            <a:srgbClr val="FF5050"/>
          </a:solidFill>
        </p:grpSpPr>
        <p:sp>
          <p:nvSpPr>
            <p:cNvPr id="41" name="Vývojový diagram: postup 5"/>
            <p:cNvSpPr/>
            <p:nvPr/>
          </p:nvSpPr>
          <p:spPr>
            <a:xfrm>
              <a:off x="97160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2" name="Vývojový diagram: postup 19"/>
            <p:cNvSpPr/>
            <p:nvPr/>
          </p:nvSpPr>
          <p:spPr>
            <a:xfrm>
              <a:off x="97160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5" name="Skupina 35"/>
          <p:cNvGrpSpPr/>
          <p:nvPr/>
        </p:nvGrpSpPr>
        <p:grpSpPr>
          <a:xfrm>
            <a:off x="1691680" y="1844824"/>
            <a:ext cx="576064" cy="1584176"/>
            <a:chOff x="1547664" y="1916832"/>
            <a:chExt cx="576064" cy="1584176"/>
          </a:xfrm>
          <a:solidFill>
            <a:srgbClr val="009900"/>
          </a:solidFill>
        </p:grpSpPr>
        <p:sp>
          <p:nvSpPr>
            <p:cNvPr id="39" name="Vývojový diagram: postup 6"/>
            <p:cNvSpPr/>
            <p:nvPr/>
          </p:nvSpPr>
          <p:spPr>
            <a:xfrm>
              <a:off x="154766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Vývojový diagram: postup 20"/>
            <p:cNvSpPr/>
            <p:nvPr/>
          </p:nvSpPr>
          <p:spPr>
            <a:xfrm>
              <a:off x="154766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36"/>
          <p:cNvGrpSpPr/>
          <p:nvPr/>
        </p:nvGrpSpPr>
        <p:grpSpPr>
          <a:xfrm>
            <a:off x="2267744" y="1844824"/>
            <a:ext cx="576064" cy="1584176"/>
            <a:chOff x="2123728" y="1916832"/>
            <a:chExt cx="576064" cy="1584176"/>
          </a:xfrm>
          <a:solidFill>
            <a:srgbClr val="FF6600"/>
          </a:solidFill>
        </p:grpSpPr>
        <p:sp>
          <p:nvSpPr>
            <p:cNvPr id="37" name="Vývojový diagram: postup 7"/>
            <p:cNvSpPr/>
            <p:nvPr/>
          </p:nvSpPr>
          <p:spPr>
            <a:xfrm>
              <a:off x="2123728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Vývojový diagram: postup 21"/>
            <p:cNvSpPr/>
            <p:nvPr/>
          </p:nvSpPr>
          <p:spPr>
            <a:xfrm>
              <a:off x="2123728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" name="Skupina 38"/>
          <p:cNvGrpSpPr/>
          <p:nvPr/>
        </p:nvGrpSpPr>
        <p:grpSpPr>
          <a:xfrm>
            <a:off x="3419872" y="1844824"/>
            <a:ext cx="576064" cy="1584176"/>
            <a:chOff x="3275856" y="1916832"/>
            <a:chExt cx="576064" cy="1584176"/>
          </a:xfrm>
          <a:solidFill>
            <a:srgbClr val="00B0F0"/>
          </a:solidFill>
        </p:grpSpPr>
        <p:sp>
          <p:nvSpPr>
            <p:cNvPr id="33" name="Vývojový diagram: postup 17"/>
            <p:cNvSpPr/>
            <p:nvPr/>
          </p:nvSpPr>
          <p:spPr>
            <a:xfrm>
              <a:off x="3275856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Vývojový diagram: postup 33"/>
            <p:cNvSpPr/>
            <p:nvPr/>
          </p:nvSpPr>
          <p:spPr>
            <a:xfrm>
              <a:off x="3275856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42"/>
          <p:cNvGrpSpPr/>
          <p:nvPr/>
        </p:nvGrpSpPr>
        <p:grpSpPr>
          <a:xfrm>
            <a:off x="6300192" y="1844824"/>
            <a:ext cx="576064" cy="1584176"/>
            <a:chOff x="6156176" y="1916832"/>
            <a:chExt cx="576064" cy="1584176"/>
          </a:xfrm>
          <a:solidFill>
            <a:srgbClr val="FF0000"/>
          </a:solidFill>
        </p:grpSpPr>
        <p:sp>
          <p:nvSpPr>
            <p:cNvPr id="25" name="Vývojový diagram: postup 12"/>
            <p:cNvSpPr/>
            <p:nvPr/>
          </p:nvSpPr>
          <p:spPr>
            <a:xfrm>
              <a:off x="6156176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11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Vývojový diagram: postup 25"/>
            <p:cNvSpPr/>
            <p:nvPr/>
          </p:nvSpPr>
          <p:spPr>
            <a:xfrm>
              <a:off x="6156176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0" name="Skupina 43"/>
          <p:cNvGrpSpPr/>
          <p:nvPr/>
        </p:nvGrpSpPr>
        <p:grpSpPr>
          <a:xfrm>
            <a:off x="6876256" y="1844824"/>
            <a:ext cx="576064" cy="1584176"/>
            <a:chOff x="6732240" y="1916832"/>
            <a:chExt cx="576064" cy="1584176"/>
          </a:xfrm>
          <a:solidFill>
            <a:schemeClr val="bg1"/>
          </a:solidFill>
        </p:grpSpPr>
        <p:sp>
          <p:nvSpPr>
            <p:cNvPr id="23" name="Vývojový diagram: postup 22"/>
            <p:cNvSpPr/>
            <p:nvPr/>
          </p:nvSpPr>
          <p:spPr>
            <a:xfrm>
              <a:off x="673224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12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Vývojový diagram: postup 23"/>
            <p:cNvSpPr/>
            <p:nvPr/>
          </p:nvSpPr>
          <p:spPr>
            <a:xfrm>
              <a:off x="673224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" name="Skupina 44"/>
          <p:cNvGrpSpPr/>
          <p:nvPr/>
        </p:nvGrpSpPr>
        <p:grpSpPr>
          <a:xfrm>
            <a:off x="7452320" y="1844824"/>
            <a:ext cx="576064" cy="1584176"/>
            <a:chOff x="7308304" y="1916832"/>
            <a:chExt cx="576064" cy="1584176"/>
          </a:xfrm>
          <a:solidFill>
            <a:srgbClr val="003399"/>
          </a:solidFill>
        </p:grpSpPr>
        <p:sp>
          <p:nvSpPr>
            <p:cNvPr id="21" name="Vývojový diagram: postup 10"/>
            <p:cNvSpPr/>
            <p:nvPr/>
          </p:nvSpPr>
          <p:spPr>
            <a:xfrm>
              <a:off x="730830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13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Vývojový diagram: postup 21"/>
            <p:cNvSpPr/>
            <p:nvPr/>
          </p:nvSpPr>
          <p:spPr>
            <a:xfrm>
              <a:off x="730830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2" name="Skupina 45"/>
          <p:cNvGrpSpPr/>
          <p:nvPr/>
        </p:nvGrpSpPr>
        <p:grpSpPr>
          <a:xfrm>
            <a:off x="8028384" y="1844824"/>
            <a:ext cx="576064" cy="1584176"/>
            <a:chOff x="7884368" y="1916832"/>
            <a:chExt cx="576064" cy="1584176"/>
          </a:xfrm>
          <a:solidFill>
            <a:srgbClr val="FFCCFF"/>
          </a:solidFill>
        </p:grpSpPr>
        <p:sp>
          <p:nvSpPr>
            <p:cNvPr id="19" name="Vývojový diagram: postup 9"/>
            <p:cNvSpPr/>
            <p:nvPr/>
          </p:nvSpPr>
          <p:spPr>
            <a:xfrm>
              <a:off x="7884368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14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Vývojový diagram: postup 19"/>
            <p:cNvSpPr/>
            <p:nvPr/>
          </p:nvSpPr>
          <p:spPr>
            <a:xfrm>
              <a:off x="7884368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4" name="Skupina 37"/>
          <p:cNvGrpSpPr/>
          <p:nvPr/>
        </p:nvGrpSpPr>
        <p:grpSpPr>
          <a:xfrm>
            <a:off x="2843808" y="1844824"/>
            <a:ext cx="576064" cy="1584176"/>
            <a:chOff x="2699792" y="1916832"/>
            <a:chExt cx="576064" cy="1584176"/>
          </a:xfrm>
          <a:solidFill>
            <a:srgbClr val="7030A0"/>
          </a:solidFill>
        </p:grpSpPr>
        <p:sp>
          <p:nvSpPr>
            <p:cNvPr id="35" name="Vývojový diagram: postup 8"/>
            <p:cNvSpPr/>
            <p:nvPr/>
          </p:nvSpPr>
          <p:spPr>
            <a:xfrm>
              <a:off x="2699792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6" name="Vývojový diagram: postup 22"/>
            <p:cNvSpPr/>
            <p:nvPr/>
          </p:nvSpPr>
          <p:spPr>
            <a:xfrm>
              <a:off x="2699792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6" name="TextovéPole 45"/>
          <p:cNvSpPr txBox="1"/>
          <p:nvPr/>
        </p:nvSpPr>
        <p:spPr>
          <a:xfrm flipH="1">
            <a:off x="4211960" y="4221088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quarter past nine.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 flipH="1">
            <a:off x="4211960" y="4941168"/>
            <a:ext cx="25202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quarter to nine.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 flipH="1">
            <a:off x="4211960" y="5661248"/>
            <a:ext cx="23762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fifteen to ten.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7452320" y="4941168"/>
            <a:ext cx="407484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7452320" y="5661248"/>
            <a:ext cx="432048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452320" y="4221088"/>
            <a:ext cx="389850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r>
              <a:rPr lang="en-GB" i="1" dirty="0" smtClean="0">
                <a:solidFill>
                  <a:srgbClr val="009900"/>
                </a:solidFill>
              </a:rPr>
              <a:t>Write the letter into the grid.</a:t>
            </a:r>
            <a:endParaRPr lang="cs-CZ" dirty="0"/>
          </a:p>
        </p:txBody>
      </p:sp>
      <p:grpSp>
        <p:nvGrpSpPr>
          <p:cNvPr id="15" name="Skupina 39"/>
          <p:cNvGrpSpPr/>
          <p:nvPr/>
        </p:nvGrpSpPr>
        <p:grpSpPr>
          <a:xfrm>
            <a:off x="3995936" y="1844824"/>
            <a:ext cx="576064" cy="1584176"/>
            <a:chOff x="3851920" y="1916832"/>
            <a:chExt cx="576064" cy="1584176"/>
          </a:xfrm>
          <a:solidFill>
            <a:srgbClr val="FF00FF"/>
          </a:solidFill>
        </p:grpSpPr>
        <p:sp>
          <p:nvSpPr>
            <p:cNvPr id="31" name="Vývojový diagram: postup 16"/>
            <p:cNvSpPr/>
            <p:nvPr/>
          </p:nvSpPr>
          <p:spPr>
            <a:xfrm>
              <a:off x="385192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Vývojový diagram: postup 31"/>
            <p:cNvSpPr/>
            <p:nvPr/>
          </p:nvSpPr>
          <p:spPr>
            <a:xfrm>
              <a:off x="385192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6" name="Skupina 40"/>
          <p:cNvGrpSpPr/>
          <p:nvPr/>
        </p:nvGrpSpPr>
        <p:grpSpPr>
          <a:xfrm>
            <a:off x="4572000" y="1844824"/>
            <a:ext cx="576064" cy="1584176"/>
            <a:chOff x="4427984" y="1916832"/>
            <a:chExt cx="576064" cy="1584176"/>
          </a:xfrm>
          <a:solidFill>
            <a:srgbClr val="663300"/>
          </a:solidFill>
        </p:grpSpPr>
        <p:sp>
          <p:nvSpPr>
            <p:cNvPr id="29" name="Vývojový diagram: postup 15"/>
            <p:cNvSpPr/>
            <p:nvPr/>
          </p:nvSpPr>
          <p:spPr>
            <a:xfrm>
              <a:off x="442798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Vývojový diagram: postup 29"/>
            <p:cNvSpPr/>
            <p:nvPr/>
          </p:nvSpPr>
          <p:spPr>
            <a:xfrm>
              <a:off x="442798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7" name="Skupina 52"/>
          <p:cNvGrpSpPr/>
          <p:nvPr/>
        </p:nvGrpSpPr>
        <p:grpSpPr>
          <a:xfrm>
            <a:off x="5148064" y="1844824"/>
            <a:ext cx="576064" cy="1584176"/>
            <a:chOff x="5148064" y="1844824"/>
            <a:chExt cx="576064" cy="1584176"/>
          </a:xfrm>
        </p:grpSpPr>
        <p:sp>
          <p:nvSpPr>
            <p:cNvPr id="4" name="Vývojový diagram: postup 3"/>
            <p:cNvSpPr/>
            <p:nvPr/>
          </p:nvSpPr>
          <p:spPr>
            <a:xfrm>
              <a:off x="5148064" y="1844824"/>
              <a:ext cx="576064" cy="792088"/>
            </a:xfrm>
            <a:prstGeom prst="flowChartProcess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Vývojový diagram: postup 12"/>
            <p:cNvSpPr/>
            <p:nvPr/>
          </p:nvSpPr>
          <p:spPr>
            <a:xfrm>
              <a:off x="5148064" y="2636912"/>
              <a:ext cx="576064" cy="792088"/>
            </a:xfrm>
            <a:prstGeom prst="flowChartProcess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8" name="Skupina 41"/>
          <p:cNvGrpSpPr/>
          <p:nvPr/>
        </p:nvGrpSpPr>
        <p:grpSpPr>
          <a:xfrm>
            <a:off x="5724128" y="1844824"/>
            <a:ext cx="576064" cy="1584176"/>
            <a:chOff x="5580112" y="1916832"/>
            <a:chExt cx="576064" cy="1584176"/>
          </a:xfrm>
          <a:solidFill>
            <a:srgbClr val="92D050"/>
          </a:solidFill>
        </p:grpSpPr>
        <p:sp>
          <p:nvSpPr>
            <p:cNvPr id="27" name="Vývojový diagram: postup 13"/>
            <p:cNvSpPr/>
            <p:nvPr/>
          </p:nvSpPr>
          <p:spPr>
            <a:xfrm>
              <a:off x="5580112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3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Vývojový diagram: postup 27"/>
            <p:cNvSpPr/>
            <p:nvPr/>
          </p:nvSpPr>
          <p:spPr>
            <a:xfrm>
              <a:off x="5580112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3" name="Elipsa 52"/>
          <p:cNvSpPr/>
          <p:nvPr/>
        </p:nvSpPr>
        <p:spPr>
          <a:xfrm>
            <a:off x="899592" y="4365104"/>
            <a:ext cx="1944216" cy="1512168"/>
          </a:xfrm>
          <a:prstGeom prst="ellipse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9:15</a:t>
            </a:r>
            <a:endParaRPr lang="cs-CZ" sz="4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47" grpId="0"/>
      <p:bldP spid="48" grpId="0"/>
      <p:bldP spid="49" grpId="0" animBg="1"/>
      <p:bldP spid="50" grpId="0" animBg="1"/>
      <p:bldP spid="51" grpId="0" animBg="1"/>
      <p:bldP spid="5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33"/>
          <p:cNvGrpSpPr/>
          <p:nvPr/>
        </p:nvGrpSpPr>
        <p:grpSpPr>
          <a:xfrm>
            <a:off x="539552" y="1844824"/>
            <a:ext cx="576064" cy="1584176"/>
            <a:chOff x="395536" y="1916832"/>
            <a:chExt cx="576064" cy="1584176"/>
          </a:xfrm>
        </p:grpSpPr>
        <p:sp>
          <p:nvSpPr>
            <p:cNvPr id="43" name="Vývojový diagram: postup 4"/>
            <p:cNvSpPr/>
            <p:nvPr/>
          </p:nvSpPr>
          <p:spPr>
            <a:xfrm>
              <a:off x="395536" y="1916832"/>
              <a:ext cx="576064" cy="792088"/>
            </a:xfrm>
            <a:prstGeom prst="flowChartProcess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Vývojový diagram: postup 18"/>
            <p:cNvSpPr/>
            <p:nvPr/>
          </p:nvSpPr>
          <p:spPr>
            <a:xfrm>
              <a:off x="395536" y="2708920"/>
              <a:ext cx="576064" cy="792088"/>
            </a:xfrm>
            <a:prstGeom prst="flowChartProcess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" name="Skupina 34"/>
          <p:cNvGrpSpPr/>
          <p:nvPr/>
        </p:nvGrpSpPr>
        <p:grpSpPr>
          <a:xfrm>
            <a:off x="1115616" y="1844824"/>
            <a:ext cx="576064" cy="1584176"/>
            <a:chOff x="971600" y="1916832"/>
            <a:chExt cx="576064" cy="1584176"/>
          </a:xfrm>
          <a:solidFill>
            <a:srgbClr val="FF5050"/>
          </a:solidFill>
        </p:grpSpPr>
        <p:sp>
          <p:nvSpPr>
            <p:cNvPr id="41" name="Vývojový diagram: postup 5"/>
            <p:cNvSpPr/>
            <p:nvPr/>
          </p:nvSpPr>
          <p:spPr>
            <a:xfrm>
              <a:off x="97160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2" name="Vývojový diagram: postup 19"/>
            <p:cNvSpPr/>
            <p:nvPr/>
          </p:nvSpPr>
          <p:spPr>
            <a:xfrm>
              <a:off x="97160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5" name="Skupina 35"/>
          <p:cNvGrpSpPr/>
          <p:nvPr/>
        </p:nvGrpSpPr>
        <p:grpSpPr>
          <a:xfrm>
            <a:off x="1691680" y="1844824"/>
            <a:ext cx="576064" cy="1584176"/>
            <a:chOff x="1547664" y="1916832"/>
            <a:chExt cx="576064" cy="1584176"/>
          </a:xfrm>
          <a:solidFill>
            <a:srgbClr val="009900"/>
          </a:solidFill>
        </p:grpSpPr>
        <p:sp>
          <p:nvSpPr>
            <p:cNvPr id="39" name="Vývojový diagram: postup 6"/>
            <p:cNvSpPr/>
            <p:nvPr/>
          </p:nvSpPr>
          <p:spPr>
            <a:xfrm>
              <a:off x="154766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Vývojový diagram: postup 20"/>
            <p:cNvSpPr/>
            <p:nvPr/>
          </p:nvSpPr>
          <p:spPr>
            <a:xfrm>
              <a:off x="154766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36"/>
          <p:cNvGrpSpPr/>
          <p:nvPr/>
        </p:nvGrpSpPr>
        <p:grpSpPr>
          <a:xfrm>
            <a:off x="2267744" y="1844824"/>
            <a:ext cx="576064" cy="1584176"/>
            <a:chOff x="2123728" y="1916832"/>
            <a:chExt cx="576064" cy="1584176"/>
          </a:xfrm>
          <a:solidFill>
            <a:srgbClr val="FF6600"/>
          </a:solidFill>
        </p:grpSpPr>
        <p:sp>
          <p:nvSpPr>
            <p:cNvPr id="37" name="Vývojový diagram: postup 7"/>
            <p:cNvSpPr/>
            <p:nvPr/>
          </p:nvSpPr>
          <p:spPr>
            <a:xfrm>
              <a:off x="2123728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Vývojový diagram: postup 21"/>
            <p:cNvSpPr/>
            <p:nvPr/>
          </p:nvSpPr>
          <p:spPr>
            <a:xfrm>
              <a:off x="2123728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" name="Skupina 38"/>
          <p:cNvGrpSpPr/>
          <p:nvPr/>
        </p:nvGrpSpPr>
        <p:grpSpPr>
          <a:xfrm>
            <a:off x="3419872" y="1844824"/>
            <a:ext cx="576064" cy="1584176"/>
            <a:chOff x="3275856" y="1916832"/>
            <a:chExt cx="576064" cy="1584176"/>
          </a:xfrm>
          <a:solidFill>
            <a:srgbClr val="00B0F0"/>
          </a:solidFill>
        </p:grpSpPr>
        <p:sp>
          <p:nvSpPr>
            <p:cNvPr id="33" name="Vývojový diagram: postup 17"/>
            <p:cNvSpPr/>
            <p:nvPr/>
          </p:nvSpPr>
          <p:spPr>
            <a:xfrm>
              <a:off x="3275856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Vývojový diagram: postup 33"/>
            <p:cNvSpPr/>
            <p:nvPr/>
          </p:nvSpPr>
          <p:spPr>
            <a:xfrm>
              <a:off x="3275856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43"/>
          <p:cNvGrpSpPr/>
          <p:nvPr/>
        </p:nvGrpSpPr>
        <p:grpSpPr>
          <a:xfrm>
            <a:off x="6876256" y="1844824"/>
            <a:ext cx="576064" cy="1584176"/>
            <a:chOff x="6732240" y="1916832"/>
            <a:chExt cx="576064" cy="1584176"/>
          </a:xfrm>
          <a:solidFill>
            <a:schemeClr val="bg1"/>
          </a:solidFill>
        </p:grpSpPr>
        <p:sp>
          <p:nvSpPr>
            <p:cNvPr id="23" name="Vývojový diagram: postup 22"/>
            <p:cNvSpPr/>
            <p:nvPr/>
          </p:nvSpPr>
          <p:spPr>
            <a:xfrm>
              <a:off x="673224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12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Vývojový diagram: postup 23"/>
            <p:cNvSpPr/>
            <p:nvPr/>
          </p:nvSpPr>
          <p:spPr>
            <a:xfrm>
              <a:off x="673224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0" name="Skupina 44"/>
          <p:cNvGrpSpPr/>
          <p:nvPr/>
        </p:nvGrpSpPr>
        <p:grpSpPr>
          <a:xfrm>
            <a:off x="7452320" y="1844824"/>
            <a:ext cx="576064" cy="1584176"/>
            <a:chOff x="7308304" y="1916832"/>
            <a:chExt cx="576064" cy="1584176"/>
          </a:xfrm>
          <a:solidFill>
            <a:srgbClr val="003399"/>
          </a:solidFill>
        </p:grpSpPr>
        <p:sp>
          <p:nvSpPr>
            <p:cNvPr id="21" name="Vývojový diagram: postup 10"/>
            <p:cNvSpPr/>
            <p:nvPr/>
          </p:nvSpPr>
          <p:spPr>
            <a:xfrm>
              <a:off x="730830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13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Vývojový diagram: postup 21"/>
            <p:cNvSpPr/>
            <p:nvPr/>
          </p:nvSpPr>
          <p:spPr>
            <a:xfrm>
              <a:off x="730830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" name="Skupina 45"/>
          <p:cNvGrpSpPr/>
          <p:nvPr/>
        </p:nvGrpSpPr>
        <p:grpSpPr>
          <a:xfrm>
            <a:off x="8028384" y="1844824"/>
            <a:ext cx="576064" cy="1584176"/>
            <a:chOff x="7884368" y="1916832"/>
            <a:chExt cx="576064" cy="1584176"/>
          </a:xfrm>
          <a:solidFill>
            <a:srgbClr val="FFCCFF"/>
          </a:solidFill>
        </p:grpSpPr>
        <p:sp>
          <p:nvSpPr>
            <p:cNvPr id="19" name="Vývojový diagram: postup 9"/>
            <p:cNvSpPr/>
            <p:nvPr/>
          </p:nvSpPr>
          <p:spPr>
            <a:xfrm>
              <a:off x="7884368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14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Vývojový diagram: postup 19"/>
            <p:cNvSpPr/>
            <p:nvPr/>
          </p:nvSpPr>
          <p:spPr>
            <a:xfrm>
              <a:off x="7884368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2" name="Skupina 37"/>
          <p:cNvGrpSpPr/>
          <p:nvPr/>
        </p:nvGrpSpPr>
        <p:grpSpPr>
          <a:xfrm>
            <a:off x="2843808" y="1844824"/>
            <a:ext cx="576064" cy="1584176"/>
            <a:chOff x="2699792" y="1916832"/>
            <a:chExt cx="576064" cy="1584176"/>
          </a:xfrm>
          <a:solidFill>
            <a:srgbClr val="7030A0"/>
          </a:solidFill>
        </p:grpSpPr>
        <p:sp>
          <p:nvSpPr>
            <p:cNvPr id="35" name="Vývojový diagram: postup 8"/>
            <p:cNvSpPr/>
            <p:nvPr/>
          </p:nvSpPr>
          <p:spPr>
            <a:xfrm>
              <a:off x="2699792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6" name="Vývojový diagram: postup 22"/>
            <p:cNvSpPr/>
            <p:nvPr/>
          </p:nvSpPr>
          <p:spPr>
            <a:xfrm>
              <a:off x="2699792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6" name="TextovéPole 45"/>
          <p:cNvSpPr txBox="1"/>
          <p:nvPr/>
        </p:nvSpPr>
        <p:spPr>
          <a:xfrm flipH="1">
            <a:off x="1691680" y="4221088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five to four.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 flipH="1">
            <a:off x="1691680" y="4941168"/>
            <a:ext cx="31683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fifty-five past three.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 flipH="1">
            <a:off x="1691680" y="5661248"/>
            <a:ext cx="23762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five to three.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860032" y="4941168"/>
            <a:ext cx="389850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860032" y="5661248"/>
            <a:ext cx="432048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4860032" y="4221088"/>
            <a:ext cx="432048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r>
              <a:rPr lang="en-GB" i="1" dirty="0" smtClean="0">
                <a:solidFill>
                  <a:srgbClr val="009900"/>
                </a:solidFill>
              </a:rPr>
              <a:t>Write the letter into the grid.</a:t>
            </a:r>
            <a:endParaRPr lang="cs-CZ" dirty="0"/>
          </a:p>
        </p:txBody>
      </p:sp>
      <p:grpSp>
        <p:nvGrpSpPr>
          <p:cNvPr id="14" name="Skupina 39"/>
          <p:cNvGrpSpPr/>
          <p:nvPr/>
        </p:nvGrpSpPr>
        <p:grpSpPr>
          <a:xfrm>
            <a:off x="3995936" y="1844824"/>
            <a:ext cx="576064" cy="1584176"/>
            <a:chOff x="3851920" y="1916832"/>
            <a:chExt cx="576064" cy="1584176"/>
          </a:xfrm>
          <a:solidFill>
            <a:srgbClr val="FF00FF"/>
          </a:solidFill>
        </p:grpSpPr>
        <p:sp>
          <p:nvSpPr>
            <p:cNvPr id="31" name="Vývojový diagram: postup 16"/>
            <p:cNvSpPr/>
            <p:nvPr/>
          </p:nvSpPr>
          <p:spPr>
            <a:xfrm>
              <a:off x="385192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Vývojový diagram: postup 31"/>
            <p:cNvSpPr/>
            <p:nvPr/>
          </p:nvSpPr>
          <p:spPr>
            <a:xfrm>
              <a:off x="385192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5" name="Skupina 40"/>
          <p:cNvGrpSpPr/>
          <p:nvPr/>
        </p:nvGrpSpPr>
        <p:grpSpPr>
          <a:xfrm>
            <a:off x="4572000" y="1844824"/>
            <a:ext cx="576064" cy="1584176"/>
            <a:chOff x="4427984" y="1916832"/>
            <a:chExt cx="576064" cy="1584176"/>
          </a:xfrm>
          <a:solidFill>
            <a:srgbClr val="663300"/>
          </a:solidFill>
        </p:grpSpPr>
        <p:sp>
          <p:nvSpPr>
            <p:cNvPr id="29" name="Vývojový diagram: postup 15"/>
            <p:cNvSpPr/>
            <p:nvPr/>
          </p:nvSpPr>
          <p:spPr>
            <a:xfrm>
              <a:off x="442798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Vývojový diagram: postup 29"/>
            <p:cNvSpPr/>
            <p:nvPr/>
          </p:nvSpPr>
          <p:spPr>
            <a:xfrm>
              <a:off x="442798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6" name="Skupina 52"/>
          <p:cNvGrpSpPr/>
          <p:nvPr/>
        </p:nvGrpSpPr>
        <p:grpSpPr>
          <a:xfrm>
            <a:off x="5148064" y="1844824"/>
            <a:ext cx="576064" cy="1584176"/>
            <a:chOff x="5148064" y="1844824"/>
            <a:chExt cx="576064" cy="1584176"/>
          </a:xfrm>
        </p:grpSpPr>
        <p:sp>
          <p:nvSpPr>
            <p:cNvPr id="4" name="Vývojový diagram: postup 3"/>
            <p:cNvSpPr/>
            <p:nvPr/>
          </p:nvSpPr>
          <p:spPr>
            <a:xfrm>
              <a:off x="5148064" y="1844824"/>
              <a:ext cx="576064" cy="792088"/>
            </a:xfrm>
            <a:prstGeom prst="flowChartProcess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Vývojový diagram: postup 12"/>
            <p:cNvSpPr/>
            <p:nvPr/>
          </p:nvSpPr>
          <p:spPr>
            <a:xfrm>
              <a:off x="5148064" y="2636912"/>
              <a:ext cx="576064" cy="792088"/>
            </a:xfrm>
            <a:prstGeom prst="flowChartProcess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7" name="Skupina 41"/>
          <p:cNvGrpSpPr/>
          <p:nvPr/>
        </p:nvGrpSpPr>
        <p:grpSpPr>
          <a:xfrm>
            <a:off x="5724128" y="1844824"/>
            <a:ext cx="576064" cy="1584176"/>
            <a:chOff x="5580112" y="1916832"/>
            <a:chExt cx="576064" cy="1584176"/>
          </a:xfrm>
          <a:solidFill>
            <a:srgbClr val="92D050"/>
          </a:solidFill>
        </p:grpSpPr>
        <p:sp>
          <p:nvSpPr>
            <p:cNvPr id="27" name="Vývojový diagram: postup 13"/>
            <p:cNvSpPr/>
            <p:nvPr/>
          </p:nvSpPr>
          <p:spPr>
            <a:xfrm>
              <a:off x="5580112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Vývojový diagram: postup 27"/>
            <p:cNvSpPr/>
            <p:nvPr/>
          </p:nvSpPr>
          <p:spPr>
            <a:xfrm>
              <a:off x="5580112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8" name="Skupina 42"/>
          <p:cNvGrpSpPr/>
          <p:nvPr/>
        </p:nvGrpSpPr>
        <p:grpSpPr>
          <a:xfrm>
            <a:off x="6300192" y="1844824"/>
            <a:ext cx="576064" cy="1584176"/>
            <a:chOff x="6156176" y="1916832"/>
            <a:chExt cx="576064" cy="1584176"/>
          </a:xfrm>
          <a:solidFill>
            <a:srgbClr val="FF0000"/>
          </a:solidFill>
        </p:grpSpPr>
        <p:sp>
          <p:nvSpPr>
            <p:cNvPr id="25" name="Vývojový diagram: postup 12"/>
            <p:cNvSpPr/>
            <p:nvPr/>
          </p:nvSpPr>
          <p:spPr>
            <a:xfrm>
              <a:off x="6156176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11</a:t>
              </a:r>
              <a:endParaRPr lang="cs-CZ" sz="3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Vývojový diagram: postup 25"/>
            <p:cNvSpPr/>
            <p:nvPr/>
          </p:nvSpPr>
          <p:spPr>
            <a:xfrm>
              <a:off x="6156176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62" name="Elipsa 61"/>
          <p:cNvSpPr/>
          <p:nvPr/>
        </p:nvSpPr>
        <p:spPr>
          <a:xfrm>
            <a:off x="6084168" y="4221088"/>
            <a:ext cx="2088232" cy="2088232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3:55</a:t>
            </a:r>
            <a:endParaRPr lang="cs-CZ" sz="4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47" grpId="0"/>
      <p:bldP spid="48" grpId="0"/>
      <p:bldP spid="49" grpId="0" animBg="1"/>
      <p:bldP spid="50" grpId="0" animBg="1"/>
      <p:bldP spid="51" grpId="0" animBg="1"/>
      <p:bldP spid="6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33"/>
          <p:cNvGrpSpPr/>
          <p:nvPr/>
        </p:nvGrpSpPr>
        <p:grpSpPr>
          <a:xfrm>
            <a:off x="539552" y="1844824"/>
            <a:ext cx="576064" cy="1584176"/>
            <a:chOff x="395536" y="1916832"/>
            <a:chExt cx="576064" cy="1584176"/>
          </a:xfrm>
        </p:grpSpPr>
        <p:sp>
          <p:nvSpPr>
            <p:cNvPr id="43" name="Vývojový diagram: postup 4"/>
            <p:cNvSpPr/>
            <p:nvPr/>
          </p:nvSpPr>
          <p:spPr>
            <a:xfrm>
              <a:off x="395536" y="1916832"/>
              <a:ext cx="576064" cy="792088"/>
            </a:xfrm>
            <a:prstGeom prst="flowChartProcess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Vývojový diagram: postup 18"/>
            <p:cNvSpPr/>
            <p:nvPr/>
          </p:nvSpPr>
          <p:spPr>
            <a:xfrm>
              <a:off x="395536" y="2708920"/>
              <a:ext cx="576064" cy="792088"/>
            </a:xfrm>
            <a:prstGeom prst="flowChartProcess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" name="Skupina 34"/>
          <p:cNvGrpSpPr/>
          <p:nvPr/>
        </p:nvGrpSpPr>
        <p:grpSpPr>
          <a:xfrm>
            <a:off x="1115616" y="1844824"/>
            <a:ext cx="576064" cy="1584176"/>
            <a:chOff x="971600" y="1916832"/>
            <a:chExt cx="576064" cy="1584176"/>
          </a:xfrm>
          <a:solidFill>
            <a:srgbClr val="FF5050"/>
          </a:solidFill>
        </p:grpSpPr>
        <p:sp>
          <p:nvSpPr>
            <p:cNvPr id="41" name="Vývojový diagram: postup 5"/>
            <p:cNvSpPr/>
            <p:nvPr/>
          </p:nvSpPr>
          <p:spPr>
            <a:xfrm>
              <a:off x="97160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2" name="Vývojový diagram: postup 19"/>
            <p:cNvSpPr/>
            <p:nvPr/>
          </p:nvSpPr>
          <p:spPr>
            <a:xfrm>
              <a:off x="97160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5" name="Skupina 35"/>
          <p:cNvGrpSpPr/>
          <p:nvPr/>
        </p:nvGrpSpPr>
        <p:grpSpPr>
          <a:xfrm>
            <a:off x="1691680" y="1844824"/>
            <a:ext cx="576064" cy="1584176"/>
            <a:chOff x="1547664" y="1916832"/>
            <a:chExt cx="576064" cy="1584176"/>
          </a:xfrm>
          <a:solidFill>
            <a:srgbClr val="009900"/>
          </a:solidFill>
        </p:grpSpPr>
        <p:sp>
          <p:nvSpPr>
            <p:cNvPr id="39" name="Vývojový diagram: postup 6"/>
            <p:cNvSpPr/>
            <p:nvPr/>
          </p:nvSpPr>
          <p:spPr>
            <a:xfrm>
              <a:off x="154766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Vývojový diagram: postup 20"/>
            <p:cNvSpPr/>
            <p:nvPr/>
          </p:nvSpPr>
          <p:spPr>
            <a:xfrm>
              <a:off x="154766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36"/>
          <p:cNvGrpSpPr/>
          <p:nvPr/>
        </p:nvGrpSpPr>
        <p:grpSpPr>
          <a:xfrm>
            <a:off x="2267744" y="1844824"/>
            <a:ext cx="576064" cy="1584176"/>
            <a:chOff x="2123728" y="1916832"/>
            <a:chExt cx="576064" cy="1584176"/>
          </a:xfrm>
          <a:solidFill>
            <a:srgbClr val="FF6600"/>
          </a:solidFill>
        </p:grpSpPr>
        <p:sp>
          <p:nvSpPr>
            <p:cNvPr id="37" name="Vývojový diagram: postup 7"/>
            <p:cNvSpPr/>
            <p:nvPr/>
          </p:nvSpPr>
          <p:spPr>
            <a:xfrm>
              <a:off x="2123728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Vývojový diagram: postup 21"/>
            <p:cNvSpPr/>
            <p:nvPr/>
          </p:nvSpPr>
          <p:spPr>
            <a:xfrm>
              <a:off x="2123728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" name="Skupina 38"/>
          <p:cNvGrpSpPr/>
          <p:nvPr/>
        </p:nvGrpSpPr>
        <p:grpSpPr>
          <a:xfrm>
            <a:off x="3419872" y="1844824"/>
            <a:ext cx="576064" cy="1584176"/>
            <a:chOff x="3275856" y="1916832"/>
            <a:chExt cx="576064" cy="1584176"/>
          </a:xfrm>
          <a:solidFill>
            <a:srgbClr val="00B0F0"/>
          </a:solidFill>
        </p:grpSpPr>
        <p:sp>
          <p:nvSpPr>
            <p:cNvPr id="33" name="Vývojový diagram: postup 17"/>
            <p:cNvSpPr/>
            <p:nvPr/>
          </p:nvSpPr>
          <p:spPr>
            <a:xfrm>
              <a:off x="3275856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Vývojový diagram: postup 33"/>
            <p:cNvSpPr/>
            <p:nvPr/>
          </p:nvSpPr>
          <p:spPr>
            <a:xfrm>
              <a:off x="3275856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8" name="Skupina 42"/>
          <p:cNvGrpSpPr/>
          <p:nvPr/>
        </p:nvGrpSpPr>
        <p:grpSpPr>
          <a:xfrm>
            <a:off x="6300192" y="1844824"/>
            <a:ext cx="576064" cy="1584176"/>
            <a:chOff x="6156176" y="1916832"/>
            <a:chExt cx="576064" cy="1584176"/>
          </a:xfrm>
          <a:solidFill>
            <a:srgbClr val="FF0000"/>
          </a:solidFill>
        </p:grpSpPr>
        <p:sp>
          <p:nvSpPr>
            <p:cNvPr id="25" name="Vývojový diagram: postup 12"/>
            <p:cNvSpPr/>
            <p:nvPr/>
          </p:nvSpPr>
          <p:spPr>
            <a:xfrm>
              <a:off x="6156176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11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Vývojový diagram: postup 25"/>
            <p:cNvSpPr/>
            <p:nvPr/>
          </p:nvSpPr>
          <p:spPr>
            <a:xfrm>
              <a:off x="6156176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0" name="Skupina 44"/>
          <p:cNvGrpSpPr/>
          <p:nvPr/>
        </p:nvGrpSpPr>
        <p:grpSpPr>
          <a:xfrm>
            <a:off x="7452320" y="1844824"/>
            <a:ext cx="576064" cy="1584176"/>
            <a:chOff x="7308304" y="1916832"/>
            <a:chExt cx="576064" cy="1584176"/>
          </a:xfrm>
          <a:solidFill>
            <a:srgbClr val="003399"/>
          </a:solidFill>
        </p:grpSpPr>
        <p:sp>
          <p:nvSpPr>
            <p:cNvPr id="21" name="Vývojový diagram: postup 10"/>
            <p:cNvSpPr/>
            <p:nvPr/>
          </p:nvSpPr>
          <p:spPr>
            <a:xfrm>
              <a:off x="730830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13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Vývojový diagram: postup 21"/>
            <p:cNvSpPr/>
            <p:nvPr/>
          </p:nvSpPr>
          <p:spPr>
            <a:xfrm>
              <a:off x="730830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" name="Skupina 45"/>
          <p:cNvGrpSpPr/>
          <p:nvPr/>
        </p:nvGrpSpPr>
        <p:grpSpPr>
          <a:xfrm>
            <a:off x="8028384" y="1844824"/>
            <a:ext cx="576064" cy="1584176"/>
            <a:chOff x="7884368" y="1916832"/>
            <a:chExt cx="576064" cy="1584176"/>
          </a:xfrm>
          <a:solidFill>
            <a:srgbClr val="FFCCFF"/>
          </a:solidFill>
        </p:grpSpPr>
        <p:sp>
          <p:nvSpPr>
            <p:cNvPr id="19" name="Vývojový diagram: postup 9"/>
            <p:cNvSpPr/>
            <p:nvPr/>
          </p:nvSpPr>
          <p:spPr>
            <a:xfrm>
              <a:off x="7884368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14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Vývojový diagram: postup 19"/>
            <p:cNvSpPr/>
            <p:nvPr/>
          </p:nvSpPr>
          <p:spPr>
            <a:xfrm>
              <a:off x="7884368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2" name="Skupina 37"/>
          <p:cNvGrpSpPr/>
          <p:nvPr/>
        </p:nvGrpSpPr>
        <p:grpSpPr>
          <a:xfrm>
            <a:off x="2843808" y="1844824"/>
            <a:ext cx="576064" cy="1584176"/>
            <a:chOff x="2699792" y="1916832"/>
            <a:chExt cx="576064" cy="1584176"/>
          </a:xfrm>
          <a:solidFill>
            <a:srgbClr val="7030A0"/>
          </a:solidFill>
        </p:grpSpPr>
        <p:sp>
          <p:nvSpPr>
            <p:cNvPr id="35" name="Vývojový diagram: postup 8"/>
            <p:cNvSpPr/>
            <p:nvPr/>
          </p:nvSpPr>
          <p:spPr>
            <a:xfrm>
              <a:off x="2699792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6" name="Vývojový diagram: postup 22"/>
            <p:cNvSpPr/>
            <p:nvPr/>
          </p:nvSpPr>
          <p:spPr>
            <a:xfrm>
              <a:off x="2699792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6" name="TextovéPole 45"/>
          <p:cNvSpPr txBox="1"/>
          <p:nvPr/>
        </p:nvSpPr>
        <p:spPr>
          <a:xfrm flipH="1">
            <a:off x="827584" y="4221088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twenty-five to eleven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 flipH="1">
            <a:off x="827584" y="4941168"/>
            <a:ext cx="3672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twenty-five past eleven.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 flipH="1">
            <a:off x="827584" y="5661248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five to twenty.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860032" y="4941168"/>
            <a:ext cx="474810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860032" y="5661248"/>
            <a:ext cx="43204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4860032" y="4221088"/>
            <a:ext cx="43204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r>
              <a:rPr lang="en-GB" i="1" dirty="0" smtClean="0">
                <a:solidFill>
                  <a:srgbClr val="009900"/>
                </a:solidFill>
              </a:rPr>
              <a:t>Write the letter into the grid.</a:t>
            </a:r>
            <a:endParaRPr lang="cs-CZ" dirty="0"/>
          </a:p>
        </p:txBody>
      </p:sp>
      <p:grpSp>
        <p:nvGrpSpPr>
          <p:cNvPr id="14" name="Skupina 39"/>
          <p:cNvGrpSpPr/>
          <p:nvPr/>
        </p:nvGrpSpPr>
        <p:grpSpPr>
          <a:xfrm>
            <a:off x="3995936" y="1844824"/>
            <a:ext cx="576064" cy="1584176"/>
            <a:chOff x="3851920" y="1916832"/>
            <a:chExt cx="576064" cy="1584176"/>
          </a:xfrm>
          <a:solidFill>
            <a:srgbClr val="FF00FF"/>
          </a:solidFill>
        </p:grpSpPr>
        <p:sp>
          <p:nvSpPr>
            <p:cNvPr id="31" name="Vývojový diagram: postup 16"/>
            <p:cNvSpPr/>
            <p:nvPr/>
          </p:nvSpPr>
          <p:spPr>
            <a:xfrm>
              <a:off x="385192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Vývojový diagram: postup 31"/>
            <p:cNvSpPr/>
            <p:nvPr/>
          </p:nvSpPr>
          <p:spPr>
            <a:xfrm>
              <a:off x="385192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5" name="Skupina 40"/>
          <p:cNvGrpSpPr/>
          <p:nvPr/>
        </p:nvGrpSpPr>
        <p:grpSpPr>
          <a:xfrm>
            <a:off x="4572000" y="1844824"/>
            <a:ext cx="576064" cy="1584176"/>
            <a:chOff x="4427984" y="1916832"/>
            <a:chExt cx="576064" cy="1584176"/>
          </a:xfrm>
          <a:solidFill>
            <a:srgbClr val="663300"/>
          </a:solidFill>
        </p:grpSpPr>
        <p:sp>
          <p:nvSpPr>
            <p:cNvPr id="29" name="Vývojový diagram: postup 15"/>
            <p:cNvSpPr/>
            <p:nvPr/>
          </p:nvSpPr>
          <p:spPr>
            <a:xfrm>
              <a:off x="442798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Vývojový diagram: postup 29"/>
            <p:cNvSpPr/>
            <p:nvPr/>
          </p:nvSpPr>
          <p:spPr>
            <a:xfrm>
              <a:off x="442798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6" name="Skupina 52"/>
          <p:cNvGrpSpPr/>
          <p:nvPr/>
        </p:nvGrpSpPr>
        <p:grpSpPr>
          <a:xfrm>
            <a:off x="5148064" y="1844824"/>
            <a:ext cx="576064" cy="1584176"/>
            <a:chOff x="5148064" y="1844824"/>
            <a:chExt cx="576064" cy="1584176"/>
          </a:xfrm>
        </p:grpSpPr>
        <p:sp>
          <p:nvSpPr>
            <p:cNvPr id="4" name="Vývojový diagram: postup 3"/>
            <p:cNvSpPr/>
            <p:nvPr/>
          </p:nvSpPr>
          <p:spPr>
            <a:xfrm>
              <a:off x="5148064" y="1844824"/>
              <a:ext cx="576064" cy="792088"/>
            </a:xfrm>
            <a:prstGeom prst="flowChartProcess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Vývojový diagram: postup 12"/>
            <p:cNvSpPr/>
            <p:nvPr/>
          </p:nvSpPr>
          <p:spPr>
            <a:xfrm>
              <a:off x="5148064" y="2636912"/>
              <a:ext cx="576064" cy="792088"/>
            </a:xfrm>
            <a:prstGeom prst="flowChartProcess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7" name="Skupina 41"/>
          <p:cNvGrpSpPr/>
          <p:nvPr/>
        </p:nvGrpSpPr>
        <p:grpSpPr>
          <a:xfrm>
            <a:off x="5724128" y="1844824"/>
            <a:ext cx="576064" cy="1584176"/>
            <a:chOff x="5580112" y="1916832"/>
            <a:chExt cx="576064" cy="1584176"/>
          </a:xfrm>
          <a:solidFill>
            <a:srgbClr val="92D050"/>
          </a:solidFill>
        </p:grpSpPr>
        <p:sp>
          <p:nvSpPr>
            <p:cNvPr id="27" name="Vývojový diagram: postup 13"/>
            <p:cNvSpPr/>
            <p:nvPr/>
          </p:nvSpPr>
          <p:spPr>
            <a:xfrm>
              <a:off x="5580112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Vývojový diagram: postup 27"/>
            <p:cNvSpPr/>
            <p:nvPr/>
          </p:nvSpPr>
          <p:spPr>
            <a:xfrm>
              <a:off x="5580112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43"/>
          <p:cNvGrpSpPr/>
          <p:nvPr/>
        </p:nvGrpSpPr>
        <p:grpSpPr>
          <a:xfrm>
            <a:off x="6876256" y="1844824"/>
            <a:ext cx="576064" cy="1584176"/>
            <a:chOff x="6732240" y="1916832"/>
            <a:chExt cx="576064" cy="1584176"/>
          </a:xfrm>
          <a:solidFill>
            <a:schemeClr val="bg1"/>
          </a:solidFill>
        </p:grpSpPr>
        <p:sp>
          <p:nvSpPr>
            <p:cNvPr id="23" name="Vývojový diagram: postup 22"/>
            <p:cNvSpPr/>
            <p:nvPr/>
          </p:nvSpPr>
          <p:spPr>
            <a:xfrm>
              <a:off x="673224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12</a:t>
              </a:r>
              <a:endParaRPr lang="cs-CZ" sz="3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Vývojový diagram: postup 23"/>
            <p:cNvSpPr/>
            <p:nvPr/>
          </p:nvSpPr>
          <p:spPr>
            <a:xfrm>
              <a:off x="673224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3" name="Elipsa 52"/>
          <p:cNvSpPr/>
          <p:nvPr/>
        </p:nvSpPr>
        <p:spPr>
          <a:xfrm>
            <a:off x="6012160" y="4509120"/>
            <a:ext cx="2304256" cy="151216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11:25</a:t>
            </a:r>
            <a:endParaRPr lang="cs-CZ" sz="4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47" grpId="0"/>
      <p:bldP spid="48" grpId="0"/>
      <p:bldP spid="49" grpId="0" animBg="1"/>
      <p:bldP spid="50" grpId="0" animBg="1"/>
      <p:bldP spid="51" grpId="0" animBg="1"/>
      <p:bldP spid="5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33"/>
          <p:cNvGrpSpPr/>
          <p:nvPr/>
        </p:nvGrpSpPr>
        <p:grpSpPr>
          <a:xfrm>
            <a:off x="539552" y="1844824"/>
            <a:ext cx="576064" cy="1584176"/>
            <a:chOff x="395536" y="1916832"/>
            <a:chExt cx="576064" cy="1584176"/>
          </a:xfrm>
        </p:grpSpPr>
        <p:sp>
          <p:nvSpPr>
            <p:cNvPr id="43" name="Vývojový diagram: postup 4"/>
            <p:cNvSpPr/>
            <p:nvPr/>
          </p:nvSpPr>
          <p:spPr>
            <a:xfrm>
              <a:off x="395536" y="1916832"/>
              <a:ext cx="576064" cy="792088"/>
            </a:xfrm>
            <a:prstGeom prst="flowChartProcess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Vývojový diagram: postup 18"/>
            <p:cNvSpPr/>
            <p:nvPr/>
          </p:nvSpPr>
          <p:spPr>
            <a:xfrm>
              <a:off x="395536" y="2708920"/>
              <a:ext cx="576064" cy="792088"/>
            </a:xfrm>
            <a:prstGeom prst="flowChartProcess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" name="Skupina 34"/>
          <p:cNvGrpSpPr/>
          <p:nvPr/>
        </p:nvGrpSpPr>
        <p:grpSpPr>
          <a:xfrm>
            <a:off x="1115616" y="1844824"/>
            <a:ext cx="576064" cy="1584176"/>
            <a:chOff x="971600" y="1916832"/>
            <a:chExt cx="576064" cy="1584176"/>
          </a:xfrm>
          <a:solidFill>
            <a:srgbClr val="FF5050"/>
          </a:solidFill>
        </p:grpSpPr>
        <p:sp>
          <p:nvSpPr>
            <p:cNvPr id="41" name="Vývojový diagram: postup 5"/>
            <p:cNvSpPr/>
            <p:nvPr/>
          </p:nvSpPr>
          <p:spPr>
            <a:xfrm>
              <a:off x="97160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2" name="Vývojový diagram: postup 19"/>
            <p:cNvSpPr/>
            <p:nvPr/>
          </p:nvSpPr>
          <p:spPr>
            <a:xfrm>
              <a:off x="97160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5" name="Skupina 35"/>
          <p:cNvGrpSpPr/>
          <p:nvPr/>
        </p:nvGrpSpPr>
        <p:grpSpPr>
          <a:xfrm>
            <a:off x="1691680" y="1844824"/>
            <a:ext cx="576064" cy="1584176"/>
            <a:chOff x="1547664" y="1916832"/>
            <a:chExt cx="576064" cy="1584176"/>
          </a:xfrm>
          <a:solidFill>
            <a:srgbClr val="009900"/>
          </a:solidFill>
        </p:grpSpPr>
        <p:sp>
          <p:nvSpPr>
            <p:cNvPr id="39" name="Vývojový diagram: postup 6"/>
            <p:cNvSpPr/>
            <p:nvPr/>
          </p:nvSpPr>
          <p:spPr>
            <a:xfrm>
              <a:off x="154766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Vývojový diagram: postup 20"/>
            <p:cNvSpPr/>
            <p:nvPr/>
          </p:nvSpPr>
          <p:spPr>
            <a:xfrm>
              <a:off x="154766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36"/>
          <p:cNvGrpSpPr/>
          <p:nvPr/>
        </p:nvGrpSpPr>
        <p:grpSpPr>
          <a:xfrm>
            <a:off x="2267744" y="1844824"/>
            <a:ext cx="576064" cy="1584176"/>
            <a:chOff x="2123728" y="1916832"/>
            <a:chExt cx="576064" cy="1584176"/>
          </a:xfrm>
          <a:solidFill>
            <a:srgbClr val="FF6600"/>
          </a:solidFill>
        </p:grpSpPr>
        <p:sp>
          <p:nvSpPr>
            <p:cNvPr id="37" name="Vývojový diagram: postup 7"/>
            <p:cNvSpPr/>
            <p:nvPr/>
          </p:nvSpPr>
          <p:spPr>
            <a:xfrm>
              <a:off x="2123728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Vývojový diagram: postup 21"/>
            <p:cNvSpPr/>
            <p:nvPr/>
          </p:nvSpPr>
          <p:spPr>
            <a:xfrm>
              <a:off x="2123728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" name="Skupina 38"/>
          <p:cNvGrpSpPr/>
          <p:nvPr/>
        </p:nvGrpSpPr>
        <p:grpSpPr>
          <a:xfrm>
            <a:off x="3419872" y="1844824"/>
            <a:ext cx="576064" cy="1584176"/>
            <a:chOff x="3275856" y="1916832"/>
            <a:chExt cx="576064" cy="1584176"/>
          </a:xfrm>
          <a:solidFill>
            <a:srgbClr val="00B0F0"/>
          </a:solidFill>
        </p:grpSpPr>
        <p:sp>
          <p:nvSpPr>
            <p:cNvPr id="33" name="Vývojový diagram: postup 17"/>
            <p:cNvSpPr/>
            <p:nvPr/>
          </p:nvSpPr>
          <p:spPr>
            <a:xfrm>
              <a:off x="3275856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Vývojový diagram: postup 33"/>
            <p:cNvSpPr/>
            <p:nvPr/>
          </p:nvSpPr>
          <p:spPr>
            <a:xfrm>
              <a:off x="3275856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8" name="Skupina 42"/>
          <p:cNvGrpSpPr/>
          <p:nvPr/>
        </p:nvGrpSpPr>
        <p:grpSpPr>
          <a:xfrm>
            <a:off x="6300192" y="1844824"/>
            <a:ext cx="576064" cy="1584176"/>
            <a:chOff x="6156176" y="1916832"/>
            <a:chExt cx="576064" cy="1584176"/>
          </a:xfrm>
          <a:solidFill>
            <a:srgbClr val="FF0000"/>
          </a:solidFill>
        </p:grpSpPr>
        <p:sp>
          <p:nvSpPr>
            <p:cNvPr id="25" name="Vývojový diagram: postup 12"/>
            <p:cNvSpPr/>
            <p:nvPr/>
          </p:nvSpPr>
          <p:spPr>
            <a:xfrm>
              <a:off x="6156176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11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Vývojový diagram: postup 25"/>
            <p:cNvSpPr/>
            <p:nvPr/>
          </p:nvSpPr>
          <p:spPr>
            <a:xfrm>
              <a:off x="6156176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0" name="Skupina 45"/>
          <p:cNvGrpSpPr/>
          <p:nvPr/>
        </p:nvGrpSpPr>
        <p:grpSpPr>
          <a:xfrm>
            <a:off x="8028384" y="1844824"/>
            <a:ext cx="576064" cy="1584176"/>
            <a:chOff x="7884368" y="1916832"/>
            <a:chExt cx="576064" cy="1584176"/>
          </a:xfrm>
          <a:solidFill>
            <a:srgbClr val="FFCCFF"/>
          </a:solidFill>
        </p:grpSpPr>
        <p:sp>
          <p:nvSpPr>
            <p:cNvPr id="19" name="Vývojový diagram: postup 9"/>
            <p:cNvSpPr/>
            <p:nvPr/>
          </p:nvSpPr>
          <p:spPr>
            <a:xfrm>
              <a:off x="7884368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14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Vývojový diagram: postup 19"/>
            <p:cNvSpPr/>
            <p:nvPr/>
          </p:nvSpPr>
          <p:spPr>
            <a:xfrm>
              <a:off x="7884368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" name="Skupina 37"/>
          <p:cNvGrpSpPr/>
          <p:nvPr/>
        </p:nvGrpSpPr>
        <p:grpSpPr>
          <a:xfrm>
            <a:off x="2843808" y="1844824"/>
            <a:ext cx="576064" cy="1584176"/>
            <a:chOff x="2699792" y="1916832"/>
            <a:chExt cx="576064" cy="1584176"/>
          </a:xfrm>
          <a:solidFill>
            <a:srgbClr val="7030A0"/>
          </a:solidFill>
        </p:grpSpPr>
        <p:sp>
          <p:nvSpPr>
            <p:cNvPr id="35" name="Vývojový diagram: postup 8"/>
            <p:cNvSpPr/>
            <p:nvPr/>
          </p:nvSpPr>
          <p:spPr>
            <a:xfrm>
              <a:off x="2699792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6" name="Vývojový diagram: postup 22"/>
            <p:cNvSpPr/>
            <p:nvPr/>
          </p:nvSpPr>
          <p:spPr>
            <a:xfrm>
              <a:off x="2699792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6" name="TextovéPole 45"/>
          <p:cNvSpPr txBox="1"/>
          <p:nvPr/>
        </p:nvSpPr>
        <p:spPr>
          <a:xfrm flipH="1">
            <a:off x="1619672" y="4221088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six to four.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 flipH="1">
            <a:off x="1547664" y="4941168"/>
            <a:ext cx="28083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twenty to seven.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 flipH="1">
            <a:off x="1547664" y="5661248"/>
            <a:ext cx="23762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four to six.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860032" y="4941168"/>
            <a:ext cx="389850" cy="461665"/>
          </a:xfrm>
          <a:prstGeom prst="rect">
            <a:avLst/>
          </a:prstGeom>
          <a:solidFill>
            <a:srgbClr val="003399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860032" y="5661248"/>
            <a:ext cx="432048" cy="461665"/>
          </a:xfrm>
          <a:prstGeom prst="rect">
            <a:avLst/>
          </a:prstGeom>
          <a:solidFill>
            <a:srgbClr val="003399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4860032" y="4221088"/>
            <a:ext cx="407484" cy="461665"/>
          </a:xfrm>
          <a:prstGeom prst="rect">
            <a:avLst/>
          </a:prstGeom>
          <a:solidFill>
            <a:srgbClr val="003399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r>
              <a:rPr lang="en-GB" i="1" dirty="0" smtClean="0">
                <a:solidFill>
                  <a:srgbClr val="009900"/>
                </a:solidFill>
              </a:rPr>
              <a:t>Write the letter into the grid.</a:t>
            </a:r>
            <a:endParaRPr lang="cs-CZ" dirty="0"/>
          </a:p>
        </p:txBody>
      </p:sp>
      <p:grpSp>
        <p:nvGrpSpPr>
          <p:cNvPr id="12" name="Skupina 39"/>
          <p:cNvGrpSpPr/>
          <p:nvPr/>
        </p:nvGrpSpPr>
        <p:grpSpPr>
          <a:xfrm>
            <a:off x="3995936" y="1844824"/>
            <a:ext cx="576064" cy="1584176"/>
            <a:chOff x="3851920" y="1916832"/>
            <a:chExt cx="576064" cy="1584176"/>
          </a:xfrm>
          <a:solidFill>
            <a:srgbClr val="FF00FF"/>
          </a:solidFill>
        </p:grpSpPr>
        <p:sp>
          <p:nvSpPr>
            <p:cNvPr id="31" name="Vývojový diagram: postup 16"/>
            <p:cNvSpPr/>
            <p:nvPr/>
          </p:nvSpPr>
          <p:spPr>
            <a:xfrm>
              <a:off x="385192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Vývojový diagram: postup 31"/>
            <p:cNvSpPr/>
            <p:nvPr/>
          </p:nvSpPr>
          <p:spPr>
            <a:xfrm>
              <a:off x="385192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4" name="Skupina 40"/>
          <p:cNvGrpSpPr/>
          <p:nvPr/>
        </p:nvGrpSpPr>
        <p:grpSpPr>
          <a:xfrm>
            <a:off x="4572000" y="1844824"/>
            <a:ext cx="576064" cy="1584176"/>
            <a:chOff x="4427984" y="1916832"/>
            <a:chExt cx="576064" cy="1584176"/>
          </a:xfrm>
          <a:solidFill>
            <a:srgbClr val="663300"/>
          </a:solidFill>
        </p:grpSpPr>
        <p:sp>
          <p:nvSpPr>
            <p:cNvPr id="29" name="Vývojový diagram: postup 15"/>
            <p:cNvSpPr/>
            <p:nvPr/>
          </p:nvSpPr>
          <p:spPr>
            <a:xfrm>
              <a:off x="442798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Vývojový diagram: postup 29"/>
            <p:cNvSpPr/>
            <p:nvPr/>
          </p:nvSpPr>
          <p:spPr>
            <a:xfrm>
              <a:off x="442798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5" name="Skupina 52"/>
          <p:cNvGrpSpPr/>
          <p:nvPr/>
        </p:nvGrpSpPr>
        <p:grpSpPr>
          <a:xfrm>
            <a:off x="5148064" y="1844824"/>
            <a:ext cx="576064" cy="1584176"/>
            <a:chOff x="5148064" y="1844824"/>
            <a:chExt cx="576064" cy="1584176"/>
          </a:xfrm>
        </p:grpSpPr>
        <p:sp>
          <p:nvSpPr>
            <p:cNvPr id="4" name="Vývojový diagram: postup 3"/>
            <p:cNvSpPr/>
            <p:nvPr/>
          </p:nvSpPr>
          <p:spPr>
            <a:xfrm>
              <a:off x="5148064" y="1844824"/>
              <a:ext cx="576064" cy="792088"/>
            </a:xfrm>
            <a:prstGeom prst="flowChartProcess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Vývojový diagram: postup 12"/>
            <p:cNvSpPr/>
            <p:nvPr/>
          </p:nvSpPr>
          <p:spPr>
            <a:xfrm>
              <a:off x="5148064" y="2636912"/>
              <a:ext cx="576064" cy="792088"/>
            </a:xfrm>
            <a:prstGeom prst="flowChartProcess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6" name="Skupina 41"/>
          <p:cNvGrpSpPr/>
          <p:nvPr/>
        </p:nvGrpSpPr>
        <p:grpSpPr>
          <a:xfrm>
            <a:off x="5724128" y="1844824"/>
            <a:ext cx="576064" cy="1584176"/>
            <a:chOff x="5580112" y="1916832"/>
            <a:chExt cx="576064" cy="1584176"/>
          </a:xfrm>
          <a:solidFill>
            <a:srgbClr val="92D050"/>
          </a:solidFill>
        </p:grpSpPr>
        <p:sp>
          <p:nvSpPr>
            <p:cNvPr id="27" name="Vývojový diagram: postup 13"/>
            <p:cNvSpPr/>
            <p:nvPr/>
          </p:nvSpPr>
          <p:spPr>
            <a:xfrm>
              <a:off x="5580112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Vývojový diagram: postup 27"/>
            <p:cNvSpPr/>
            <p:nvPr/>
          </p:nvSpPr>
          <p:spPr>
            <a:xfrm>
              <a:off x="5580112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7" name="Skupina 43"/>
          <p:cNvGrpSpPr/>
          <p:nvPr/>
        </p:nvGrpSpPr>
        <p:grpSpPr>
          <a:xfrm>
            <a:off x="6876256" y="1844824"/>
            <a:ext cx="576064" cy="1584176"/>
            <a:chOff x="6732240" y="1916832"/>
            <a:chExt cx="576064" cy="1584176"/>
          </a:xfrm>
          <a:solidFill>
            <a:schemeClr val="bg1"/>
          </a:solidFill>
        </p:grpSpPr>
        <p:sp>
          <p:nvSpPr>
            <p:cNvPr id="23" name="Vývojový diagram: postup 22"/>
            <p:cNvSpPr/>
            <p:nvPr/>
          </p:nvSpPr>
          <p:spPr>
            <a:xfrm>
              <a:off x="673224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12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Vývojový diagram: postup 23"/>
            <p:cNvSpPr/>
            <p:nvPr/>
          </p:nvSpPr>
          <p:spPr>
            <a:xfrm>
              <a:off x="673224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44"/>
          <p:cNvGrpSpPr/>
          <p:nvPr/>
        </p:nvGrpSpPr>
        <p:grpSpPr>
          <a:xfrm>
            <a:off x="7452320" y="1844824"/>
            <a:ext cx="576064" cy="1584176"/>
            <a:chOff x="7308304" y="1916832"/>
            <a:chExt cx="576064" cy="1584176"/>
          </a:xfrm>
          <a:solidFill>
            <a:srgbClr val="003399"/>
          </a:solidFill>
        </p:grpSpPr>
        <p:sp>
          <p:nvSpPr>
            <p:cNvPr id="21" name="Vývojový diagram: postup 10"/>
            <p:cNvSpPr/>
            <p:nvPr/>
          </p:nvSpPr>
          <p:spPr>
            <a:xfrm>
              <a:off x="730830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13</a:t>
              </a:r>
              <a:endParaRPr lang="cs-CZ" sz="3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Vývojový diagram: postup 21"/>
            <p:cNvSpPr/>
            <p:nvPr/>
          </p:nvSpPr>
          <p:spPr>
            <a:xfrm>
              <a:off x="730830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3" name="Elipsa 52"/>
          <p:cNvSpPr/>
          <p:nvPr/>
        </p:nvSpPr>
        <p:spPr>
          <a:xfrm>
            <a:off x="6084168" y="4437112"/>
            <a:ext cx="1944216" cy="1512168"/>
          </a:xfrm>
          <a:prstGeom prst="ellipse">
            <a:avLst/>
          </a:prstGeom>
          <a:solidFill>
            <a:srgbClr val="66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6:40</a:t>
            </a:r>
            <a:endParaRPr lang="cs-CZ" sz="4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47" grpId="0"/>
      <p:bldP spid="48" grpId="0"/>
      <p:bldP spid="49" grpId="0" animBg="1"/>
      <p:bldP spid="50" grpId="0" animBg="1"/>
      <p:bldP spid="51" grpId="0" animBg="1"/>
      <p:bldP spid="5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33"/>
          <p:cNvGrpSpPr/>
          <p:nvPr/>
        </p:nvGrpSpPr>
        <p:grpSpPr>
          <a:xfrm>
            <a:off x="539552" y="1844824"/>
            <a:ext cx="576064" cy="1584176"/>
            <a:chOff x="395536" y="1916832"/>
            <a:chExt cx="576064" cy="1584176"/>
          </a:xfrm>
        </p:grpSpPr>
        <p:sp>
          <p:nvSpPr>
            <p:cNvPr id="43" name="Vývojový diagram: postup 4"/>
            <p:cNvSpPr/>
            <p:nvPr/>
          </p:nvSpPr>
          <p:spPr>
            <a:xfrm>
              <a:off x="395536" y="1916832"/>
              <a:ext cx="576064" cy="792088"/>
            </a:xfrm>
            <a:prstGeom prst="flowChartProcess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Vývojový diagram: postup 18"/>
            <p:cNvSpPr/>
            <p:nvPr/>
          </p:nvSpPr>
          <p:spPr>
            <a:xfrm>
              <a:off x="395536" y="2708920"/>
              <a:ext cx="576064" cy="792088"/>
            </a:xfrm>
            <a:prstGeom prst="flowChartProcess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" name="Skupina 34"/>
          <p:cNvGrpSpPr/>
          <p:nvPr/>
        </p:nvGrpSpPr>
        <p:grpSpPr>
          <a:xfrm>
            <a:off x="1115616" y="1844824"/>
            <a:ext cx="576064" cy="1584176"/>
            <a:chOff x="971600" y="1916832"/>
            <a:chExt cx="576064" cy="1584176"/>
          </a:xfrm>
          <a:solidFill>
            <a:srgbClr val="FF5050"/>
          </a:solidFill>
        </p:grpSpPr>
        <p:sp>
          <p:nvSpPr>
            <p:cNvPr id="41" name="Vývojový diagram: postup 5"/>
            <p:cNvSpPr/>
            <p:nvPr/>
          </p:nvSpPr>
          <p:spPr>
            <a:xfrm>
              <a:off x="97160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2" name="Vývojový diagram: postup 19"/>
            <p:cNvSpPr/>
            <p:nvPr/>
          </p:nvSpPr>
          <p:spPr>
            <a:xfrm>
              <a:off x="97160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5" name="Skupina 35"/>
          <p:cNvGrpSpPr/>
          <p:nvPr/>
        </p:nvGrpSpPr>
        <p:grpSpPr>
          <a:xfrm>
            <a:off x="1691680" y="1844824"/>
            <a:ext cx="576064" cy="1584176"/>
            <a:chOff x="1547664" y="1916832"/>
            <a:chExt cx="576064" cy="1584176"/>
          </a:xfrm>
          <a:solidFill>
            <a:srgbClr val="009900"/>
          </a:solidFill>
        </p:grpSpPr>
        <p:sp>
          <p:nvSpPr>
            <p:cNvPr id="39" name="Vývojový diagram: postup 6"/>
            <p:cNvSpPr/>
            <p:nvPr/>
          </p:nvSpPr>
          <p:spPr>
            <a:xfrm>
              <a:off x="154766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Vývojový diagram: postup 20"/>
            <p:cNvSpPr/>
            <p:nvPr/>
          </p:nvSpPr>
          <p:spPr>
            <a:xfrm>
              <a:off x="154766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36"/>
          <p:cNvGrpSpPr/>
          <p:nvPr/>
        </p:nvGrpSpPr>
        <p:grpSpPr>
          <a:xfrm>
            <a:off x="2267744" y="1844824"/>
            <a:ext cx="576064" cy="1584176"/>
            <a:chOff x="2123728" y="1916832"/>
            <a:chExt cx="576064" cy="1584176"/>
          </a:xfrm>
          <a:solidFill>
            <a:srgbClr val="FF6600"/>
          </a:solidFill>
        </p:grpSpPr>
        <p:sp>
          <p:nvSpPr>
            <p:cNvPr id="37" name="Vývojový diagram: postup 7"/>
            <p:cNvSpPr/>
            <p:nvPr/>
          </p:nvSpPr>
          <p:spPr>
            <a:xfrm>
              <a:off x="2123728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Vývojový diagram: postup 21"/>
            <p:cNvSpPr/>
            <p:nvPr/>
          </p:nvSpPr>
          <p:spPr>
            <a:xfrm>
              <a:off x="2123728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" name="Skupina 38"/>
          <p:cNvGrpSpPr/>
          <p:nvPr/>
        </p:nvGrpSpPr>
        <p:grpSpPr>
          <a:xfrm>
            <a:off x="3419872" y="1844824"/>
            <a:ext cx="576064" cy="1584176"/>
            <a:chOff x="3275856" y="1916832"/>
            <a:chExt cx="576064" cy="1584176"/>
          </a:xfrm>
          <a:solidFill>
            <a:srgbClr val="00B0F0"/>
          </a:solidFill>
        </p:grpSpPr>
        <p:sp>
          <p:nvSpPr>
            <p:cNvPr id="33" name="Vývojový diagram: postup 17"/>
            <p:cNvSpPr/>
            <p:nvPr/>
          </p:nvSpPr>
          <p:spPr>
            <a:xfrm>
              <a:off x="3275856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Vývojový diagram: postup 33"/>
            <p:cNvSpPr/>
            <p:nvPr/>
          </p:nvSpPr>
          <p:spPr>
            <a:xfrm>
              <a:off x="3275856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8" name="Skupina 42"/>
          <p:cNvGrpSpPr/>
          <p:nvPr/>
        </p:nvGrpSpPr>
        <p:grpSpPr>
          <a:xfrm>
            <a:off x="6300192" y="1844824"/>
            <a:ext cx="576064" cy="1584176"/>
            <a:chOff x="6156176" y="1916832"/>
            <a:chExt cx="576064" cy="1584176"/>
          </a:xfrm>
          <a:solidFill>
            <a:srgbClr val="FF0000"/>
          </a:solidFill>
        </p:grpSpPr>
        <p:sp>
          <p:nvSpPr>
            <p:cNvPr id="25" name="Vývojový diagram: postup 12"/>
            <p:cNvSpPr/>
            <p:nvPr/>
          </p:nvSpPr>
          <p:spPr>
            <a:xfrm>
              <a:off x="6156176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11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Vývojový diagram: postup 25"/>
            <p:cNvSpPr/>
            <p:nvPr/>
          </p:nvSpPr>
          <p:spPr>
            <a:xfrm>
              <a:off x="6156176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0" name="Skupina 37"/>
          <p:cNvGrpSpPr/>
          <p:nvPr/>
        </p:nvGrpSpPr>
        <p:grpSpPr>
          <a:xfrm>
            <a:off x="2843808" y="1844824"/>
            <a:ext cx="576064" cy="1584176"/>
            <a:chOff x="2699792" y="1916832"/>
            <a:chExt cx="576064" cy="1584176"/>
          </a:xfrm>
          <a:solidFill>
            <a:srgbClr val="7030A0"/>
          </a:solidFill>
        </p:grpSpPr>
        <p:sp>
          <p:nvSpPr>
            <p:cNvPr id="35" name="Vývojový diagram: postup 8"/>
            <p:cNvSpPr/>
            <p:nvPr/>
          </p:nvSpPr>
          <p:spPr>
            <a:xfrm>
              <a:off x="2699792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6" name="Vývojový diagram: postup 22"/>
            <p:cNvSpPr/>
            <p:nvPr/>
          </p:nvSpPr>
          <p:spPr>
            <a:xfrm>
              <a:off x="2699792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6" name="TextovéPole 45"/>
          <p:cNvSpPr txBox="1"/>
          <p:nvPr/>
        </p:nvSpPr>
        <p:spPr>
          <a:xfrm flipH="1">
            <a:off x="1907704" y="4221088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one to three.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 flipH="1">
            <a:off x="1907704" y="4941168"/>
            <a:ext cx="25202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quarter to two.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 flipH="1">
            <a:off x="1907704" y="5661248"/>
            <a:ext cx="23762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half past one.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860032" y="4941168"/>
            <a:ext cx="287258" cy="461665"/>
          </a:xfrm>
          <a:prstGeom prst="rect">
            <a:avLst/>
          </a:prstGeom>
          <a:solidFill>
            <a:srgbClr val="FFCCFF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!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860032" y="5661248"/>
            <a:ext cx="288032" cy="461665"/>
          </a:xfrm>
          <a:prstGeom prst="rect">
            <a:avLst/>
          </a:prstGeom>
          <a:solidFill>
            <a:srgbClr val="FFCC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4860032" y="4221088"/>
            <a:ext cx="261610" cy="461665"/>
          </a:xfrm>
          <a:prstGeom prst="rect">
            <a:avLst/>
          </a:prstGeom>
          <a:solidFill>
            <a:srgbClr val="FFCCFF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r>
              <a:rPr lang="en-GB" i="1" dirty="0" smtClean="0">
                <a:solidFill>
                  <a:srgbClr val="009900"/>
                </a:solidFill>
              </a:rPr>
              <a:t>Write the letter into the grid.</a:t>
            </a:r>
            <a:endParaRPr lang="cs-CZ" dirty="0"/>
          </a:p>
        </p:txBody>
      </p:sp>
      <p:grpSp>
        <p:nvGrpSpPr>
          <p:cNvPr id="11" name="Skupina 39"/>
          <p:cNvGrpSpPr/>
          <p:nvPr/>
        </p:nvGrpSpPr>
        <p:grpSpPr>
          <a:xfrm>
            <a:off x="3995936" y="1844824"/>
            <a:ext cx="576064" cy="1584176"/>
            <a:chOff x="3851920" y="1916832"/>
            <a:chExt cx="576064" cy="1584176"/>
          </a:xfrm>
          <a:solidFill>
            <a:srgbClr val="FF00FF"/>
          </a:solidFill>
        </p:grpSpPr>
        <p:sp>
          <p:nvSpPr>
            <p:cNvPr id="31" name="Vývojový diagram: postup 16"/>
            <p:cNvSpPr/>
            <p:nvPr/>
          </p:nvSpPr>
          <p:spPr>
            <a:xfrm>
              <a:off x="385192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Vývojový diagram: postup 31"/>
            <p:cNvSpPr/>
            <p:nvPr/>
          </p:nvSpPr>
          <p:spPr>
            <a:xfrm>
              <a:off x="385192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2" name="Skupina 40"/>
          <p:cNvGrpSpPr/>
          <p:nvPr/>
        </p:nvGrpSpPr>
        <p:grpSpPr>
          <a:xfrm>
            <a:off x="4572000" y="1844824"/>
            <a:ext cx="576064" cy="1584176"/>
            <a:chOff x="4427984" y="1916832"/>
            <a:chExt cx="576064" cy="1584176"/>
          </a:xfrm>
          <a:solidFill>
            <a:srgbClr val="663300"/>
          </a:solidFill>
        </p:grpSpPr>
        <p:sp>
          <p:nvSpPr>
            <p:cNvPr id="29" name="Vývojový diagram: postup 15"/>
            <p:cNvSpPr/>
            <p:nvPr/>
          </p:nvSpPr>
          <p:spPr>
            <a:xfrm>
              <a:off x="442798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Vývojový diagram: postup 29"/>
            <p:cNvSpPr/>
            <p:nvPr/>
          </p:nvSpPr>
          <p:spPr>
            <a:xfrm>
              <a:off x="442798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4" name="Skupina 52"/>
          <p:cNvGrpSpPr/>
          <p:nvPr/>
        </p:nvGrpSpPr>
        <p:grpSpPr>
          <a:xfrm>
            <a:off x="5148064" y="1844824"/>
            <a:ext cx="576064" cy="1584176"/>
            <a:chOff x="5148064" y="1844824"/>
            <a:chExt cx="576064" cy="1584176"/>
          </a:xfrm>
        </p:grpSpPr>
        <p:sp>
          <p:nvSpPr>
            <p:cNvPr id="4" name="Vývojový diagram: postup 3"/>
            <p:cNvSpPr/>
            <p:nvPr/>
          </p:nvSpPr>
          <p:spPr>
            <a:xfrm>
              <a:off x="5148064" y="1844824"/>
              <a:ext cx="576064" cy="792088"/>
            </a:xfrm>
            <a:prstGeom prst="flowChartProcess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Vývojový diagram: postup 12"/>
            <p:cNvSpPr/>
            <p:nvPr/>
          </p:nvSpPr>
          <p:spPr>
            <a:xfrm>
              <a:off x="5148064" y="2636912"/>
              <a:ext cx="576064" cy="792088"/>
            </a:xfrm>
            <a:prstGeom prst="flowChartProcess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5" name="Skupina 41"/>
          <p:cNvGrpSpPr/>
          <p:nvPr/>
        </p:nvGrpSpPr>
        <p:grpSpPr>
          <a:xfrm>
            <a:off x="5724128" y="1844824"/>
            <a:ext cx="576064" cy="1584176"/>
            <a:chOff x="5580112" y="1916832"/>
            <a:chExt cx="576064" cy="1584176"/>
          </a:xfrm>
          <a:solidFill>
            <a:srgbClr val="92D050"/>
          </a:solidFill>
        </p:grpSpPr>
        <p:sp>
          <p:nvSpPr>
            <p:cNvPr id="27" name="Vývojový diagram: postup 13"/>
            <p:cNvSpPr/>
            <p:nvPr/>
          </p:nvSpPr>
          <p:spPr>
            <a:xfrm>
              <a:off x="5580112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Vývojový diagram: postup 27"/>
            <p:cNvSpPr/>
            <p:nvPr/>
          </p:nvSpPr>
          <p:spPr>
            <a:xfrm>
              <a:off x="5580112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6" name="Skupina 43"/>
          <p:cNvGrpSpPr/>
          <p:nvPr/>
        </p:nvGrpSpPr>
        <p:grpSpPr>
          <a:xfrm>
            <a:off x="6876256" y="1844824"/>
            <a:ext cx="576064" cy="1584176"/>
            <a:chOff x="6732240" y="1916832"/>
            <a:chExt cx="576064" cy="1584176"/>
          </a:xfrm>
          <a:solidFill>
            <a:schemeClr val="bg1"/>
          </a:solidFill>
        </p:grpSpPr>
        <p:sp>
          <p:nvSpPr>
            <p:cNvPr id="23" name="Vývojový diagram: postup 22"/>
            <p:cNvSpPr/>
            <p:nvPr/>
          </p:nvSpPr>
          <p:spPr>
            <a:xfrm>
              <a:off x="6732240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12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Vývojový diagram: postup 23"/>
            <p:cNvSpPr/>
            <p:nvPr/>
          </p:nvSpPr>
          <p:spPr>
            <a:xfrm>
              <a:off x="6732240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7" name="Skupina 44"/>
          <p:cNvGrpSpPr/>
          <p:nvPr/>
        </p:nvGrpSpPr>
        <p:grpSpPr>
          <a:xfrm>
            <a:off x="7452320" y="1844824"/>
            <a:ext cx="576064" cy="1584176"/>
            <a:chOff x="7308304" y="1916832"/>
            <a:chExt cx="576064" cy="1584176"/>
          </a:xfrm>
          <a:solidFill>
            <a:srgbClr val="003399"/>
          </a:solidFill>
        </p:grpSpPr>
        <p:sp>
          <p:nvSpPr>
            <p:cNvPr id="21" name="Vývojový diagram: postup 10"/>
            <p:cNvSpPr/>
            <p:nvPr/>
          </p:nvSpPr>
          <p:spPr>
            <a:xfrm>
              <a:off x="7308304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13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Vývojový diagram: postup 21"/>
            <p:cNvSpPr/>
            <p:nvPr/>
          </p:nvSpPr>
          <p:spPr>
            <a:xfrm>
              <a:off x="7308304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45"/>
          <p:cNvGrpSpPr/>
          <p:nvPr/>
        </p:nvGrpSpPr>
        <p:grpSpPr>
          <a:xfrm>
            <a:off x="8028384" y="1844824"/>
            <a:ext cx="576064" cy="1584176"/>
            <a:chOff x="7884368" y="1916832"/>
            <a:chExt cx="576064" cy="1584176"/>
          </a:xfrm>
          <a:solidFill>
            <a:srgbClr val="FFCCFF"/>
          </a:solidFill>
        </p:grpSpPr>
        <p:sp>
          <p:nvSpPr>
            <p:cNvPr id="19" name="Vývojový diagram: postup 9"/>
            <p:cNvSpPr/>
            <p:nvPr/>
          </p:nvSpPr>
          <p:spPr>
            <a:xfrm>
              <a:off x="7884368" y="1916832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14</a:t>
              </a:r>
              <a:endParaRPr lang="cs-CZ" sz="3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Vývojový diagram: postup 19"/>
            <p:cNvSpPr/>
            <p:nvPr/>
          </p:nvSpPr>
          <p:spPr>
            <a:xfrm>
              <a:off x="7884368" y="2708920"/>
              <a:ext cx="576064" cy="792088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3" name="Elipsa 52"/>
          <p:cNvSpPr/>
          <p:nvPr/>
        </p:nvSpPr>
        <p:spPr>
          <a:xfrm>
            <a:off x="6156176" y="4437112"/>
            <a:ext cx="1944216" cy="1512168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1:30</a:t>
            </a:r>
            <a:endParaRPr lang="cs-CZ" sz="4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47" grpId="0"/>
      <p:bldP spid="48" grpId="0"/>
      <p:bldP spid="49" grpId="0" animBg="1"/>
      <p:bldP spid="50" grpId="0" animBg="1"/>
      <p:bldP spid="51" grpId="0" animBg="1"/>
      <p:bldP spid="5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539552" y="1916832"/>
            <a:ext cx="8064896" cy="1584176"/>
            <a:chOff x="395536" y="1916832"/>
            <a:chExt cx="8064896" cy="1584176"/>
          </a:xfrm>
        </p:grpSpPr>
        <p:sp>
          <p:nvSpPr>
            <p:cNvPr id="4" name="Vývojový diagram: postup 3"/>
            <p:cNvSpPr/>
            <p:nvPr/>
          </p:nvSpPr>
          <p:spPr>
            <a:xfrm>
              <a:off x="5004048" y="1916832"/>
              <a:ext cx="576064" cy="792088"/>
            </a:xfrm>
            <a:prstGeom prst="flowChartProcess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5" name="Skupina 33"/>
            <p:cNvGrpSpPr/>
            <p:nvPr/>
          </p:nvGrpSpPr>
          <p:grpSpPr>
            <a:xfrm>
              <a:off x="395536" y="1916832"/>
              <a:ext cx="576064" cy="1584176"/>
              <a:chOff x="395536" y="1916832"/>
              <a:chExt cx="576064" cy="1584176"/>
            </a:xfrm>
          </p:grpSpPr>
          <p:sp>
            <p:nvSpPr>
              <p:cNvPr id="43" name="Vývojový diagram: postup 4"/>
              <p:cNvSpPr/>
              <p:nvPr/>
            </p:nvSpPr>
            <p:spPr>
              <a:xfrm>
                <a:off x="395536" y="1916832"/>
                <a:ext cx="576064" cy="792088"/>
              </a:xfrm>
              <a:prstGeom prst="flowChartProcess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0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1</a:t>
                </a:r>
                <a:endParaRPr lang="cs-CZ" sz="30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44" name="Vývojový diagram: postup 18"/>
              <p:cNvSpPr/>
              <p:nvPr/>
            </p:nvSpPr>
            <p:spPr>
              <a:xfrm>
                <a:off x="395536" y="2708920"/>
                <a:ext cx="576064" cy="792088"/>
              </a:xfrm>
              <a:prstGeom prst="flowChartProcess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6" name="Skupina 34"/>
            <p:cNvGrpSpPr/>
            <p:nvPr/>
          </p:nvGrpSpPr>
          <p:grpSpPr>
            <a:xfrm>
              <a:off x="971600" y="1916832"/>
              <a:ext cx="576064" cy="1584176"/>
              <a:chOff x="971600" y="1916832"/>
              <a:chExt cx="576064" cy="1584176"/>
            </a:xfrm>
            <a:solidFill>
              <a:srgbClr val="FF5050"/>
            </a:solidFill>
          </p:grpSpPr>
          <p:sp>
            <p:nvSpPr>
              <p:cNvPr id="41" name="Vývojový diagram: postup 5"/>
              <p:cNvSpPr/>
              <p:nvPr/>
            </p:nvSpPr>
            <p:spPr>
              <a:xfrm>
                <a:off x="971600" y="1916832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0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2</a:t>
                </a:r>
                <a:endParaRPr lang="cs-CZ" sz="30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42" name="Vývojový diagram: postup 19"/>
              <p:cNvSpPr/>
              <p:nvPr/>
            </p:nvSpPr>
            <p:spPr>
              <a:xfrm>
                <a:off x="971600" y="2708920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7" name="Skupina 35"/>
            <p:cNvGrpSpPr/>
            <p:nvPr/>
          </p:nvGrpSpPr>
          <p:grpSpPr>
            <a:xfrm>
              <a:off x="1547664" y="1916832"/>
              <a:ext cx="576064" cy="1584176"/>
              <a:chOff x="1547664" y="1916832"/>
              <a:chExt cx="576064" cy="1584176"/>
            </a:xfrm>
            <a:solidFill>
              <a:srgbClr val="009900"/>
            </a:solidFill>
          </p:grpSpPr>
          <p:sp>
            <p:nvSpPr>
              <p:cNvPr id="39" name="Vývojový diagram: postup 6"/>
              <p:cNvSpPr/>
              <p:nvPr/>
            </p:nvSpPr>
            <p:spPr>
              <a:xfrm>
                <a:off x="1547664" y="1916832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0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3</a:t>
                </a:r>
                <a:endParaRPr lang="cs-CZ" sz="30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40" name="Vývojový diagram: postup 20"/>
              <p:cNvSpPr/>
              <p:nvPr/>
            </p:nvSpPr>
            <p:spPr>
              <a:xfrm>
                <a:off x="1547664" y="2708920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8" name="Skupina 36"/>
            <p:cNvGrpSpPr/>
            <p:nvPr/>
          </p:nvGrpSpPr>
          <p:grpSpPr>
            <a:xfrm>
              <a:off x="2123728" y="1916832"/>
              <a:ext cx="576064" cy="1584176"/>
              <a:chOff x="2123728" y="1916832"/>
              <a:chExt cx="576064" cy="1584176"/>
            </a:xfrm>
            <a:solidFill>
              <a:srgbClr val="FF6600"/>
            </a:solidFill>
          </p:grpSpPr>
          <p:sp>
            <p:nvSpPr>
              <p:cNvPr id="37" name="Vývojový diagram: postup 7"/>
              <p:cNvSpPr/>
              <p:nvPr/>
            </p:nvSpPr>
            <p:spPr>
              <a:xfrm>
                <a:off x="2123728" y="1916832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0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4</a:t>
                </a:r>
                <a:endParaRPr lang="cs-CZ" sz="30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38" name="Vývojový diagram: postup 21"/>
              <p:cNvSpPr/>
              <p:nvPr/>
            </p:nvSpPr>
            <p:spPr>
              <a:xfrm>
                <a:off x="2123728" y="2708920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9" name="Skupina 37"/>
            <p:cNvGrpSpPr/>
            <p:nvPr/>
          </p:nvGrpSpPr>
          <p:grpSpPr>
            <a:xfrm>
              <a:off x="2699792" y="1916832"/>
              <a:ext cx="576064" cy="1584176"/>
              <a:chOff x="2699792" y="1916832"/>
              <a:chExt cx="576064" cy="1584176"/>
            </a:xfrm>
            <a:solidFill>
              <a:srgbClr val="7030A0"/>
            </a:solidFill>
          </p:grpSpPr>
          <p:sp>
            <p:nvSpPr>
              <p:cNvPr id="35" name="Vývojový diagram: postup 8"/>
              <p:cNvSpPr/>
              <p:nvPr/>
            </p:nvSpPr>
            <p:spPr>
              <a:xfrm>
                <a:off x="2699792" y="1916832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000" dirty="0" smtClean="0">
                    <a:solidFill>
                      <a:schemeClr val="bg1"/>
                    </a:solidFill>
                    <a:latin typeface="Times New Roman" pitchFamily="18" charset="0"/>
                    <a:cs typeface="Times New Roman" pitchFamily="18" charset="0"/>
                  </a:rPr>
                  <a:t>5</a:t>
                </a:r>
                <a:endParaRPr lang="cs-CZ" sz="30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36" name="Vývojový diagram: postup 22"/>
              <p:cNvSpPr/>
              <p:nvPr/>
            </p:nvSpPr>
            <p:spPr>
              <a:xfrm>
                <a:off x="2699792" y="2708920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10" name="Skupina 38"/>
            <p:cNvGrpSpPr/>
            <p:nvPr/>
          </p:nvGrpSpPr>
          <p:grpSpPr>
            <a:xfrm>
              <a:off x="3275856" y="1916832"/>
              <a:ext cx="576064" cy="1584176"/>
              <a:chOff x="3275856" y="1916832"/>
              <a:chExt cx="576064" cy="1584176"/>
            </a:xfrm>
            <a:solidFill>
              <a:srgbClr val="00B0F0"/>
            </a:solidFill>
          </p:grpSpPr>
          <p:sp>
            <p:nvSpPr>
              <p:cNvPr id="33" name="Vývojový diagram: postup 17"/>
              <p:cNvSpPr/>
              <p:nvPr/>
            </p:nvSpPr>
            <p:spPr>
              <a:xfrm>
                <a:off x="3275856" y="1916832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0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6</a:t>
                </a:r>
                <a:endParaRPr lang="cs-CZ" sz="30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34" name="Vývojový diagram: postup 33"/>
              <p:cNvSpPr/>
              <p:nvPr/>
            </p:nvSpPr>
            <p:spPr>
              <a:xfrm>
                <a:off x="3275856" y="2708920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11" name="Skupina 39"/>
            <p:cNvGrpSpPr/>
            <p:nvPr/>
          </p:nvGrpSpPr>
          <p:grpSpPr>
            <a:xfrm>
              <a:off x="3851920" y="1916832"/>
              <a:ext cx="576064" cy="1584176"/>
              <a:chOff x="3851920" y="1916832"/>
              <a:chExt cx="576064" cy="1584176"/>
            </a:xfrm>
            <a:solidFill>
              <a:srgbClr val="FF00FF"/>
            </a:solidFill>
          </p:grpSpPr>
          <p:sp>
            <p:nvSpPr>
              <p:cNvPr id="31" name="Vývojový diagram: postup 16"/>
              <p:cNvSpPr/>
              <p:nvPr/>
            </p:nvSpPr>
            <p:spPr>
              <a:xfrm>
                <a:off x="3851920" y="1916832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0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7</a:t>
                </a:r>
                <a:endParaRPr lang="cs-CZ" sz="30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32" name="Vývojový diagram: postup 31"/>
              <p:cNvSpPr/>
              <p:nvPr/>
            </p:nvSpPr>
            <p:spPr>
              <a:xfrm>
                <a:off x="3851920" y="2708920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12" name="Skupina 40"/>
            <p:cNvGrpSpPr/>
            <p:nvPr/>
          </p:nvGrpSpPr>
          <p:grpSpPr>
            <a:xfrm>
              <a:off x="4427984" y="1916832"/>
              <a:ext cx="576064" cy="1584176"/>
              <a:chOff x="4427984" y="1916832"/>
              <a:chExt cx="576064" cy="1584176"/>
            </a:xfrm>
            <a:solidFill>
              <a:srgbClr val="663300"/>
            </a:solidFill>
          </p:grpSpPr>
          <p:sp>
            <p:nvSpPr>
              <p:cNvPr id="29" name="Vývojový diagram: postup 15"/>
              <p:cNvSpPr/>
              <p:nvPr/>
            </p:nvSpPr>
            <p:spPr>
              <a:xfrm>
                <a:off x="4427984" y="1916832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000" dirty="0" smtClean="0">
                    <a:solidFill>
                      <a:schemeClr val="bg1"/>
                    </a:solidFill>
                    <a:latin typeface="Times New Roman" pitchFamily="18" charset="0"/>
                    <a:cs typeface="Times New Roman" pitchFamily="18" charset="0"/>
                  </a:rPr>
                  <a:t>8</a:t>
                </a:r>
                <a:endParaRPr lang="cs-CZ" sz="30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30" name="Vývojový diagram: postup 29"/>
              <p:cNvSpPr/>
              <p:nvPr/>
            </p:nvSpPr>
            <p:spPr>
              <a:xfrm>
                <a:off x="4427984" y="2708920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sp>
          <p:nvSpPr>
            <p:cNvPr id="13" name="Vývojový diagram: postup 12"/>
            <p:cNvSpPr/>
            <p:nvPr/>
          </p:nvSpPr>
          <p:spPr>
            <a:xfrm>
              <a:off x="5004048" y="2708920"/>
              <a:ext cx="576064" cy="792088"/>
            </a:xfrm>
            <a:prstGeom prst="flowChartProcess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14" name="Skupina 41"/>
            <p:cNvGrpSpPr/>
            <p:nvPr/>
          </p:nvGrpSpPr>
          <p:grpSpPr>
            <a:xfrm>
              <a:off x="5580112" y="1916832"/>
              <a:ext cx="576064" cy="1584176"/>
              <a:chOff x="5580112" y="1916832"/>
              <a:chExt cx="576064" cy="1584176"/>
            </a:xfrm>
            <a:solidFill>
              <a:srgbClr val="92D050"/>
            </a:solidFill>
          </p:grpSpPr>
          <p:sp>
            <p:nvSpPr>
              <p:cNvPr id="27" name="Vývojový diagram: postup 13"/>
              <p:cNvSpPr/>
              <p:nvPr/>
            </p:nvSpPr>
            <p:spPr>
              <a:xfrm>
                <a:off x="5580112" y="1916832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0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10</a:t>
                </a:r>
                <a:endParaRPr lang="cs-CZ" sz="30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28" name="Vývojový diagram: postup 27"/>
              <p:cNvSpPr/>
              <p:nvPr/>
            </p:nvSpPr>
            <p:spPr>
              <a:xfrm>
                <a:off x="5580112" y="2708920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15" name="Skupina 42"/>
            <p:cNvGrpSpPr/>
            <p:nvPr/>
          </p:nvGrpSpPr>
          <p:grpSpPr>
            <a:xfrm>
              <a:off x="6156176" y="1916832"/>
              <a:ext cx="576064" cy="1584176"/>
              <a:chOff x="6156176" y="1916832"/>
              <a:chExt cx="576064" cy="1584176"/>
            </a:xfrm>
            <a:solidFill>
              <a:srgbClr val="FF0000"/>
            </a:solidFill>
          </p:grpSpPr>
          <p:sp>
            <p:nvSpPr>
              <p:cNvPr id="25" name="Vývojový diagram: postup 12"/>
              <p:cNvSpPr/>
              <p:nvPr/>
            </p:nvSpPr>
            <p:spPr>
              <a:xfrm>
                <a:off x="6156176" y="1916832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0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11</a:t>
                </a:r>
                <a:endParaRPr lang="cs-CZ" sz="30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26" name="Vývojový diagram: postup 25"/>
              <p:cNvSpPr/>
              <p:nvPr/>
            </p:nvSpPr>
            <p:spPr>
              <a:xfrm>
                <a:off x="6156176" y="2708920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16" name="Skupina 43"/>
            <p:cNvGrpSpPr/>
            <p:nvPr/>
          </p:nvGrpSpPr>
          <p:grpSpPr>
            <a:xfrm>
              <a:off x="6732240" y="1916832"/>
              <a:ext cx="576064" cy="1584176"/>
              <a:chOff x="6732240" y="1916832"/>
              <a:chExt cx="576064" cy="1584176"/>
            </a:xfrm>
            <a:solidFill>
              <a:schemeClr val="bg1"/>
            </a:solidFill>
          </p:grpSpPr>
          <p:sp>
            <p:nvSpPr>
              <p:cNvPr id="23" name="Vývojový diagram: postup 22"/>
              <p:cNvSpPr/>
              <p:nvPr/>
            </p:nvSpPr>
            <p:spPr>
              <a:xfrm>
                <a:off x="6732240" y="1916832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0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12</a:t>
                </a:r>
                <a:endParaRPr lang="cs-CZ" sz="30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24" name="Vývojový diagram: postup 23"/>
              <p:cNvSpPr/>
              <p:nvPr/>
            </p:nvSpPr>
            <p:spPr>
              <a:xfrm>
                <a:off x="6732240" y="2708920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17" name="Skupina 44"/>
            <p:cNvGrpSpPr/>
            <p:nvPr/>
          </p:nvGrpSpPr>
          <p:grpSpPr>
            <a:xfrm>
              <a:off x="7308304" y="1916832"/>
              <a:ext cx="576064" cy="1584176"/>
              <a:chOff x="7308304" y="1916832"/>
              <a:chExt cx="576064" cy="1584176"/>
            </a:xfrm>
            <a:solidFill>
              <a:srgbClr val="003399"/>
            </a:solidFill>
          </p:grpSpPr>
          <p:sp>
            <p:nvSpPr>
              <p:cNvPr id="21" name="Vývojový diagram: postup 10"/>
              <p:cNvSpPr/>
              <p:nvPr/>
            </p:nvSpPr>
            <p:spPr>
              <a:xfrm>
                <a:off x="7308304" y="1916832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000" dirty="0" smtClean="0">
                    <a:solidFill>
                      <a:schemeClr val="bg1"/>
                    </a:solidFill>
                    <a:latin typeface="Times New Roman" pitchFamily="18" charset="0"/>
                    <a:cs typeface="Times New Roman" pitchFamily="18" charset="0"/>
                  </a:rPr>
                  <a:t>13</a:t>
                </a:r>
                <a:endParaRPr lang="cs-CZ" sz="30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22" name="Vývojový diagram: postup 21"/>
              <p:cNvSpPr/>
              <p:nvPr/>
            </p:nvSpPr>
            <p:spPr>
              <a:xfrm>
                <a:off x="7308304" y="2708920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18" name="Skupina 45"/>
            <p:cNvGrpSpPr/>
            <p:nvPr/>
          </p:nvGrpSpPr>
          <p:grpSpPr>
            <a:xfrm>
              <a:off x="7884368" y="1916832"/>
              <a:ext cx="576064" cy="1584176"/>
              <a:chOff x="7884368" y="1916832"/>
              <a:chExt cx="576064" cy="1584176"/>
            </a:xfrm>
            <a:solidFill>
              <a:srgbClr val="FFCCFF"/>
            </a:solidFill>
          </p:grpSpPr>
          <p:sp>
            <p:nvSpPr>
              <p:cNvPr id="19" name="Vývojový diagram: postup 9"/>
              <p:cNvSpPr/>
              <p:nvPr/>
            </p:nvSpPr>
            <p:spPr>
              <a:xfrm>
                <a:off x="7884368" y="1916832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0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14</a:t>
                </a:r>
                <a:endParaRPr lang="cs-CZ" sz="30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20" name="Vývojový diagram: postup 19"/>
              <p:cNvSpPr/>
              <p:nvPr/>
            </p:nvSpPr>
            <p:spPr>
              <a:xfrm>
                <a:off x="7884368" y="2708920"/>
                <a:ext cx="576064" cy="792088"/>
              </a:xfrm>
              <a:prstGeom prst="flowChartProcess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</p:grpSp>
      <p:grpSp>
        <p:nvGrpSpPr>
          <p:cNvPr id="87" name="Skupina 86"/>
          <p:cNvGrpSpPr/>
          <p:nvPr/>
        </p:nvGrpSpPr>
        <p:grpSpPr>
          <a:xfrm>
            <a:off x="539552" y="2708920"/>
            <a:ext cx="8064896" cy="792088"/>
            <a:chOff x="467544" y="4941168"/>
            <a:chExt cx="8064896" cy="792088"/>
          </a:xfrm>
        </p:grpSpPr>
        <p:sp>
          <p:nvSpPr>
            <p:cNvPr id="84" name="Vývojový diagram: postup 19"/>
            <p:cNvSpPr/>
            <p:nvPr/>
          </p:nvSpPr>
          <p:spPr>
            <a:xfrm>
              <a:off x="1043608" y="4941168"/>
              <a:ext cx="576064" cy="792088"/>
            </a:xfrm>
            <a:prstGeom prst="flowChartProcess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H</a:t>
              </a:r>
              <a:endPara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2" name="Vývojový diagram: postup 20"/>
            <p:cNvSpPr/>
            <p:nvPr/>
          </p:nvSpPr>
          <p:spPr>
            <a:xfrm>
              <a:off x="1619672" y="4941168"/>
              <a:ext cx="576064" cy="792088"/>
            </a:xfrm>
            <a:prstGeom prst="flowChartProcess">
              <a:avLst/>
            </a:prstGeom>
            <a:solidFill>
              <a:srgbClr val="0099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A</a:t>
              </a:r>
              <a:endPara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0" name="Vývojový diagram: postup 21"/>
            <p:cNvSpPr/>
            <p:nvPr/>
          </p:nvSpPr>
          <p:spPr>
            <a:xfrm>
              <a:off x="2195736" y="4941168"/>
              <a:ext cx="576064" cy="792088"/>
            </a:xfrm>
            <a:prstGeom prst="flowChartProcess">
              <a:avLst/>
            </a:prstGeom>
            <a:solidFill>
              <a:srgbClr val="FF66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T</a:t>
              </a:r>
              <a:endPara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8" name="Vývojový diagram: postup 22"/>
            <p:cNvSpPr/>
            <p:nvPr/>
          </p:nvSpPr>
          <p:spPr>
            <a:xfrm>
              <a:off x="2771800" y="4941168"/>
              <a:ext cx="576064" cy="792088"/>
            </a:xfrm>
            <a:prstGeom prst="flowChartProcess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I</a:t>
              </a:r>
              <a:endPara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6" name="Vývojový diagram: postup 75"/>
            <p:cNvSpPr/>
            <p:nvPr/>
          </p:nvSpPr>
          <p:spPr>
            <a:xfrm>
              <a:off x="3347864" y="4941168"/>
              <a:ext cx="576064" cy="792088"/>
            </a:xfrm>
            <a:prstGeom prst="flowChartProcess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</a:t>
              </a:r>
              <a:endPara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4" name="Vývojový diagram: postup 73"/>
            <p:cNvSpPr/>
            <p:nvPr/>
          </p:nvSpPr>
          <p:spPr>
            <a:xfrm>
              <a:off x="3923928" y="4941168"/>
              <a:ext cx="576064" cy="792088"/>
            </a:xfrm>
            <a:prstGeom prst="flowChartProcess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T</a:t>
              </a:r>
              <a:endPara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2" name="Vývojový diagram: postup 71"/>
            <p:cNvSpPr/>
            <p:nvPr/>
          </p:nvSpPr>
          <p:spPr>
            <a:xfrm>
              <a:off x="4499992" y="4941168"/>
              <a:ext cx="576064" cy="792088"/>
            </a:xfrm>
            <a:prstGeom prst="flowChartProcess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H</a:t>
              </a:r>
              <a:endPara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5" name="Vývojový diagram: postup 54"/>
            <p:cNvSpPr/>
            <p:nvPr/>
          </p:nvSpPr>
          <p:spPr>
            <a:xfrm>
              <a:off x="5076056" y="4941168"/>
              <a:ext cx="576064" cy="792088"/>
            </a:xfrm>
            <a:prstGeom prst="flowChartProcess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E</a:t>
              </a:r>
              <a:endPara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0" name="Vývojový diagram: postup 69"/>
            <p:cNvSpPr/>
            <p:nvPr/>
          </p:nvSpPr>
          <p:spPr>
            <a:xfrm>
              <a:off x="5652120" y="4941168"/>
              <a:ext cx="576064" cy="792088"/>
            </a:xfrm>
            <a:prstGeom prst="flowChartProcess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T</a:t>
              </a:r>
              <a:endPara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8" name="Vývojový diagram: postup 67"/>
            <p:cNvSpPr/>
            <p:nvPr/>
          </p:nvSpPr>
          <p:spPr>
            <a:xfrm>
              <a:off x="6228184" y="4941168"/>
              <a:ext cx="576064" cy="792088"/>
            </a:xfrm>
            <a:prstGeom prst="flowChartProcess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I</a:t>
              </a:r>
              <a:endPara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6" name="Vývojový diagram: postup 65"/>
            <p:cNvSpPr/>
            <p:nvPr/>
          </p:nvSpPr>
          <p:spPr>
            <a:xfrm>
              <a:off x="6804248" y="4941168"/>
              <a:ext cx="576064" cy="792088"/>
            </a:xfrm>
            <a:prstGeom prst="flowChartProcess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M</a:t>
              </a:r>
              <a:endPara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4" name="Vývojový diagram: postup 63"/>
            <p:cNvSpPr/>
            <p:nvPr/>
          </p:nvSpPr>
          <p:spPr>
            <a:xfrm>
              <a:off x="7380312" y="4941168"/>
              <a:ext cx="576064" cy="792088"/>
            </a:xfrm>
            <a:prstGeom prst="flowChartProcess">
              <a:avLst/>
            </a:prstGeom>
            <a:solidFill>
              <a:srgbClr val="003399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E</a:t>
              </a:r>
              <a:endPara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2" name="Vývojový diagram: postup 61"/>
            <p:cNvSpPr/>
            <p:nvPr/>
          </p:nvSpPr>
          <p:spPr>
            <a:xfrm>
              <a:off x="7956376" y="4941168"/>
              <a:ext cx="576064" cy="792088"/>
            </a:xfrm>
            <a:prstGeom prst="flowChartProcess">
              <a:avLst/>
            </a:prstGeom>
            <a:solidFill>
              <a:srgbClr val="FFCC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?</a:t>
              </a:r>
              <a:endPara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6" name="Vývojový diagram: postup 18"/>
            <p:cNvSpPr/>
            <p:nvPr/>
          </p:nvSpPr>
          <p:spPr>
            <a:xfrm>
              <a:off x="467544" y="4941168"/>
              <a:ext cx="576064" cy="792088"/>
            </a:xfrm>
            <a:prstGeom prst="flowChartProcess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W</a:t>
              </a:r>
              <a:endPara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89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en-GB" i="1" dirty="0" smtClean="0">
                <a:solidFill>
                  <a:srgbClr val="009900"/>
                </a:solidFill>
              </a:rPr>
              <a:t>Check your answers:</a:t>
            </a:r>
            <a:endParaRPr lang="en-GB" i="1" dirty="0">
              <a:solidFill>
                <a:srgbClr val="009900"/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1907704" y="4725144"/>
            <a:ext cx="14786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W H A T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3275856" y="4725144"/>
            <a:ext cx="5950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I S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4644008" y="4725144"/>
            <a:ext cx="15744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 I M 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?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3707904" y="4725144"/>
            <a:ext cx="10566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 H E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0.00648 L -0.0651 -0.00254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" y="2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1.85185E-6 L 0.0368 0.00394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" y="2"/>
                                    </p:animMotion>
                                  </p:childTnLst>
                                </p:cTn>
                              </p:par>
                              <p:par>
                                <p:cTn id="33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3.33333E-6 L 0.07153 0.00394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" y="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" grpId="0"/>
      <p:bldP spid="91" grpId="1"/>
      <p:bldP spid="92" grpId="0"/>
      <p:bldP spid="93" grpId="0"/>
      <p:bldP spid="93" grpId="1"/>
      <p:bldP spid="94" grpId="0"/>
      <p:bldP spid="94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348880"/>
            <a:ext cx="6912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anglický jazyk na Základní škole 17.listopadu 1325, Mladá Boleslav pro pátý ročník.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3861048"/>
            <a:ext cx="698477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ověření dovedností žáků vyjádřit různé časové údaje 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ve druhém pololetí školního roku 2011/2012.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2566</TotalTime>
  <Words>646</Words>
  <Application>Microsoft Office PowerPoint</Application>
  <PresentationFormat>Předvádění na obrazovce (4:3)</PresentationFormat>
  <Paragraphs>353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     </vt:lpstr>
      <vt:lpstr>Choose the correct answer.  Write the letter into the grid.</vt:lpstr>
      <vt:lpstr>Choose the correct answer.  Write the letter into the grid.</vt:lpstr>
      <vt:lpstr>Choose the correct answer.  Write the letter into the grid.</vt:lpstr>
      <vt:lpstr>Choose the correct answer.  Write the letter into the grid.</vt:lpstr>
      <vt:lpstr>Choose the correct answer.  Write the letter into the grid.</vt:lpstr>
      <vt:lpstr>Choose the correct answer.  Write the letter into the grid.</vt:lpstr>
      <vt:lpstr>Choose the correct answer.  Write the letter into the grid.</vt:lpstr>
      <vt:lpstr>Choose the correct answer.  Write the letter into the grid.</vt:lpstr>
      <vt:lpstr>Choose the correct answer.  Write the letter into the grid.</vt:lpstr>
      <vt:lpstr>Choose the correct answer.  Write the letter into the grid.</vt:lpstr>
      <vt:lpstr>Choose the correct answer.  Write the letter into the grid.</vt:lpstr>
      <vt:lpstr>Choose the correct answer.  Write the letter into the grid.</vt:lpstr>
      <vt:lpstr>Choose the correct answer.  Write the letter into the grid.</vt:lpstr>
      <vt:lpstr>Choose the correct answer.  Write the letter into the grid.</vt:lpstr>
      <vt:lpstr>Check your answers:</vt:lpstr>
      <vt:lpstr>Snímek 17</vt:lpstr>
    </vt:vector>
  </TitlesOfParts>
  <Company>ZS Mladá Boleslav, 17. listopadu 1325, nezisková 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Zdeněk Hanuš</dc:creator>
  <cp:lastModifiedBy>Moje</cp:lastModifiedBy>
  <cp:revision>177</cp:revision>
  <dcterms:created xsi:type="dcterms:W3CDTF">2011-11-03T08:32:54Z</dcterms:created>
  <dcterms:modified xsi:type="dcterms:W3CDTF">2012-04-24T23:18:27Z</dcterms:modified>
</cp:coreProperties>
</file>