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56" r:id="rId3"/>
    <p:sldId id="257" r:id="rId4"/>
    <p:sldId id="258" r:id="rId5"/>
    <p:sldId id="259" r:id="rId6"/>
    <p:sldId id="264" r:id="rId7"/>
    <p:sldId id="262" r:id="rId8"/>
    <p:sldId id="271" r:id="rId9"/>
    <p:sldId id="273" r:id="rId10"/>
    <p:sldId id="274" r:id="rId11"/>
    <p:sldId id="265" r:id="rId12"/>
    <p:sldId id="266" r:id="rId13"/>
    <p:sldId id="275" r:id="rId14"/>
    <p:sldId id="268" r:id="rId15"/>
    <p:sldId id="269" r:id="rId16"/>
    <p:sldId id="270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569B4CB-87C7-475F-A18E-746CA16C1671}" type="datetimeFigureOut">
              <a:rPr lang="cs-CZ" smtClean="0"/>
              <a:pPr/>
              <a:t>10.4.2011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60A3B17-3DAE-4E85-8DAB-BF3840017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6QO21JCa7N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wd51vB7Uow&amp;feature=related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osef_M%C3%A1nes" TargetMode="External"/><Relationship Id="rId7" Type="http://schemas.openxmlformats.org/officeDocument/2006/relationships/hyperlink" Target="http://cs.wikipedia.org/wiki/Soubor:Dvorak1.jpg" TargetMode="External"/><Relationship Id="rId2" Type="http://schemas.openxmlformats.org/officeDocument/2006/relationships/hyperlink" Target="http://www.webgallery.hu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drich_Smetana.jpg" TargetMode="External"/><Relationship Id="rId5" Type="http://schemas.openxmlformats.org/officeDocument/2006/relationships/hyperlink" Target="http://cs.wikipedia.org/wiki/Soubor:Mikolas_ales_zizka.jpg" TargetMode="External"/><Relationship Id="rId4" Type="http://schemas.openxmlformats.org/officeDocument/2006/relationships/hyperlink" Target="http://cs.wikipedia.org/wiki/Soubor:%C5%BDen%C3%AD%C5%A1ek.opona.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REALISMUS V 19. STOLETÍ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smtClean="0"/>
              <a:t> 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VY_32_INOVACE_111_ REALISMUS V 19. STOLETÍ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REALISMUS V 19. STOLETÍ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(malířství, hudba a literatura)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latinského </a:t>
            </a:r>
            <a:r>
              <a:rPr lang="cs-CZ" i="1" dirty="0" err="1" smtClean="0"/>
              <a:t>realis</a:t>
            </a:r>
            <a:r>
              <a:rPr lang="cs-CZ" i="1" dirty="0" smtClean="0"/>
              <a:t> </a:t>
            </a:r>
            <a:r>
              <a:rPr lang="cs-CZ" dirty="0" smtClean="0"/>
              <a:t>= skutečný, věcný</a:t>
            </a:r>
          </a:p>
          <a:p>
            <a:r>
              <a:rPr lang="cs-CZ" dirty="0" smtClean="0"/>
              <a:t>Umělecký směr, který usiluje o zachycení skutečnosti, bez idealizace. Zajímá se o všední skutečnosti.</a:t>
            </a:r>
          </a:p>
          <a:p>
            <a:r>
              <a:rPr lang="cs-CZ" dirty="0" smtClean="0"/>
              <a:t>Tato tendence se objevuje již od pravěku – především ve výtvarném umění. </a:t>
            </a:r>
          </a:p>
          <a:p>
            <a:endParaRPr lang="cs-CZ" i="1" dirty="0" smtClean="0"/>
          </a:p>
          <a:p>
            <a:r>
              <a:rPr lang="cs-CZ" i="1" dirty="0" smtClean="0">
                <a:solidFill>
                  <a:srgbClr val="C00000"/>
                </a:solidFill>
              </a:rPr>
              <a:t>POJEM KRITICKÝ REALISMUS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→ jedná se o směr, který poukazuje na vyostřené sociální situace 19. a 20. století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malířství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tvorba podle živých modelů</a:t>
            </a:r>
          </a:p>
          <a:p>
            <a:r>
              <a:rPr lang="cs-CZ" dirty="0" smtClean="0"/>
              <a:t>Věrný obraz skutečnosti</a:t>
            </a:r>
          </a:p>
          <a:p>
            <a:endParaRPr lang="cs-CZ" dirty="0" smtClean="0"/>
          </a:p>
          <a:p>
            <a:r>
              <a:rPr lang="cs-CZ" dirty="0" smtClean="0"/>
              <a:t>Mezi nejvýznamnější malíře patří Francouz Gustave </a:t>
            </a:r>
            <a:r>
              <a:rPr lang="cs-CZ" dirty="0" err="1" smtClean="0"/>
              <a:t>Courbet</a:t>
            </a:r>
            <a:r>
              <a:rPr lang="cs-CZ" dirty="0" smtClean="0"/>
              <a:t> (on nepřímo může za ono pojmenování → jeho výstava z roku 1855 byla nazvána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réalisme</a:t>
            </a:r>
            <a:r>
              <a:rPr lang="cs-CZ" dirty="0" smtClean="0"/>
              <a:t>) → symbol nového směru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Neusiloval o malebnost, ale o pravdu, neexistuje žádné přikrášlení</a:t>
            </a:r>
          </a:p>
          <a:p>
            <a:endParaRPr lang="cs-CZ" dirty="0" smtClean="0"/>
          </a:p>
          <a:p>
            <a:r>
              <a:rPr lang="cs-CZ" dirty="0" smtClean="0"/>
              <a:t>Obrazy: Dobrý den, pane </a:t>
            </a:r>
            <a:r>
              <a:rPr lang="cs-CZ" dirty="0" err="1" smtClean="0"/>
              <a:t>Courbete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Další malíř např. </a:t>
            </a:r>
            <a:r>
              <a:rPr lang="cs-CZ" dirty="0" err="1" smtClean="0"/>
              <a:t>Éduard</a:t>
            </a:r>
            <a:r>
              <a:rPr lang="cs-CZ" dirty="0" smtClean="0"/>
              <a:t> Manet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Dobrý den, pane </a:t>
            </a:r>
            <a:r>
              <a:rPr lang="cs-CZ" dirty="0" err="1" smtClean="0"/>
              <a:t>courbete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6897960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Malíři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Josef Mánes</a:t>
            </a:r>
          </a:p>
          <a:p>
            <a:r>
              <a:rPr lang="cs-CZ" dirty="0" smtClean="0"/>
              <a:t>Karel </a:t>
            </a:r>
            <a:r>
              <a:rPr lang="cs-CZ" dirty="0" err="1" smtClean="0"/>
              <a:t>Purkyně</a:t>
            </a:r>
            <a:endParaRPr lang="cs-CZ" dirty="0" smtClean="0"/>
          </a:p>
          <a:p>
            <a:r>
              <a:rPr lang="cs-CZ" dirty="0" smtClean="0"/>
              <a:t>František Ženíšek – generace „Národního divadla“, autor první opony </a:t>
            </a:r>
          </a:p>
          <a:p>
            <a:r>
              <a:rPr lang="cs-CZ" dirty="0" smtClean="0"/>
              <a:t>Julius </a:t>
            </a:r>
            <a:r>
              <a:rPr lang="cs-CZ" dirty="0" err="1" smtClean="0"/>
              <a:t>Mařák</a:t>
            </a:r>
            <a:endParaRPr lang="cs-CZ" dirty="0" smtClean="0"/>
          </a:p>
          <a:p>
            <a:r>
              <a:rPr lang="cs-CZ" dirty="0" smtClean="0"/>
              <a:t>Mikoláš Aleš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462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Josef Mánes - Milenci</a:t>
            </a: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908720"/>
            <a:ext cx="3860619" cy="51474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308760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František Ženíšek – původní opona národního divadla před požárem r. 1881</a:t>
            </a:r>
            <a:endParaRPr lang="cs-CZ" sz="28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8696" y="1772815"/>
            <a:ext cx="6236008" cy="4683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462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Mikoláš Aleš – Jan Žižka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80728"/>
            <a:ext cx="3936618" cy="5402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Realismus s rysy romantismu</a:t>
            </a:r>
          </a:p>
          <a:p>
            <a:r>
              <a:rPr lang="cs-CZ" dirty="0" smtClean="0"/>
              <a:t>Richard Wagner – mistr opery, Bludný Holanďan</a:t>
            </a:r>
          </a:p>
          <a:p>
            <a:r>
              <a:rPr lang="cs-CZ" dirty="0" err="1" smtClean="0"/>
              <a:t>Giuseppe</a:t>
            </a:r>
            <a:r>
              <a:rPr lang="cs-CZ" dirty="0" smtClean="0"/>
              <a:t> Verdi – opery </a:t>
            </a:r>
            <a:r>
              <a:rPr lang="cs-CZ" dirty="0" err="1" smtClean="0"/>
              <a:t>Traviata</a:t>
            </a:r>
            <a:r>
              <a:rPr lang="cs-CZ" dirty="0" smtClean="0"/>
              <a:t>, Aida, </a:t>
            </a:r>
            <a:r>
              <a:rPr lang="cs-CZ" dirty="0" err="1" smtClean="0"/>
              <a:t>Rigoletto</a:t>
            </a:r>
            <a:r>
              <a:rPr lang="cs-CZ" dirty="0" smtClean="0"/>
              <a:t> aj.</a:t>
            </a:r>
          </a:p>
          <a:p>
            <a:r>
              <a:rPr lang="cs-CZ" dirty="0" err="1" smtClean="0"/>
              <a:t>Johann</a:t>
            </a:r>
            <a:r>
              <a:rPr lang="cs-CZ" dirty="0" smtClean="0"/>
              <a:t> </a:t>
            </a:r>
            <a:r>
              <a:rPr lang="cs-CZ" dirty="0" err="1" smtClean="0"/>
              <a:t>Strauss</a:t>
            </a:r>
            <a:r>
              <a:rPr lang="cs-CZ" dirty="0" smtClean="0"/>
              <a:t> ml.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 – balety Louskáček, Labutí jezero</a:t>
            </a:r>
          </a:p>
          <a:p>
            <a:endParaRPr lang="cs-CZ" dirty="0" smtClean="0"/>
          </a:p>
          <a:p>
            <a:r>
              <a:rPr lang="cs-CZ" dirty="0" smtClean="0"/>
              <a:t>Ukázky: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?v=6QO21JCa7NA</a:t>
            </a: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Hudba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2. polovině 19. století stále prvky romantismu</a:t>
            </a:r>
          </a:p>
          <a:p>
            <a:endParaRPr lang="cs-CZ" dirty="0" smtClean="0"/>
          </a:p>
          <a:p>
            <a:r>
              <a:rPr lang="cs-CZ" dirty="0" smtClean="0"/>
              <a:t>Bedřich Smetana – cyklus Má vlast, opery </a:t>
            </a:r>
            <a:r>
              <a:rPr lang="cs-CZ" dirty="0" err="1" smtClean="0"/>
              <a:t>BraBroDaLiDvěHuTaČe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Antonín Dvořák – Novosvětská symfonie, Rusalka</a:t>
            </a:r>
          </a:p>
          <a:p>
            <a:endParaRPr lang="cs-CZ" dirty="0" smtClean="0"/>
          </a:p>
          <a:p>
            <a:r>
              <a:rPr lang="cs-CZ" dirty="0" smtClean="0"/>
              <a:t>Leoš Janáček – Šárka, Příhody lišky Bystroušky</a:t>
            </a:r>
          </a:p>
          <a:p>
            <a:endParaRPr lang="cs-CZ" dirty="0" smtClean="0"/>
          </a:p>
          <a:p>
            <a:r>
              <a:rPr lang="cs-CZ" dirty="0" smtClean="0"/>
              <a:t>Ukázky: </a:t>
            </a: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youtube.com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?v=Wwd51vB7Uow&amp;feature=</a:t>
            </a:r>
            <a:r>
              <a:rPr lang="cs-CZ" sz="2200" dirty="0" err="1" smtClean="0">
                <a:hlinkClick r:id="rId2"/>
              </a:rPr>
              <a:t>related</a:t>
            </a:r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16472"/>
            <a:ext cx="3499534" cy="4085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506604"/>
            <a:ext cx="2747475" cy="43195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Spisovatelé se zbavují romantických představ a do popředí se dostává realistický obraz společnosti</a:t>
            </a:r>
          </a:p>
          <a:p>
            <a:r>
              <a:rPr lang="cs-CZ" dirty="0" smtClean="0"/>
              <a:t>Díla souvisela se společenskými změnami v 19. století</a:t>
            </a:r>
          </a:p>
          <a:p>
            <a:r>
              <a:rPr lang="cs-CZ" dirty="0" smtClean="0"/>
              <a:t>V realismu se jedná o ztrátu lidských iluzí!</a:t>
            </a:r>
          </a:p>
          <a:p>
            <a:r>
              <a:rPr lang="cs-CZ" dirty="0" smtClean="0"/>
              <a:t>Vzniká tzv. společenský román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239000" cy="54750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Ve Francii:</a:t>
            </a:r>
          </a:p>
          <a:p>
            <a:r>
              <a:rPr lang="cs-CZ" dirty="0" err="1" smtClean="0"/>
              <a:t>Honoré</a:t>
            </a:r>
            <a:r>
              <a:rPr lang="cs-CZ" dirty="0" smtClean="0"/>
              <a:t> de Balzac</a:t>
            </a:r>
          </a:p>
          <a:p>
            <a:r>
              <a:rPr lang="cs-CZ" dirty="0" err="1" smtClean="0"/>
              <a:t>Émile</a:t>
            </a:r>
            <a:r>
              <a:rPr lang="cs-CZ" dirty="0" smtClean="0"/>
              <a:t> </a:t>
            </a:r>
            <a:r>
              <a:rPr lang="cs-CZ" dirty="0" err="1" smtClean="0"/>
              <a:t>Zola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Jules</a:t>
            </a:r>
            <a:r>
              <a:rPr lang="cs-CZ" dirty="0" smtClean="0"/>
              <a:t> Verne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/>
              <a:t>V Anglii:</a:t>
            </a:r>
          </a:p>
          <a:p>
            <a:r>
              <a:rPr lang="cs-CZ" dirty="0" smtClean="0"/>
              <a:t>Charles Dickens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V Rusku:</a:t>
            </a:r>
          </a:p>
          <a:p>
            <a:r>
              <a:rPr lang="cs-CZ" dirty="0" err="1" smtClean="0"/>
              <a:t>Nikol</a:t>
            </a:r>
            <a:r>
              <a:rPr lang="cs-CZ" dirty="0" smtClean="0"/>
              <a:t> </a:t>
            </a:r>
            <a:r>
              <a:rPr lang="cs-CZ" dirty="0" err="1" smtClean="0"/>
              <a:t>Vasilijevič</a:t>
            </a:r>
            <a:r>
              <a:rPr lang="cs-CZ" dirty="0" smtClean="0"/>
              <a:t> Gogol</a:t>
            </a:r>
          </a:p>
          <a:p>
            <a:r>
              <a:rPr lang="cs-CZ" dirty="0" smtClean="0"/>
              <a:t>Lev Nikolajevič Tolstoj</a:t>
            </a:r>
          </a:p>
          <a:p>
            <a:r>
              <a:rPr lang="cs-CZ" dirty="0" smtClean="0"/>
              <a:t>Anton Pavlovič Čechov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Literatura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některých lze ještě sledovat působení romantických rysů</a:t>
            </a:r>
          </a:p>
          <a:p>
            <a:r>
              <a:rPr lang="cs-CZ" dirty="0" smtClean="0"/>
              <a:t>U nás reagují především na </a:t>
            </a:r>
            <a:r>
              <a:rPr lang="cs-CZ" dirty="0" err="1" smtClean="0"/>
              <a:t>Bachův</a:t>
            </a:r>
            <a:r>
              <a:rPr lang="cs-CZ" dirty="0" smtClean="0"/>
              <a:t> absolutismus a situaci po roce 1848</a:t>
            </a:r>
          </a:p>
          <a:p>
            <a:r>
              <a:rPr lang="cs-CZ" dirty="0" smtClean="0"/>
              <a:t>Počátky realismu např. </a:t>
            </a:r>
            <a:r>
              <a:rPr lang="cs-CZ" dirty="0" smtClean="0">
                <a:solidFill>
                  <a:srgbClr val="C00000"/>
                </a:solidFill>
              </a:rPr>
              <a:t>Božena Němcová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Karel Havlíček Borovský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webgallery.hu.cz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http://cs.wikipedia.org/wiki/Josef_M%C3%A1nes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http://cs.wikipedia.org/wiki/Soubor:%C5%BDen%C3%AD%C5%A1ek.opona.ND.jpg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http://cs.wikipedia.org/wiki/Soubor:Mikolas_ales_zizka.jpg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http://cs.wikipedia.org/wiki/Soubor:Bedrich_Smetana.jpg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http://cs.wikipedia.org/wiki/Soubor:Dvorak1.jpg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137</TotalTime>
  <Words>405</Words>
  <Application>Microsoft Office PowerPoint</Application>
  <PresentationFormat>Předvádění na obrazovce (4:3)</PresentationFormat>
  <Paragraphs>93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Bohatý</vt:lpstr>
      <vt:lpstr>Snímek 1</vt:lpstr>
      <vt:lpstr>REALISMUS V 19. STOLETÍ</vt:lpstr>
      <vt:lpstr>Snímek 3</vt:lpstr>
      <vt:lpstr>malířství</vt:lpstr>
      <vt:lpstr>Snímek 5</vt:lpstr>
      <vt:lpstr>Dobrý den, pane courbete</vt:lpstr>
      <vt:lpstr>Malíři u nás</vt:lpstr>
      <vt:lpstr>Snímek 8</vt:lpstr>
      <vt:lpstr>František Ženíšek – původní opona národního divadla před požárem r. 1881</vt:lpstr>
      <vt:lpstr>Snímek 10</vt:lpstr>
      <vt:lpstr>hudba</vt:lpstr>
      <vt:lpstr>Hudba u nás</vt:lpstr>
      <vt:lpstr>Snímek 13</vt:lpstr>
      <vt:lpstr>Literatura</vt:lpstr>
      <vt:lpstr>Snímek 15</vt:lpstr>
      <vt:lpstr>Literatura u nás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REALISMUS V 19. STOLETÍ</dc:title>
  <dc:creator>Lucinka</dc:creator>
  <cp:lastModifiedBy>Lucinka</cp:lastModifiedBy>
  <cp:revision>16</cp:revision>
  <dcterms:created xsi:type="dcterms:W3CDTF">2011-04-04T18:21:00Z</dcterms:created>
  <dcterms:modified xsi:type="dcterms:W3CDTF">2011-04-10T16:48:22Z</dcterms:modified>
</cp:coreProperties>
</file>