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263" r:id="rId3"/>
    <p:sldId id="256" r:id="rId4"/>
    <p:sldId id="257" r:id="rId5"/>
    <p:sldId id="258" r:id="rId6"/>
    <p:sldId id="259" r:id="rId7"/>
    <p:sldId id="266" r:id="rId8"/>
    <p:sldId id="270" r:id="rId9"/>
    <p:sldId id="265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65" autoAdjust="0"/>
    <p:restoredTop sz="94660"/>
  </p:normalViewPr>
  <p:slideViewPr>
    <p:cSldViewPr>
      <p:cViewPr varScale="1">
        <p:scale>
          <a:sx n="64" d="100"/>
          <a:sy n="64" d="100"/>
        </p:scale>
        <p:origin x="-5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D15F7-9B5D-4977-9EF9-4EFFDAD353B7}" type="datetimeFigureOut">
              <a:rPr lang="cs-CZ" smtClean="0"/>
              <a:pPr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FA5E2-2A95-40C2-A994-17A8D583C35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</a:t>
            </a:r>
            <a:r>
              <a:rPr lang="cs-CZ" sz="1800" dirty="0" smtClean="0"/>
              <a:t>VY_42_INOVACE_21_1_Konstrukce lichoběžníku – výška, základny, rameno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Roman Marschner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 / Téma: Matematika a její aplikace / Geometrie v rovině a prostoru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>
              <a:buNone/>
              <a:defRPr/>
            </a:pPr>
            <a:r>
              <a:rPr lang="cs-CZ" sz="1700" dirty="0" smtClean="0"/>
              <a:t>Anotace: Pomocí prezentace opakování vlastností lichoběžníku. Sestrojování lichoběžníku pomocí </a:t>
            </a:r>
            <a:r>
              <a:rPr lang="cs-CZ" sz="1700" dirty="0" smtClean="0"/>
              <a:t>základen, ramen</a:t>
            </a:r>
            <a:r>
              <a:rPr lang="cs-CZ" sz="1700" dirty="0" smtClean="0"/>
              <a:t>a</a:t>
            </a:r>
            <a:r>
              <a:rPr lang="cs-CZ" sz="1700" dirty="0" smtClean="0"/>
              <a:t> </a:t>
            </a:r>
            <a:r>
              <a:rPr lang="cs-CZ" sz="1700" dirty="0" smtClean="0"/>
              <a:t>a  výšky.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8.C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ověření: 1.6.2012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1.6.2012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Konstrukce lichoběžníku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Když známe výšku, základny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a rameno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Opakování – lichoběžník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noFill/>
            <a:prstDash val="dash"/>
          </a:ln>
        </p:spPr>
        <p:txBody>
          <a:bodyPr/>
          <a:lstStyle/>
          <a:p>
            <a:r>
              <a:rPr lang="cs-CZ" dirty="0" smtClean="0"/>
              <a:t>V lichoběžníku jsou dvě protější strany rovnoběžné a zbývající dvě strany různoběžné.</a:t>
            </a:r>
            <a:endParaRPr lang="cs-CZ" dirty="0"/>
          </a:p>
        </p:txBody>
      </p:sp>
      <p:sp>
        <p:nvSpPr>
          <p:cNvPr id="4" name="Volný tvar 3"/>
          <p:cNvSpPr/>
          <p:nvPr/>
        </p:nvSpPr>
        <p:spPr>
          <a:xfrm>
            <a:off x="1403648" y="3068960"/>
            <a:ext cx="6480720" cy="2376264"/>
          </a:xfrm>
          <a:custGeom>
            <a:avLst/>
            <a:gdLst>
              <a:gd name="connsiteX0" fmla="*/ 0 w 5400600"/>
              <a:gd name="connsiteY0" fmla="*/ 2376264 h 2376264"/>
              <a:gd name="connsiteX1" fmla="*/ 1504912 w 5400600"/>
              <a:gd name="connsiteY1" fmla="*/ 0 h 2376264"/>
              <a:gd name="connsiteX2" fmla="*/ 5400600 w 5400600"/>
              <a:gd name="connsiteY2" fmla="*/ 0 h 2376264"/>
              <a:gd name="connsiteX3" fmla="*/ 3895688 w 5400600"/>
              <a:gd name="connsiteY3" fmla="*/ 2376264 h 2376264"/>
              <a:gd name="connsiteX4" fmla="*/ 0 w 5400600"/>
              <a:gd name="connsiteY4" fmla="*/ 2376264 h 2376264"/>
              <a:gd name="connsiteX0" fmla="*/ 0 w 4392488"/>
              <a:gd name="connsiteY0" fmla="*/ 2376264 h 2376264"/>
              <a:gd name="connsiteX1" fmla="*/ 1504912 w 4392488"/>
              <a:gd name="connsiteY1" fmla="*/ 0 h 2376264"/>
              <a:gd name="connsiteX2" fmla="*/ 4392488 w 4392488"/>
              <a:gd name="connsiteY2" fmla="*/ 0 h 2376264"/>
              <a:gd name="connsiteX3" fmla="*/ 3895688 w 4392488"/>
              <a:gd name="connsiteY3" fmla="*/ 2376264 h 2376264"/>
              <a:gd name="connsiteX4" fmla="*/ 0 w 4392488"/>
              <a:gd name="connsiteY4" fmla="*/ 2376264 h 2376264"/>
              <a:gd name="connsiteX0" fmla="*/ 0 w 5688632"/>
              <a:gd name="connsiteY0" fmla="*/ 2376264 h 2376264"/>
              <a:gd name="connsiteX1" fmla="*/ 1504912 w 5688632"/>
              <a:gd name="connsiteY1" fmla="*/ 0 h 2376264"/>
              <a:gd name="connsiteX2" fmla="*/ 4392488 w 5688632"/>
              <a:gd name="connsiteY2" fmla="*/ 0 h 2376264"/>
              <a:gd name="connsiteX3" fmla="*/ 5688632 w 5688632"/>
              <a:gd name="connsiteY3" fmla="*/ 2376264 h 2376264"/>
              <a:gd name="connsiteX4" fmla="*/ 0 w 5688632"/>
              <a:gd name="connsiteY4" fmla="*/ 2376264 h 2376264"/>
              <a:gd name="connsiteX0" fmla="*/ 0 w 6480720"/>
              <a:gd name="connsiteY0" fmla="*/ 2376264 h 2376264"/>
              <a:gd name="connsiteX1" fmla="*/ 2297000 w 6480720"/>
              <a:gd name="connsiteY1" fmla="*/ 0 h 2376264"/>
              <a:gd name="connsiteX2" fmla="*/ 5184576 w 6480720"/>
              <a:gd name="connsiteY2" fmla="*/ 0 h 2376264"/>
              <a:gd name="connsiteX3" fmla="*/ 6480720 w 6480720"/>
              <a:gd name="connsiteY3" fmla="*/ 2376264 h 2376264"/>
              <a:gd name="connsiteX4" fmla="*/ 0 w 6480720"/>
              <a:gd name="connsiteY4" fmla="*/ 2376264 h 237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80720" h="2376264">
                <a:moveTo>
                  <a:pt x="0" y="2376264"/>
                </a:moveTo>
                <a:lnTo>
                  <a:pt x="2297000" y="0"/>
                </a:lnTo>
                <a:lnTo>
                  <a:pt x="5184576" y="0"/>
                </a:lnTo>
                <a:lnTo>
                  <a:pt x="6480720" y="2376264"/>
                </a:lnTo>
                <a:lnTo>
                  <a:pt x="0" y="2376264"/>
                </a:ln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1098630" y="5384829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878602" y="5384829"/>
            <a:ext cx="36580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402886" y="2576517"/>
            <a:ext cx="38985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516216" y="2576517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788024" y="5373216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236296" y="3789040"/>
            <a:ext cx="3593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894342" y="2564904"/>
            <a:ext cx="32573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268390" y="3728645"/>
            <a:ext cx="3593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1136102" y="5877272"/>
            <a:ext cx="206774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a, c - základny</a:t>
            </a:r>
            <a:endParaRPr lang="cs-CZ" sz="26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3957365" y="5877272"/>
            <a:ext cx="198278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b, d - ramena</a:t>
            </a:r>
            <a:endParaRPr lang="cs-CZ" sz="2600" dirty="0"/>
          </a:p>
        </p:txBody>
      </p:sp>
      <p:sp>
        <p:nvSpPr>
          <p:cNvPr id="27" name="Oblouk 26"/>
          <p:cNvSpPr/>
          <p:nvPr/>
        </p:nvSpPr>
        <p:spPr>
          <a:xfrm>
            <a:off x="4644088" y="5085184"/>
            <a:ext cx="720000" cy="720000"/>
          </a:xfrm>
          <a:prstGeom prst="arc">
            <a:avLst>
              <a:gd name="adj1" fmla="val 16135226"/>
              <a:gd name="adj2" fmla="val 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louk 29"/>
          <p:cNvSpPr/>
          <p:nvPr/>
        </p:nvSpPr>
        <p:spPr>
          <a:xfrm>
            <a:off x="4644088" y="2709000"/>
            <a:ext cx="720000" cy="720000"/>
          </a:xfrm>
          <a:prstGeom prst="arc">
            <a:avLst>
              <a:gd name="adj1" fmla="val 5474442"/>
              <a:gd name="adj2" fmla="val 1073114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6" name="Přímá spojovací čára 25"/>
          <p:cNvCxnSpPr/>
          <p:nvPr/>
        </p:nvCxnSpPr>
        <p:spPr>
          <a:xfrm>
            <a:off x="5004048" y="3068960"/>
            <a:ext cx="0" cy="2376264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Elipsa 34"/>
          <p:cNvSpPr/>
          <p:nvPr/>
        </p:nvSpPr>
        <p:spPr>
          <a:xfrm>
            <a:off x="5148064" y="5301208"/>
            <a:ext cx="18000" cy="1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4842032" y="3212976"/>
            <a:ext cx="18000" cy="1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extovéPole 36"/>
          <p:cNvSpPr txBox="1"/>
          <p:nvPr/>
        </p:nvSpPr>
        <p:spPr>
          <a:xfrm>
            <a:off x="4956732" y="4005064"/>
            <a:ext cx="33534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v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774836" y="5877272"/>
            <a:ext cx="132555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v - výška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41" grpId="0"/>
      <p:bldP spid="50" grpId="0"/>
      <p:bldP spid="27" grpId="1" animBg="1"/>
      <p:bldP spid="30" grpId="1" animBg="1"/>
      <p:bldP spid="35" grpId="0" animBg="1"/>
      <p:bldP spid="36" grpId="0" animBg="1"/>
      <p:bldP spid="37" grpId="0"/>
      <p:bldP spid="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Narýsuj lichoběžník ABCD</a:t>
            </a:r>
            <a:br>
              <a:rPr lang="cs-CZ" dirty="0" smtClean="0"/>
            </a:br>
            <a:r>
              <a:rPr lang="cs-CZ" dirty="0" smtClean="0"/>
              <a:t>a = 7 cm, b = 5 cm, c = 3 cm, v = 4 cm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Náčrt</a:t>
            </a:r>
            <a:endParaRPr lang="cs-CZ" sz="32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Načrtneme  obrázek a vyznačíme barevně známé údaje.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0" name="Volný tvar 9"/>
          <p:cNvSpPr/>
          <p:nvPr/>
        </p:nvSpPr>
        <p:spPr>
          <a:xfrm>
            <a:off x="4355976" y="3140968"/>
            <a:ext cx="4392488" cy="2088232"/>
          </a:xfrm>
          <a:custGeom>
            <a:avLst/>
            <a:gdLst>
              <a:gd name="connsiteX0" fmla="*/ 0 w 4428000"/>
              <a:gd name="connsiteY0" fmla="*/ 2088232 h 2088232"/>
              <a:gd name="connsiteX1" fmla="*/ 1257951 w 4428000"/>
              <a:gd name="connsiteY1" fmla="*/ 0 h 2088232"/>
              <a:gd name="connsiteX2" fmla="*/ 4428000 w 4428000"/>
              <a:gd name="connsiteY2" fmla="*/ 0 h 2088232"/>
              <a:gd name="connsiteX3" fmla="*/ 3170049 w 4428000"/>
              <a:gd name="connsiteY3" fmla="*/ 2088232 h 2088232"/>
              <a:gd name="connsiteX4" fmla="*/ 0 w 4428000"/>
              <a:gd name="connsiteY4" fmla="*/ 2088232 h 2088232"/>
              <a:gd name="connsiteX0" fmla="*/ 0 w 4464496"/>
              <a:gd name="connsiteY0" fmla="*/ 2088232 h 2088232"/>
              <a:gd name="connsiteX1" fmla="*/ 1257951 w 4464496"/>
              <a:gd name="connsiteY1" fmla="*/ 0 h 2088232"/>
              <a:gd name="connsiteX2" fmla="*/ 4464496 w 4464496"/>
              <a:gd name="connsiteY2" fmla="*/ 0 h 2088232"/>
              <a:gd name="connsiteX3" fmla="*/ 3170049 w 4464496"/>
              <a:gd name="connsiteY3" fmla="*/ 2088232 h 2088232"/>
              <a:gd name="connsiteX4" fmla="*/ 0 w 4464496"/>
              <a:gd name="connsiteY4" fmla="*/ 2088232 h 2088232"/>
              <a:gd name="connsiteX0" fmla="*/ 0 w 4464496"/>
              <a:gd name="connsiteY0" fmla="*/ 2088232 h 2160240"/>
              <a:gd name="connsiteX1" fmla="*/ 1257951 w 4464496"/>
              <a:gd name="connsiteY1" fmla="*/ 0 h 2160240"/>
              <a:gd name="connsiteX2" fmla="*/ 4464496 w 4464496"/>
              <a:gd name="connsiteY2" fmla="*/ 0 h 2160240"/>
              <a:gd name="connsiteX3" fmla="*/ 4392488 w 4464496"/>
              <a:gd name="connsiteY3" fmla="*/ 2160240 h 2160240"/>
              <a:gd name="connsiteX4" fmla="*/ 0 w 4464496"/>
              <a:gd name="connsiteY4" fmla="*/ 2088232 h 2160240"/>
              <a:gd name="connsiteX0" fmla="*/ 0 w 4392488"/>
              <a:gd name="connsiteY0" fmla="*/ 2088232 h 2160240"/>
              <a:gd name="connsiteX1" fmla="*/ 1257951 w 4392488"/>
              <a:gd name="connsiteY1" fmla="*/ 0 h 2160240"/>
              <a:gd name="connsiteX2" fmla="*/ 3672408 w 4392488"/>
              <a:gd name="connsiteY2" fmla="*/ 0 h 2160240"/>
              <a:gd name="connsiteX3" fmla="*/ 4392488 w 4392488"/>
              <a:gd name="connsiteY3" fmla="*/ 2160240 h 2160240"/>
              <a:gd name="connsiteX4" fmla="*/ 0 w 4392488"/>
              <a:gd name="connsiteY4" fmla="*/ 2088232 h 2160240"/>
              <a:gd name="connsiteX0" fmla="*/ 0 w 4392488"/>
              <a:gd name="connsiteY0" fmla="*/ 2088232 h 2160240"/>
              <a:gd name="connsiteX1" fmla="*/ 1152128 w 4392488"/>
              <a:gd name="connsiteY1" fmla="*/ 0 h 2160240"/>
              <a:gd name="connsiteX2" fmla="*/ 3672408 w 4392488"/>
              <a:gd name="connsiteY2" fmla="*/ 0 h 2160240"/>
              <a:gd name="connsiteX3" fmla="*/ 4392488 w 4392488"/>
              <a:gd name="connsiteY3" fmla="*/ 2160240 h 2160240"/>
              <a:gd name="connsiteX4" fmla="*/ 0 w 4392488"/>
              <a:gd name="connsiteY4" fmla="*/ 2088232 h 2160240"/>
              <a:gd name="connsiteX0" fmla="*/ 0 w 4392488"/>
              <a:gd name="connsiteY0" fmla="*/ 2088232 h 2088232"/>
              <a:gd name="connsiteX1" fmla="*/ 1152128 w 4392488"/>
              <a:gd name="connsiteY1" fmla="*/ 0 h 2088232"/>
              <a:gd name="connsiteX2" fmla="*/ 3672408 w 4392488"/>
              <a:gd name="connsiteY2" fmla="*/ 0 h 2088232"/>
              <a:gd name="connsiteX3" fmla="*/ 4392488 w 4392488"/>
              <a:gd name="connsiteY3" fmla="*/ 2088232 h 2088232"/>
              <a:gd name="connsiteX4" fmla="*/ 0 w 4392488"/>
              <a:gd name="connsiteY4" fmla="*/ 2088232 h 2088232"/>
              <a:gd name="connsiteX0" fmla="*/ 0 w 4392488"/>
              <a:gd name="connsiteY0" fmla="*/ 2088232 h 2088232"/>
              <a:gd name="connsiteX1" fmla="*/ 1152128 w 4392488"/>
              <a:gd name="connsiteY1" fmla="*/ 0 h 2088232"/>
              <a:gd name="connsiteX2" fmla="*/ 3456384 w 4392488"/>
              <a:gd name="connsiteY2" fmla="*/ 0 h 2088232"/>
              <a:gd name="connsiteX3" fmla="*/ 4392488 w 4392488"/>
              <a:gd name="connsiteY3" fmla="*/ 2088232 h 2088232"/>
              <a:gd name="connsiteX4" fmla="*/ 0 w 4392488"/>
              <a:gd name="connsiteY4" fmla="*/ 2088232 h 2088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488" h="2088232">
                <a:moveTo>
                  <a:pt x="0" y="2088232"/>
                </a:moveTo>
                <a:lnTo>
                  <a:pt x="1152128" y="0"/>
                </a:lnTo>
                <a:lnTo>
                  <a:pt x="3456384" y="0"/>
                </a:lnTo>
                <a:lnTo>
                  <a:pt x="4392488" y="2088232"/>
                </a:lnTo>
                <a:lnTo>
                  <a:pt x="0" y="2088232"/>
                </a:ln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ovací čára 11"/>
          <p:cNvCxnSpPr>
            <a:endCxn id="10" idx="3"/>
          </p:cNvCxnSpPr>
          <p:nvPr/>
        </p:nvCxnSpPr>
        <p:spPr>
          <a:xfrm>
            <a:off x="4355976" y="5229200"/>
            <a:ext cx="439248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4067944" y="5157192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8659470" y="516880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786710" y="2720533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131078" y="2720533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236568" y="5157192"/>
            <a:ext cx="8557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7 cm</a:t>
            </a:r>
            <a:endParaRPr lang="cs-CZ" sz="26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8101532" y="3571876"/>
            <a:ext cx="111393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5 cm</a:t>
            </a:r>
            <a:endParaRPr lang="cs-CZ" sz="2600" dirty="0"/>
          </a:p>
        </p:txBody>
      </p:sp>
      <p:cxnSp>
        <p:nvCxnSpPr>
          <p:cNvPr id="19" name="Přímá spojovací čára 18"/>
          <p:cNvCxnSpPr>
            <a:stCxn id="10" idx="2"/>
            <a:endCxn id="10" idx="3"/>
          </p:cNvCxnSpPr>
          <p:nvPr/>
        </p:nvCxnSpPr>
        <p:spPr>
          <a:xfrm>
            <a:off x="7812359" y="3140968"/>
            <a:ext cx="936105" cy="20882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>
            <a:stCxn id="10" idx="1"/>
            <a:endCxn id="10" idx="2"/>
          </p:cNvCxnSpPr>
          <p:nvPr/>
        </p:nvCxnSpPr>
        <p:spPr>
          <a:xfrm>
            <a:off x="5508104" y="3140968"/>
            <a:ext cx="230425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6160414" y="2720533"/>
            <a:ext cx="121989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3 cm</a:t>
            </a:r>
            <a:endParaRPr lang="cs-CZ" sz="2600" dirty="0"/>
          </a:p>
        </p:txBody>
      </p:sp>
      <p:cxnSp>
        <p:nvCxnSpPr>
          <p:cNvPr id="37" name="Přímá spojovací čára 36"/>
          <p:cNvCxnSpPr/>
          <p:nvPr/>
        </p:nvCxnSpPr>
        <p:spPr>
          <a:xfrm>
            <a:off x="6516216" y="3140968"/>
            <a:ext cx="0" cy="2088232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6480720" y="3800653"/>
            <a:ext cx="111561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4 cm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0" grpId="0" animBg="1"/>
      <p:bldP spid="28" grpId="0"/>
      <p:bldP spid="29" grpId="0"/>
      <p:bldP spid="30" grpId="0"/>
      <p:bldP spid="31" grpId="0"/>
      <p:bldP spid="32" grpId="0"/>
      <p:bldP spid="33" grpId="0"/>
      <p:bldP spid="35" grpId="0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Rozbor	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Promyslet si, jak postupovat u konstrukce.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Zápis konstrukce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88626" y="2174875"/>
            <a:ext cx="4355374" cy="3951288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600" dirty="0" smtClean="0"/>
              <a:t>AB; │AB│ = 7cm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p; </a:t>
            </a:r>
            <a:r>
              <a:rPr lang="cs-CZ" sz="2800" dirty="0" err="1" smtClean="0"/>
              <a:t>p</a:t>
            </a:r>
            <a:r>
              <a:rPr lang="cs-CZ" sz="2800" dirty="0" smtClean="0"/>
              <a:t> </a:t>
            </a:r>
            <a:r>
              <a:rPr lang="cs-CZ" sz="2800" dirty="0" err="1" smtClean="0"/>
              <a:t>ll</a:t>
            </a:r>
            <a:r>
              <a:rPr lang="cs-CZ" sz="2800" dirty="0" smtClean="0"/>
              <a:t> AB, │p, AB│ = 4 cm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k; </a:t>
            </a:r>
            <a:r>
              <a:rPr lang="cs-CZ" sz="2800" dirty="0" err="1" smtClean="0"/>
              <a:t>k</a:t>
            </a:r>
            <a:r>
              <a:rPr lang="cs-CZ" sz="2800" dirty="0" smtClean="0"/>
              <a:t>(B; 5 cm) </a:t>
            </a:r>
          </a:p>
          <a:p>
            <a:pPr marL="457200" indent="-457200">
              <a:buAutoNum type="arabicPeriod"/>
            </a:pPr>
            <a:r>
              <a:rPr lang="cs-CZ" sz="2600" dirty="0" smtClean="0"/>
              <a:t>C; </a:t>
            </a:r>
            <a:r>
              <a:rPr lang="cs-CZ" sz="2600" dirty="0" err="1" smtClean="0"/>
              <a:t>C</a:t>
            </a:r>
            <a:r>
              <a:rPr lang="cs-CZ" sz="2600" dirty="0" smtClean="0">
                <a:sym typeface="Symbol" pitchFamily="18" charset="2"/>
              </a:rPr>
              <a:t>  p  k 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h; </a:t>
            </a:r>
            <a:r>
              <a:rPr lang="cs-CZ" sz="2800" dirty="0" err="1" smtClean="0"/>
              <a:t>h</a:t>
            </a:r>
            <a:r>
              <a:rPr lang="cs-CZ" sz="2800" dirty="0" smtClean="0"/>
              <a:t>(C; 3 cm) </a:t>
            </a:r>
          </a:p>
          <a:p>
            <a:pPr marL="457200" indent="-457200">
              <a:buAutoNum type="arabicPeriod"/>
            </a:pPr>
            <a:r>
              <a:rPr lang="cs-CZ" sz="2600" dirty="0" smtClean="0">
                <a:sym typeface="Symbol" pitchFamily="18" charset="2"/>
              </a:rPr>
              <a:t>D; </a:t>
            </a:r>
            <a:r>
              <a:rPr lang="cs-CZ" sz="2600" dirty="0" err="1" smtClean="0">
                <a:sym typeface="Symbol" pitchFamily="18" charset="2"/>
              </a:rPr>
              <a:t>D</a:t>
            </a:r>
            <a:r>
              <a:rPr lang="cs-CZ" sz="2600" dirty="0" smtClean="0">
                <a:sym typeface="Symbol" pitchFamily="18" charset="2"/>
              </a:rPr>
              <a:t>  p </a:t>
            </a:r>
            <a:r>
              <a:rPr lang="cs-CZ" sz="2600" b="1" dirty="0" smtClean="0">
                <a:sym typeface="Symbol" pitchFamily="18" charset="2"/>
              </a:rPr>
              <a:t> </a:t>
            </a:r>
            <a:r>
              <a:rPr lang="cs-CZ" sz="2800" dirty="0" smtClean="0"/>
              <a:t>h, D </a:t>
            </a:r>
            <a:r>
              <a:rPr lang="cs-CZ" sz="2600" dirty="0" smtClean="0">
                <a:sym typeface="Symbol" pitchFamily="18" charset="2"/>
              </a:rPr>
              <a:t>       BCA</a:t>
            </a:r>
          </a:p>
          <a:p>
            <a:pPr marL="457200" indent="-457200">
              <a:buAutoNum type="arabicPeriod"/>
            </a:pPr>
            <a:r>
              <a:rPr lang="cs-CZ" sz="2600" dirty="0" smtClean="0"/>
              <a:t>lichoběžník ABCD</a:t>
            </a:r>
          </a:p>
        </p:txBody>
      </p:sp>
      <p:sp>
        <p:nvSpPr>
          <p:cNvPr id="24" name="Volný tvar 23"/>
          <p:cNvSpPr/>
          <p:nvPr/>
        </p:nvSpPr>
        <p:spPr>
          <a:xfrm>
            <a:off x="179512" y="3501008"/>
            <a:ext cx="4392488" cy="2088232"/>
          </a:xfrm>
          <a:custGeom>
            <a:avLst/>
            <a:gdLst>
              <a:gd name="connsiteX0" fmla="*/ 0 w 4428000"/>
              <a:gd name="connsiteY0" fmla="*/ 2088232 h 2088232"/>
              <a:gd name="connsiteX1" fmla="*/ 1257951 w 4428000"/>
              <a:gd name="connsiteY1" fmla="*/ 0 h 2088232"/>
              <a:gd name="connsiteX2" fmla="*/ 4428000 w 4428000"/>
              <a:gd name="connsiteY2" fmla="*/ 0 h 2088232"/>
              <a:gd name="connsiteX3" fmla="*/ 3170049 w 4428000"/>
              <a:gd name="connsiteY3" fmla="*/ 2088232 h 2088232"/>
              <a:gd name="connsiteX4" fmla="*/ 0 w 4428000"/>
              <a:gd name="connsiteY4" fmla="*/ 2088232 h 2088232"/>
              <a:gd name="connsiteX0" fmla="*/ 0 w 4464496"/>
              <a:gd name="connsiteY0" fmla="*/ 2088232 h 2088232"/>
              <a:gd name="connsiteX1" fmla="*/ 1257951 w 4464496"/>
              <a:gd name="connsiteY1" fmla="*/ 0 h 2088232"/>
              <a:gd name="connsiteX2" fmla="*/ 4464496 w 4464496"/>
              <a:gd name="connsiteY2" fmla="*/ 0 h 2088232"/>
              <a:gd name="connsiteX3" fmla="*/ 3170049 w 4464496"/>
              <a:gd name="connsiteY3" fmla="*/ 2088232 h 2088232"/>
              <a:gd name="connsiteX4" fmla="*/ 0 w 4464496"/>
              <a:gd name="connsiteY4" fmla="*/ 2088232 h 2088232"/>
              <a:gd name="connsiteX0" fmla="*/ 0 w 4464496"/>
              <a:gd name="connsiteY0" fmla="*/ 2088232 h 2160240"/>
              <a:gd name="connsiteX1" fmla="*/ 1257951 w 4464496"/>
              <a:gd name="connsiteY1" fmla="*/ 0 h 2160240"/>
              <a:gd name="connsiteX2" fmla="*/ 4464496 w 4464496"/>
              <a:gd name="connsiteY2" fmla="*/ 0 h 2160240"/>
              <a:gd name="connsiteX3" fmla="*/ 4392488 w 4464496"/>
              <a:gd name="connsiteY3" fmla="*/ 2160240 h 2160240"/>
              <a:gd name="connsiteX4" fmla="*/ 0 w 4464496"/>
              <a:gd name="connsiteY4" fmla="*/ 2088232 h 2160240"/>
              <a:gd name="connsiteX0" fmla="*/ 0 w 4392488"/>
              <a:gd name="connsiteY0" fmla="*/ 2088232 h 2160240"/>
              <a:gd name="connsiteX1" fmla="*/ 1257951 w 4392488"/>
              <a:gd name="connsiteY1" fmla="*/ 0 h 2160240"/>
              <a:gd name="connsiteX2" fmla="*/ 3672408 w 4392488"/>
              <a:gd name="connsiteY2" fmla="*/ 0 h 2160240"/>
              <a:gd name="connsiteX3" fmla="*/ 4392488 w 4392488"/>
              <a:gd name="connsiteY3" fmla="*/ 2160240 h 2160240"/>
              <a:gd name="connsiteX4" fmla="*/ 0 w 4392488"/>
              <a:gd name="connsiteY4" fmla="*/ 2088232 h 2160240"/>
              <a:gd name="connsiteX0" fmla="*/ 0 w 4392488"/>
              <a:gd name="connsiteY0" fmla="*/ 2088232 h 2160240"/>
              <a:gd name="connsiteX1" fmla="*/ 1152128 w 4392488"/>
              <a:gd name="connsiteY1" fmla="*/ 0 h 2160240"/>
              <a:gd name="connsiteX2" fmla="*/ 3672408 w 4392488"/>
              <a:gd name="connsiteY2" fmla="*/ 0 h 2160240"/>
              <a:gd name="connsiteX3" fmla="*/ 4392488 w 4392488"/>
              <a:gd name="connsiteY3" fmla="*/ 2160240 h 2160240"/>
              <a:gd name="connsiteX4" fmla="*/ 0 w 4392488"/>
              <a:gd name="connsiteY4" fmla="*/ 2088232 h 2160240"/>
              <a:gd name="connsiteX0" fmla="*/ 0 w 4392488"/>
              <a:gd name="connsiteY0" fmla="*/ 2088232 h 2088232"/>
              <a:gd name="connsiteX1" fmla="*/ 1152128 w 4392488"/>
              <a:gd name="connsiteY1" fmla="*/ 0 h 2088232"/>
              <a:gd name="connsiteX2" fmla="*/ 3672408 w 4392488"/>
              <a:gd name="connsiteY2" fmla="*/ 0 h 2088232"/>
              <a:gd name="connsiteX3" fmla="*/ 4392488 w 4392488"/>
              <a:gd name="connsiteY3" fmla="*/ 2088232 h 2088232"/>
              <a:gd name="connsiteX4" fmla="*/ 0 w 4392488"/>
              <a:gd name="connsiteY4" fmla="*/ 2088232 h 2088232"/>
              <a:gd name="connsiteX0" fmla="*/ 0 w 4392488"/>
              <a:gd name="connsiteY0" fmla="*/ 2088232 h 2088232"/>
              <a:gd name="connsiteX1" fmla="*/ 1152128 w 4392488"/>
              <a:gd name="connsiteY1" fmla="*/ 0 h 2088232"/>
              <a:gd name="connsiteX2" fmla="*/ 3456384 w 4392488"/>
              <a:gd name="connsiteY2" fmla="*/ 0 h 2088232"/>
              <a:gd name="connsiteX3" fmla="*/ 4392488 w 4392488"/>
              <a:gd name="connsiteY3" fmla="*/ 2088232 h 2088232"/>
              <a:gd name="connsiteX4" fmla="*/ 0 w 4392488"/>
              <a:gd name="connsiteY4" fmla="*/ 2088232 h 2088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92488" h="2088232">
                <a:moveTo>
                  <a:pt x="0" y="2088232"/>
                </a:moveTo>
                <a:lnTo>
                  <a:pt x="1152128" y="0"/>
                </a:lnTo>
                <a:lnTo>
                  <a:pt x="3456384" y="0"/>
                </a:lnTo>
                <a:lnTo>
                  <a:pt x="4392488" y="2088232"/>
                </a:lnTo>
                <a:lnTo>
                  <a:pt x="0" y="2088232"/>
                </a:ln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179512" y="5589240"/>
            <a:ext cx="439248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3635896" y="3501008"/>
            <a:ext cx="936105" cy="20882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3857620" y="3786190"/>
            <a:ext cx="11521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5 cm</a:t>
            </a:r>
            <a:endParaRPr lang="cs-CZ" sz="26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835696" y="5600853"/>
            <a:ext cx="11521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7 cm</a:t>
            </a:r>
            <a:endParaRPr lang="cs-CZ" sz="26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-36512" y="552884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4427984" y="5589240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1026622" y="3068960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491880" y="3068960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sp>
        <p:nvSpPr>
          <p:cNvPr id="43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Narýsuj lichoběžník ABCD</a:t>
            </a:r>
            <a:br>
              <a:rPr lang="cs-CZ" dirty="0" smtClean="0"/>
            </a:br>
            <a:r>
              <a:rPr lang="cs-CZ" dirty="0" smtClean="0"/>
              <a:t>a = 7 cm, b = 5 cm, c = 3 cm, v = 4 cm</a:t>
            </a:r>
            <a:endParaRPr lang="cs-CZ" dirty="0"/>
          </a:p>
        </p:txBody>
      </p:sp>
      <p:sp>
        <p:nvSpPr>
          <p:cNvPr id="49" name="Oblouk 48"/>
          <p:cNvSpPr/>
          <p:nvPr/>
        </p:nvSpPr>
        <p:spPr>
          <a:xfrm>
            <a:off x="2268264" y="3285504"/>
            <a:ext cx="4680000" cy="4680000"/>
          </a:xfrm>
          <a:prstGeom prst="arc">
            <a:avLst>
              <a:gd name="adj1" fmla="val 14112077"/>
              <a:gd name="adj2" fmla="val 15977472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TextovéPole 49"/>
          <p:cNvSpPr txBox="1"/>
          <p:nvPr/>
        </p:nvSpPr>
        <p:spPr>
          <a:xfrm>
            <a:off x="4139952" y="2852936"/>
            <a:ext cx="5040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baseline="-25000" dirty="0"/>
          </a:p>
        </p:txBody>
      </p:sp>
      <p:cxnSp>
        <p:nvCxnSpPr>
          <p:cNvPr id="52" name="Přímá spojovací čára 51"/>
          <p:cNvCxnSpPr/>
          <p:nvPr/>
        </p:nvCxnSpPr>
        <p:spPr>
          <a:xfrm>
            <a:off x="179512" y="3501008"/>
            <a:ext cx="43924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ovéPole 56"/>
          <p:cNvSpPr txBox="1"/>
          <p:nvPr/>
        </p:nvSpPr>
        <p:spPr>
          <a:xfrm>
            <a:off x="107504" y="3356992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p</a:t>
            </a:r>
            <a:endParaRPr lang="cs-CZ" sz="26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907704" y="2996952"/>
            <a:ext cx="11521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3 cm</a:t>
            </a:r>
            <a:endParaRPr lang="cs-CZ" sz="2600" dirty="0"/>
          </a:p>
        </p:txBody>
      </p:sp>
      <p:cxnSp>
        <p:nvCxnSpPr>
          <p:cNvPr id="47" name="Přímá spojovací čára 46"/>
          <p:cNvCxnSpPr/>
          <p:nvPr/>
        </p:nvCxnSpPr>
        <p:spPr>
          <a:xfrm>
            <a:off x="2411760" y="3501008"/>
            <a:ext cx="0" cy="2088232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ovéPole 47"/>
          <p:cNvSpPr txBox="1"/>
          <p:nvPr/>
        </p:nvSpPr>
        <p:spPr>
          <a:xfrm>
            <a:off x="2411760" y="4304709"/>
            <a:ext cx="11521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4 cm</a:t>
            </a:r>
            <a:endParaRPr lang="cs-CZ" sz="2600" dirty="0"/>
          </a:p>
        </p:txBody>
      </p:sp>
      <p:cxnSp>
        <p:nvCxnSpPr>
          <p:cNvPr id="51" name="Přímá spojovací čára 50"/>
          <p:cNvCxnSpPr>
            <a:stCxn id="24" idx="1"/>
          </p:cNvCxnSpPr>
          <p:nvPr/>
        </p:nvCxnSpPr>
        <p:spPr>
          <a:xfrm>
            <a:off x="1331640" y="3501008"/>
            <a:ext cx="230425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blouk 58"/>
          <p:cNvSpPr/>
          <p:nvPr/>
        </p:nvSpPr>
        <p:spPr>
          <a:xfrm rot="16200000">
            <a:off x="1332160" y="1196753"/>
            <a:ext cx="4680000" cy="4680000"/>
          </a:xfrm>
          <a:prstGeom prst="arc">
            <a:avLst>
              <a:gd name="adj1" fmla="val 15826347"/>
              <a:gd name="adj2" fmla="val 1704822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TextovéPole 59"/>
          <p:cNvSpPr txBox="1"/>
          <p:nvPr/>
        </p:nvSpPr>
        <p:spPr>
          <a:xfrm>
            <a:off x="1331640" y="2780928"/>
            <a:ext cx="5040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h</a:t>
            </a:r>
            <a:endParaRPr lang="cs-CZ" sz="2600" baseline="-25000" dirty="0"/>
          </a:p>
        </p:txBody>
      </p:sp>
      <p:cxnSp>
        <p:nvCxnSpPr>
          <p:cNvPr id="30" name="Přímá spojovací šipka 29"/>
          <p:cNvCxnSpPr/>
          <p:nvPr/>
        </p:nvCxnSpPr>
        <p:spPr>
          <a:xfrm>
            <a:off x="7812360" y="4941168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7812360" y="4797152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49" grpId="0" animBg="1"/>
      <p:bldP spid="50" grpId="0"/>
      <p:bldP spid="57" grpId="0"/>
      <p:bldP spid="59" grpId="0" animBg="1"/>
      <p:bldP spid="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762872" cy="63976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Konstrukce podle zápisu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32048" y="2132856"/>
            <a:ext cx="4711456" cy="3951288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600" dirty="0" smtClean="0"/>
              <a:t>AB; │AB│ = 7cm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p; </a:t>
            </a:r>
            <a:r>
              <a:rPr lang="cs-CZ" sz="2800" dirty="0" err="1" smtClean="0"/>
              <a:t>p</a:t>
            </a:r>
            <a:r>
              <a:rPr lang="cs-CZ" sz="2800" dirty="0" smtClean="0"/>
              <a:t> </a:t>
            </a:r>
            <a:r>
              <a:rPr lang="cs-CZ" sz="2800" dirty="0" err="1" smtClean="0"/>
              <a:t>ll</a:t>
            </a:r>
            <a:r>
              <a:rPr lang="cs-CZ" sz="2800" dirty="0" smtClean="0"/>
              <a:t> AB, │p, AB│ = 4 cm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k; </a:t>
            </a:r>
            <a:r>
              <a:rPr lang="cs-CZ" sz="2800" dirty="0" err="1" smtClean="0"/>
              <a:t>k</a:t>
            </a:r>
            <a:r>
              <a:rPr lang="cs-CZ" sz="2800" baseline="-25000" dirty="0" smtClean="0"/>
              <a:t> </a:t>
            </a:r>
            <a:r>
              <a:rPr lang="cs-CZ" sz="2800" dirty="0" smtClean="0"/>
              <a:t>(B; 5 cm) </a:t>
            </a:r>
          </a:p>
          <a:p>
            <a:pPr marL="457200" indent="-457200">
              <a:buAutoNum type="arabicPeriod"/>
            </a:pPr>
            <a:r>
              <a:rPr lang="cs-CZ" sz="2600" dirty="0" smtClean="0"/>
              <a:t>C; C</a:t>
            </a:r>
            <a:r>
              <a:rPr lang="cs-CZ" sz="2600" dirty="0" smtClean="0">
                <a:sym typeface="Symbol" pitchFamily="18" charset="2"/>
              </a:rPr>
              <a:t>  p  k </a:t>
            </a:r>
          </a:p>
          <a:p>
            <a:pPr marL="457200" indent="-457200">
              <a:buAutoNum type="arabicPeriod"/>
            </a:pPr>
            <a:r>
              <a:rPr lang="cs-CZ" sz="2800" dirty="0" smtClean="0"/>
              <a:t>h; </a:t>
            </a:r>
            <a:r>
              <a:rPr lang="cs-CZ" sz="2800" dirty="0" err="1" smtClean="0"/>
              <a:t>h</a:t>
            </a:r>
            <a:r>
              <a:rPr lang="cs-CZ" sz="2800" dirty="0" smtClean="0"/>
              <a:t>(C; 3 cm) </a:t>
            </a:r>
          </a:p>
          <a:p>
            <a:pPr marL="457200" indent="-457200">
              <a:buAutoNum type="arabicPeriod"/>
            </a:pPr>
            <a:r>
              <a:rPr lang="cs-CZ" sz="2600" dirty="0" smtClean="0">
                <a:sym typeface="Symbol" pitchFamily="18" charset="2"/>
              </a:rPr>
              <a:t>D; </a:t>
            </a:r>
            <a:r>
              <a:rPr lang="cs-CZ" sz="2600" dirty="0" err="1" smtClean="0">
                <a:sym typeface="Symbol" pitchFamily="18" charset="2"/>
              </a:rPr>
              <a:t>D</a:t>
            </a:r>
            <a:r>
              <a:rPr lang="cs-CZ" sz="2600" dirty="0" smtClean="0">
                <a:sym typeface="Symbol" pitchFamily="18" charset="2"/>
              </a:rPr>
              <a:t>  p </a:t>
            </a:r>
            <a:r>
              <a:rPr lang="cs-CZ" sz="2600" b="1" dirty="0" smtClean="0">
                <a:sym typeface="Symbol" pitchFamily="18" charset="2"/>
              </a:rPr>
              <a:t> </a:t>
            </a:r>
            <a:r>
              <a:rPr lang="cs-CZ" sz="2800" dirty="0" smtClean="0"/>
              <a:t>h, D </a:t>
            </a:r>
            <a:r>
              <a:rPr lang="cs-CZ" sz="2600" dirty="0" smtClean="0">
                <a:sym typeface="Symbol" pitchFamily="18" charset="2"/>
              </a:rPr>
              <a:t>       BCA</a:t>
            </a:r>
          </a:p>
          <a:p>
            <a:pPr marL="457200" indent="-457200">
              <a:buAutoNum type="arabicPeriod"/>
            </a:pPr>
            <a:r>
              <a:rPr lang="cs-CZ" sz="2600" dirty="0" smtClean="0"/>
              <a:t>lichoběžník ABCD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4122966" y="552884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7651358" y="5456837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651358" y="3440613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516216" y="3440613"/>
            <a:ext cx="44903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C‘</a:t>
            </a:r>
            <a:endParaRPr lang="cs-CZ" sz="2600" dirty="0"/>
          </a:p>
        </p:txBody>
      </p:sp>
      <p:sp>
        <p:nvSpPr>
          <p:cNvPr id="43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Narýsuj lichoběžník ABCD</a:t>
            </a:r>
            <a:br>
              <a:rPr lang="cs-CZ" dirty="0" smtClean="0"/>
            </a:br>
            <a:r>
              <a:rPr lang="cs-CZ" dirty="0" smtClean="0"/>
              <a:t>a = 7 cm, b = 5 cm, c = 3 cm, v = 4 cm</a:t>
            </a:r>
            <a:endParaRPr lang="cs-CZ" dirty="0"/>
          </a:p>
        </p:txBody>
      </p:sp>
      <p:sp>
        <p:nvSpPr>
          <p:cNvPr id="49" name="Oblouk 48"/>
          <p:cNvSpPr/>
          <p:nvPr/>
        </p:nvSpPr>
        <p:spPr>
          <a:xfrm>
            <a:off x="4572720" y="3502216"/>
            <a:ext cx="6480000" cy="10872000"/>
          </a:xfrm>
          <a:prstGeom prst="arc">
            <a:avLst>
              <a:gd name="adj1" fmla="val 15315970"/>
              <a:gd name="adj2" fmla="val 1704983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TextovéPole 49"/>
          <p:cNvSpPr txBox="1"/>
          <p:nvPr/>
        </p:nvSpPr>
        <p:spPr>
          <a:xfrm>
            <a:off x="8028384" y="3152581"/>
            <a:ext cx="36004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baseline="-25000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2915816" y="372864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p</a:t>
            </a:r>
            <a:endParaRPr lang="cs-CZ" sz="2600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8748464" y="3440613"/>
            <a:ext cx="52104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cxnSp>
        <p:nvCxnSpPr>
          <p:cNvPr id="48" name="Přímá spojovací čára 47"/>
          <p:cNvCxnSpPr/>
          <p:nvPr/>
        </p:nvCxnSpPr>
        <p:spPr>
          <a:xfrm>
            <a:off x="3995936" y="5445224"/>
            <a:ext cx="49685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Volný tvar 50"/>
          <p:cNvSpPr/>
          <p:nvPr/>
        </p:nvSpPr>
        <p:spPr>
          <a:xfrm>
            <a:off x="4283968" y="5370653"/>
            <a:ext cx="0" cy="185195"/>
          </a:xfrm>
          <a:custGeom>
            <a:avLst/>
            <a:gdLst>
              <a:gd name="connsiteX0" fmla="*/ 0 w 0"/>
              <a:gd name="connsiteY0" fmla="*/ 0 h 185195"/>
              <a:gd name="connsiteX1" fmla="*/ 0 w 0"/>
              <a:gd name="connsiteY1" fmla="*/ 185195 h 185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85195">
                <a:moveTo>
                  <a:pt x="0" y="0"/>
                </a:moveTo>
                <a:lnTo>
                  <a:pt x="0" y="185195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olný tvar 53"/>
          <p:cNvSpPr/>
          <p:nvPr/>
        </p:nvSpPr>
        <p:spPr>
          <a:xfrm>
            <a:off x="7812360" y="5373216"/>
            <a:ext cx="0" cy="185195"/>
          </a:xfrm>
          <a:custGeom>
            <a:avLst/>
            <a:gdLst>
              <a:gd name="connsiteX0" fmla="*/ 0 w 0"/>
              <a:gd name="connsiteY0" fmla="*/ 0 h 185195"/>
              <a:gd name="connsiteX1" fmla="*/ 0 w 0"/>
              <a:gd name="connsiteY1" fmla="*/ 185195 h 185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85195">
                <a:moveTo>
                  <a:pt x="0" y="0"/>
                </a:moveTo>
                <a:lnTo>
                  <a:pt x="0" y="185195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5" name="Přímá spojovací čára 54"/>
          <p:cNvCxnSpPr/>
          <p:nvPr/>
        </p:nvCxnSpPr>
        <p:spPr>
          <a:xfrm>
            <a:off x="3059832" y="3861048"/>
            <a:ext cx="608416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Volný tvar 55"/>
          <p:cNvSpPr/>
          <p:nvPr/>
        </p:nvSpPr>
        <p:spPr>
          <a:xfrm flipV="1">
            <a:off x="4283969" y="3861048"/>
            <a:ext cx="4680519" cy="1584176"/>
          </a:xfrm>
          <a:custGeom>
            <a:avLst/>
            <a:gdLst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285063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309634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309634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  <a:gd name="connsiteX0" fmla="*/ 0 w 3465682"/>
              <a:gd name="connsiteY0" fmla="*/ 2088232 h 2088232"/>
              <a:gd name="connsiteX1" fmla="*/ 615048 w 3465682"/>
              <a:gd name="connsiteY1" fmla="*/ 0 h 2088232"/>
              <a:gd name="connsiteX2" fmla="*/ 2529578 w 3465682"/>
              <a:gd name="connsiteY2" fmla="*/ 0 h 2088232"/>
              <a:gd name="connsiteX3" fmla="*/ 3465682 w 3465682"/>
              <a:gd name="connsiteY3" fmla="*/ 2088232 h 2088232"/>
              <a:gd name="connsiteX4" fmla="*/ 0 w 3465682"/>
              <a:gd name="connsiteY4" fmla="*/ 2088232 h 2088232"/>
              <a:gd name="connsiteX0" fmla="*/ 0 w 3465682"/>
              <a:gd name="connsiteY0" fmla="*/ 2088232 h 2088232"/>
              <a:gd name="connsiteX1" fmla="*/ 523168 w 3465682"/>
              <a:gd name="connsiteY1" fmla="*/ 0 h 2088232"/>
              <a:gd name="connsiteX2" fmla="*/ 2529578 w 3465682"/>
              <a:gd name="connsiteY2" fmla="*/ 0 h 2088232"/>
              <a:gd name="connsiteX3" fmla="*/ 3465682 w 3465682"/>
              <a:gd name="connsiteY3" fmla="*/ 2088232 h 2088232"/>
              <a:gd name="connsiteX4" fmla="*/ 0 w 3465682"/>
              <a:gd name="connsiteY4" fmla="*/ 2088232 h 2088232"/>
              <a:gd name="connsiteX0" fmla="*/ 0 w 3465682"/>
              <a:gd name="connsiteY0" fmla="*/ 2088232 h 2088232"/>
              <a:gd name="connsiteX1" fmla="*/ 523168 w 3465682"/>
              <a:gd name="connsiteY1" fmla="*/ 0 h 2088232"/>
              <a:gd name="connsiteX2" fmla="*/ 2659438 w 3465682"/>
              <a:gd name="connsiteY2" fmla="*/ 0 h 2088232"/>
              <a:gd name="connsiteX3" fmla="*/ 3465682 w 3465682"/>
              <a:gd name="connsiteY3" fmla="*/ 2088232 h 2088232"/>
              <a:gd name="connsiteX4" fmla="*/ 0 w 3465682"/>
              <a:gd name="connsiteY4" fmla="*/ 2088232 h 2088232"/>
              <a:gd name="connsiteX0" fmla="*/ 0 w 3051815"/>
              <a:gd name="connsiteY0" fmla="*/ 2088232 h 2088232"/>
              <a:gd name="connsiteX1" fmla="*/ 523168 w 3051815"/>
              <a:gd name="connsiteY1" fmla="*/ 0 h 2088232"/>
              <a:gd name="connsiteX2" fmla="*/ 2659438 w 3051815"/>
              <a:gd name="connsiteY2" fmla="*/ 0 h 2088232"/>
              <a:gd name="connsiteX3" fmla="*/ 3051815 w 3051815"/>
              <a:gd name="connsiteY3" fmla="*/ 2088232 h 2088232"/>
              <a:gd name="connsiteX4" fmla="*/ 0 w 3051815"/>
              <a:gd name="connsiteY4" fmla="*/ 2088232 h 2088232"/>
              <a:gd name="connsiteX0" fmla="*/ 0 w 2921022"/>
              <a:gd name="connsiteY0" fmla="*/ 2088232 h 2088232"/>
              <a:gd name="connsiteX1" fmla="*/ 523168 w 2921022"/>
              <a:gd name="connsiteY1" fmla="*/ 0 h 2088232"/>
              <a:gd name="connsiteX2" fmla="*/ 2659438 w 2921022"/>
              <a:gd name="connsiteY2" fmla="*/ 0 h 2088232"/>
              <a:gd name="connsiteX3" fmla="*/ 2921022 w 2921022"/>
              <a:gd name="connsiteY3" fmla="*/ 2088232 h 2088232"/>
              <a:gd name="connsiteX4" fmla="*/ 0 w 2921022"/>
              <a:gd name="connsiteY4" fmla="*/ 2088232 h 2088232"/>
              <a:gd name="connsiteX0" fmla="*/ 0 w 3356996"/>
              <a:gd name="connsiteY0" fmla="*/ 2088232 h 2088232"/>
              <a:gd name="connsiteX1" fmla="*/ 523168 w 3356996"/>
              <a:gd name="connsiteY1" fmla="*/ 0 h 2088232"/>
              <a:gd name="connsiteX2" fmla="*/ 2659438 w 3356996"/>
              <a:gd name="connsiteY2" fmla="*/ 0 h 2088232"/>
              <a:gd name="connsiteX3" fmla="*/ 3356996 w 3356996"/>
              <a:gd name="connsiteY3" fmla="*/ 2088232 h 2088232"/>
              <a:gd name="connsiteX4" fmla="*/ 0 w 3356996"/>
              <a:gd name="connsiteY4" fmla="*/ 2088232 h 2088232"/>
              <a:gd name="connsiteX0" fmla="*/ 2092673 w 2833828"/>
              <a:gd name="connsiteY0" fmla="*/ 2088232 h 2088232"/>
              <a:gd name="connsiteX1" fmla="*/ 0 w 2833828"/>
              <a:gd name="connsiteY1" fmla="*/ 0 h 2088232"/>
              <a:gd name="connsiteX2" fmla="*/ 2136270 w 2833828"/>
              <a:gd name="connsiteY2" fmla="*/ 0 h 2088232"/>
              <a:gd name="connsiteX3" fmla="*/ 2833828 w 2833828"/>
              <a:gd name="connsiteY3" fmla="*/ 2088232 h 2088232"/>
              <a:gd name="connsiteX4" fmla="*/ 2092673 w 2833828"/>
              <a:gd name="connsiteY4" fmla="*/ 2088232 h 2088232"/>
              <a:gd name="connsiteX0" fmla="*/ 2049075 w 2833828"/>
              <a:gd name="connsiteY0" fmla="*/ 2088232 h 2088232"/>
              <a:gd name="connsiteX1" fmla="*/ 0 w 2833828"/>
              <a:gd name="connsiteY1" fmla="*/ 0 h 2088232"/>
              <a:gd name="connsiteX2" fmla="*/ 2136270 w 2833828"/>
              <a:gd name="connsiteY2" fmla="*/ 0 h 2088232"/>
              <a:gd name="connsiteX3" fmla="*/ 2833828 w 2833828"/>
              <a:gd name="connsiteY3" fmla="*/ 2088232 h 2088232"/>
              <a:gd name="connsiteX4" fmla="*/ 2049075 w 2833828"/>
              <a:gd name="connsiteY4" fmla="*/ 2088232 h 2088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3828" h="2088232">
                <a:moveTo>
                  <a:pt x="2049075" y="2088232"/>
                </a:moveTo>
                <a:lnTo>
                  <a:pt x="0" y="0"/>
                </a:lnTo>
                <a:lnTo>
                  <a:pt x="2136270" y="0"/>
                </a:lnTo>
                <a:lnTo>
                  <a:pt x="2833828" y="2088232"/>
                </a:lnTo>
                <a:lnTo>
                  <a:pt x="2049075" y="2088232"/>
                </a:ln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8" name="Přímá spojovací čára 27"/>
          <p:cNvCxnSpPr/>
          <p:nvPr/>
        </p:nvCxnSpPr>
        <p:spPr>
          <a:xfrm flipV="1">
            <a:off x="8676456" y="2708920"/>
            <a:ext cx="0" cy="30243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blouk 29"/>
          <p:cNvSpPr/>
          <p:nvPr/>
        </p:nvSpPr>
        <p:spPr>
          <a:xfrm>
            <a:off x="6480696" y="3861048"/>
            <a:ext cx="4356000" cy="4320000"/>
          </a:xfrm>
          <a:prstGeom prst="arc">
            <a:avLst>
              <a:gd name="adj1" fmla="val 15807162"/>
              <a:gd name="adj2" fmla="val 16609861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louk 31"/>
          <p:cNvSpPr/>
          <p:nvPr/>
        </p:nvSpPr>
        <p:spPr>
          <a:xfrm rot="16200000">
            <a:off x="7668744" y="2060849"/>
            <a:ext cx="3600000" cy="3600000"/>
          </a:xfrm>
          <a:prstGeom prst="arc">
            <a:avLst>
              <a:gd name="adj1" fmla="val 14112077"/>
              <a:gd name="adj2" fmla="val 1820904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4987062" y="3429000"/>
            <a:ext cx="52104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D‘</a:t>
            </a:r>
            <a:endParaRPr lang="cs-CZ" sz="2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220072" y="2720533"/>
            <a:ext cx="5040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h‘</a:t>
            </a:r>
            <a:endParaRPr lang="cs-CZ" sz="2600" baseline="-25000" dirty="0"/>
          </a:p>
        </p:txBody>
      </p:sp>
      <p:cxnSp>
        <p:nvCxnSpPr>
          <p:cNvPr id="29" name="Přímá spojovací čára 28"/>
          <p:cNvCxnSpPr/>
          <p:nvPr/>
        </p:nvCxnSpPr>
        <p:spPr>
          <a:xfrm flipV="1">
            <a:off x="3995936" y="2996952"/>
            <a:ext cx="1944216" cy="28803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 flipV="1">
            <a:off x="3563888" y="3356992"/>
            <a:ext cx="5184576" cy="24482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 flipH="1" flipV="1">
            <a:off x="6300192" y="3356992"/>
            <a:ext cx="2016224" cy="28083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 flipV="1">
            <a:off x="7380312" y="3645024"/>
            <a:ext cx="1763688" cy="23762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Volný tvar 60"/>
          <p:cNvSpPr/>
          <p:nvPr/>
        </p:nvSpPr>
        <p:spPr>
          <a:xfrm flipV="1">
            <a:off x="4283969" y="3861048"/>
            <a:ext cx="3528391" cy="1584176"/>
          </a:xfrm>
          <a:custGeom>
            <a:avLst/>
            <a:gdLst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285063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309634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309634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  <a:gd name="connsiteX0" fmla="*/ 0 w 3465682"/>
              <a:gd name="connsiteY0" fmla="*/ 2088232 h 2088232"/>
              <a:gd name="connsiteX1" fmla="*/ 615048 w 3465682"/>
              <a:gd name="connsiteY1" fmla="*/ 0 h 2088232"/>
              <a:gd name="connsiteX2" fmla="*/ 2529578 w 3465682"/>
              <a:gd name="connsiteY2" fmla="*/ 0 h 2088232"/>
              <a:gd name="connsiteX3" fmla="*/ 3465682 w 3465682"/>
              <a:gd name="connsiteY3" fmla="*/ 2088232 h 2088232"/>
              <a:gd name="connsiteX4" fmla="*/ 0 w 3465682"/>
              <a:gd name="connsiteY4" fmla="*/ 2088232 h 2088232"/>
              <a:gd name="connsiteX0" fmla="*/ 0 w 3465682"/>
              <a:gd name="connsiteY0" fmla="*/ 2088232 h 2088232"/>
              <a:gd name="connsiteX1" fmla="*/ 523168 w 3465682"/>
              <a:gd name="connsiteY1" fmla="*/ 0 h 2088232"/>
              <a:gd name="connsiteX2" fmla="*/ 2529578 w 3465682"/>
              <a:gd name="connsiteY2" fmla="*/ 0 h 2088232"/>
              <a:gd name="connsiteX3" fmla="*/ 3465682 w 3465682"/>
              <a:gd name="connsiteY3" fmla="*/ 2088232 h 2088232"/>
              <a:gd name="connsiteX4" fmla="*/ 0 w 3465682"/>
              <a:gd name="connsiteY4" fmla="*/ 2088232 h 2088232"/>
              <a:gd name="connsiteX0" fmla="*/ 0 w 3465682"/>
              <a:gd name="connsiteY0" fmla="*/ 2088232 h 2088232"/>
              <a:gd name="connsiteX1" fmla="*/ 523168 w 3465682"/>
              <a:gd name="connsiteY1" fmla="*/ 0 h 2088232"/>
              <a:gd name="connsiteX2" fmla="*/ 2659438 w 3465682"/>
              <a:gd name="connsiteY2" fmla="*/ 0 h 2088232"/>
              <a:gd name="connsiteX3" fmla="*/ 3465682 w 3465682"/>
              <a:gd name="connsiteY3" fmla="*/ 2088232 h 2088232"/>
              <a:gd name="connsiteX4" fmla="*/ 0 w 3465682"/>
              <a:gd name="connsiteY4" fmla="*/ 2088232 h 2088232"/>
              <a:gd name="connsiteX0" fmla="*/ 0 w 3051815"/>
              <a:gd name="connsiteY0" fmla="*/ 2088232 h 2088232"/>
              <a:gd name="connsiteX1" fmla="*/ 523168 w 3051815"/>
              <a:gd name="connsiteY1" fmla="*/ 0 h 2088232"/>
              <a:gd name="connsiteX2" fmla="*/ 2659438 w 3051815"/>
              <a:gd name="connsiteY2" fmla="*/ 0 h 2088232"/>
              <a:gd name="connsiteX3" fmla="*/ 3051815 w 3051815"/>
              <a:gd name="connsiteY3" fmla="*/ 2088232 h 2088232"/>
              <a:gd name="connsiteX4" fmla="*/ 0 w 3051815"/>
              <a:gd name="connsiteY4" fmla="*/ 2088232 h 2088232"/>
              <a:gd name="connsiteX0" fmla="*/ 0 w 2659438"/>
              <a:gd name="connsiteY0" fmla="*/ 2088232 h 2088232"/>
              <a:gd name="connsiteX1" fmla="*/ 523168 w 2659438"/>
              <a:gd name="connsiteY1" fmla="*/ 0 h 2088232"/>
              <a:gd name="connsiteX2" fmla="*/ 2659438 w 2659438"/>
              <a:gd name="connsiteY2" fmla="*/ 0 h 2088232"/>
              <a:gd name="connsiteX3" fmla="*/ 2267063 w 2659438"/>
              <a:gd name="connsiteY3" fmla="*/ 2088232 h 2088232"/>
              <a:gd name="connsiteX4" fmla="*/ 0 w 2659438"/>
              <a:gd name="connsiteY4" fmla="*/ 2088232 h 2088232"/>
              <a:gd name="connsiteX0" fmla="*/ 0 w 2659438"/>
              <a:gd name="connsiteY0" fmla="*/ 2088232 h 2088232"/>
              <a:gd name="connsiteX1" fmla="*/ 523168 w 2659438"/>
              <a:gd name="connsiteY1" fmla="*/ 0 h 2088232"/>
              <a:gd name="connsiteX2" fmla="*/ 2659438 w 2659438"/>
              <a:gd name="connsiteY2" fmla="*/ 0 h 2088232"/>
              <a:gd name="connsiteX3" fmla="*/ 2397854 w 2659438"/>
              <a:gd name="connsiteY3" fmla="*/ 2088232 h 2088232"/>
              <a:gd name="connsiteX4" fmla="*/ 0 w 2659438"/>
              <a:gd name="connsiteY4" fmla="*/ 2088232 h 2088232"/>
              <a:gd name="connsiteX0" fmla="*/ 0 w 2659438"/>
              <a:gd name="connsiteY0" fmla="*/ 2088232 h 2088232"/>
              <a:gd name="connsiteX1" fmla="*/ 523168 w 2659438"/>
              <a:gd name="connsiteY1" fmla="*/ 0 h 2088232"/>
              <a:gd name="connsiteX2" fmla="*/ 2659438 w 2659438"/>
              <a:gd name="connsiteY2" fmla="*/ 0 h 2088232"/>
              <a:gd name="connsiteX3" fmla="*/ 1961880 w 2659438"/>
              <a:gd name="connsiteY3" fmla="*/ 2088232 h 2088232"/>
              <a:gd name="connsiteX4" fmla="*/ 0 w 2659438"/>
              <a:gd name="connsiteY4" fmla="*/ 2088232 h 2088232"/>
              <a:gd name="connsiteX0" fmla="*/ 653960 w 2136270"/>
              <a:gd name="connsiteY0" fmla="*/ 2088232 h 2088232"/>
              <a:gd name="connsiteX1" fmla="*/ 0 w 2136270"/>
              <a:gd name="connsiteY1" fmla="*/ 0 h 2088232"/>
              <a:gd name="connsiteX2" fmla="*/ 2136270 w 2136270"/>
              <a:gd name="connsiteY2" fmla="*/ 0 h 2088232"/>
              <a:gd name="connsiteX3" fmla="*/ 1438712 w 2136270"/>
              <a:gd name="connsiteY3" fmla="*/ 2088232 h 2088232"/>
              <a:gd name="connsiteX4" fmla="*/ 653960 w 2136270"/>
              <a:gd name="connsiteY4" fmla="*/ 2088232 h 2088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6270" h="2088232">
                <a:moveTo>
                  <a:pt x="653960" y="2088232"/>
                </a:moveTo>
                <a:lnTo>
                  <a:pt x="0" y="0"/>
                </a:lnTo>
                <a:lnTo>
                  <a:pt x="2136270" y="0"/>
                </a:lnTo>
                <a:lnTo>
                  <a:pt x="1438712" y="2088232"/>
                </a:lnTo>
                <a:lnTo>
                  <a:pt x="653960" y="2088232"/>
                </a:lnTo>
                <a:close/>
              </a:path>
            </a:pathLst>
          </a:cu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3286116" y="6143644"/>
            <a:ext cx="259712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Lichoběžník ABCD</a:t>
            </a:r>
            <a:endParaRPr lang="cs-CZ" sz="26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3286116" y="6143644"/>
            <a:ext cx="275613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>
                <a:solidFill>
                  <a:schemeClr val="accent6">
                    <a:lumMod val="75000"/>
                  </a:schemeClr>
                </a:solidFill>
              </a:rPr>
              <a:t>Lichoběžník ABC‘D‘</a:t>
            </a:r>
            <a:endParaRPr lang="cs-CZ" sz="2600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41" name="Přímá spojovací šipka 40"/>
          <p:cNvCxnSpPr/>
          <p:nvPr/>
        </p:nvCxnSpPr>
        <p:spPr>
          <a:xfrm>
            <a:off x="3491880" y="4941168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3491880" y="4797152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blouk 43"/>
          <p:cNvSpPr/>
          <p:nvPr/>
        </p:nvSpPr>
        <p:spPr>
          <a:xfrm rot="16200000">
            <a:off x="5364088" y="1988841"/>
            <a:ext cx="3600000" cy="3600000"/>
          </a:xfrm>
          <a:prstGeom prst="arc">
            <a:avLst>
              <a:gd name="adj1" fmla="val 14112077"/>
              <a:gd name="adj2" fmla="val 1820904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TextovéPole 65"/>
          <p:cNvSpPr txBox="1"/>
          <p:nvPr/>
        </p:nvSpPr>
        <p:spPr>
          <a:xfrm>
            <a:off x="7524328" y="2792541"/>
            <a:ext cx="5040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h</a:t>
            </a:r>
            <a:endParaRPr lang="cs-CZ" sz="2600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9" grpId="0" animBg="1"/>
      <p:bldP spid="50" grpId="0"/>
      <p:bldP spid="57" grpId="0"/>
      <p:bldP spid="67" grpId="0"/>
      <p:bldP spid="51" grpId="0" animBg="1"/>
      <p:bldP spid="54" grpId="0" animBg="1"/>
      <p:bldP spid="56" grpId="0" animBg="1"/>
      <p:bldP spid="30" grpId="0" animBg="1"/>
      <p:bldP spid="32" grpId="0" animBg="1"/>
      <p:bldP spid="25" grpId="0"/>
      <p:bldP spid="26" grpId="0"/>
      <p:bldP spid="61" grpId="0" animBg="1"/>
      <p:bldP spid="31" grpId="0"/>
      <p:bldP spid="31" grpId="1"/>
      <p:bldP spid="33" grpId="0"/>
      <p:bldP spid="33" grpId="1"/>
      <p:bldP spid="44" grpId="0" animBg="1"/>
      <p:bldP spid="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32048" y="1484784"/>
            <a:ext cx="4711456" cy="48245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/>
              <a:t>Ověření konstrukce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Výsledný rovnoběžník</a:t>
            </a:r>
            <a:br>
              <a:rPr lang="cs-CZ" sz="2800" dirty="0" smtClean="0"/>
            </a:br>
            <a:r>
              <a:rPr lang="cs-CZ" sz="2800" dirty="0" smtClean="0"/>
              <a:t>přeměříme, zda</a:t>
            </a:r>
            <a:br>
              <a:rPr lang="cs-CZ" sz="2800" dirty="0" smtClean="0"/>
            </a:br>
            <a:r>
              <a:rPr lang="cs-CZ" sz="2800" dirty="0" smtClean="0"/>
              <a:t>odpovídá zadání.</a:t>
            </a:r>
          </a:p>
          <a:p>
            <a:pPr>
              <a:buNone/>
            </a:pPr>
            <a:endParaRPr lang="cs-CZ" sz="2800" b="1" dirty="0" smtClean="0"/>
          </a:p>
          <a:p>
            <a:pPr>
              <a:buNone/>
            </a:pPr>
            <a:r>
              <a:rPr lang="cs-CZ" sz="2800" b="1" dirty="0" smtClean="0"/>
              <a:t>Diskuze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Určíme počet řešení </a:t>
            </a:r>
            <a:br>
              <a:rPr lang="cs-CZ" sz="2800" dirty="0" smtClean="0"/>
            </a:br>
            <a:r>
              <a:rPr lang="cs-CZ" sz="2800" dirty="0" smtClean="0"/>
              <a:t>v dané polorovině.</a:t>
            </a:r>
          </a:p>
          <a:p>
            <a:pPr marL="0" indent="0">
              <a:buNone/>
            </a:pPr>
            <a:r>
              <a:rPr lang="cs-CZ" sz="2800" b="1" dirty="0" smtClean="0"/>
              <a:t>Úloha má dvě řešení.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4122966" y="552884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7651358" y="5456837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651358" y="3440613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516216" y="3440613"/>
            <a:ext cx="44903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C‘</a:t>
            </a:r>
            <a:endParaRPr lang="cs-CZ" sz="2600" dirty="0"/>
          </a:p>
        </p:txBody>
      </p:sp>
      <p:sp>
        <p:nvSpPr>
          <p:cNvPr id="43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Narýsuj lichoběžník ABCD</a:t>
            </a:r>
            <a:br>
              <a:rPr lang="cs-CZ" dirty="0" smtClean="0"/>
            </a:br>
            <a:r>
              <a:rPr lang="cs-CZ" dirty="0" smtClean="0"/>
              <a:t>a = 7 cm, b = 5 cm, c = 3 cm, v = 4 cm</a:t>
            </a:r>
            <a:endParaRPr lang="cs-CZ" dirty="0"/>
          </a:p>
        </p:txBody>
      </p:sp>
      <p:sp>
        <p:nvSpPr>
          <p:cNvPr id="49" name="Oblouk 48"/>
          <p:cNvSpPr/>
          <p:nvPr/>
        </p:nvSpPr>
        <p:spPr>
          <a:xfrm>
            <a:off x="4572720" y="3502216"/>
            <a:ext cx="6480000" cy="10872000"/>
          </a:xfrm>
          <a:prstGeom prst="arc">
            <a:avLst>
              <a:gd name="adj1" fmla="val 15315970"/>
              <a:gd name="adj2" fmla="val 1704983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TextovéPole 49"/>
          <p:cNvSpPr txBox="1"/>
          <p:nvPr/>
        </p:nvSpPr>
        <p:spPr>
          <a:xfrm>
            <a:off x="8028384" y="3152581"/>
            <a:ext cx="36004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baseline="-25000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2915816" y="3728645"/>
            <a:ext cx="3770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p</a:t>
            </a:r>
            <a:endParaRPr lang="cs-CZ" sz="2600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8748464" y="3440613"/>
            <a:ext cx="52104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  <p:cxnSp>
        <p:nvCxnSpPr>
          <p:cNvPr id="48" name="Přímá spojovací čára 47"/>
          <p:cNvCxnSpPr/>
          <p:nvPr/>
        </p:nvCxnSpPr>
        <p:spPr>
          <a:xfrm>
            <a:off x="3995936" y="5445224"/>
            <a:ext cx="49685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Volný tvar 50"/>
          <p:cNvSpPr/>
          <p:nvPr/>
        </p:nvSpPr>
        <p:spPr>
          <a:xfrm>
            <a:off x="4283968" y="5370653"/>
            <a:ext cx="0" cy="185195"/>
          </a:xfrm>
          <a:custGeom>
            <a:avLst/>
            <a:gdLst>
              <a:gd name="connsiteX0" fmla="*/ 0 w 0"/>
              <a:gd name="connsiteY0" fmla="*/ 0 h 185195"/>
              <a:gd name="connsiteX1" fmla="*/ 0 w 0"/>
              <a:gd name="connsiteY1" fmla="*/ 185195 h 185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85195">
                <a:moveTo>
                  <a:pt x="0" y="0"/>
                </a:moveTo>
                <a:lnTo>
                  <a:pt x="0" y="185195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olný tvar 53"/>
          <p:cNvSpPr/>
          <p:nvPr/>
        </p:nvSpPr>
        <p:spPr>
          <a:xfrm>
            <a:off x="7812360" y="5373216"/>
            <a:ext cx="0" cy="185195"/>
          </a:xfrm>
          <a:custGeom>
            <a:avLst/>
            <a:gdLst>
              <a:gd name="connsiteX0" fmla="*/ 0 w 0"/>
              <a:gd name="connsiteY0" fmla="*/ 0 h 185195"/>
              <a:gd name="connsiteX1" fmla="*/ 0 w 0"/>
              <a:gd name="connsiteY1" fmla="*/ 185195 h 1851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85195">
                <a:moveTo>
                  <a:pt x="0" y="0"/>
                </a:moveTo>
                <a:lnTo>
                  <a:pt x="0" y="185195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5" name="Přímá spojovací čára 54"/>
          <p:cNvCxnSpPr/>
          <p:nvPr/>
        </p:nvCxnSpPr>
        <p:spPr>
          <a:xfrm>
            <a:off x="3059832" y="3861048"/>
            <a:ext cx="608416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Volný tvar 55"/>
          <p:cNvSpPr/>
          <p:nvPr/>
        </p:nvSpPr>
        <p:spPr>
          <a:xfrm flipV="1">
            <a:off x="4283969" y="3861048"/>
            <a:ext cx="4680519" cy="1584176"/>
          </a:xfrm>
          <a:custGeom>
            <a:avLst/>
            <a:gdLst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285063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309634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309634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  <a:gd name="connsiteX0" fmla="*/ 0 w 3465682"/>
              <a:gd name="connsiteY0" fmla="*/ 2088232 h 2088232"/>
              <a:gd name="connsiteX1" fmla="*/ 615048 w 3465682"/>
              <a:gd name="connsiteY1" fmla="*/ 0 h 2088232"/>
              <a:gd name="connsiteX2" fmla="*/ 2529578 w 3465682"/>
              <a:gd name="connsiteY2" fmla="*/ 0 h 2088232"/>
              <a:gd name="connsiteX3" fmla="*/ 3465682 w 3465682"/>
              <a:gd name="connsiteY3" fmla="*/ 2088232 h 2088232"/>
              <a:gd name="connsiteX4" fmla="*/ 0 w 3465682"/>
              <a:gd name="connsiteY4" fmla="*/ 2088232 h 2088232"/>
              <a:gd name="connsiteX0" fmla="*/ 0 w 3465682"/>
              <a:gd name="connsiteY0" fmla="*/ 2088232 h 2088232"/>
              <a:gd name="connsiteX1" fmla="*/ 523168 w 3465682"/>
              <a:gd name="connsiteY1" fmla="*/ 0 h 2088232"/>
              <a:gd name="connsiteX2" fmla="*/ 2529578 w 3465682"/>
              <a:gd name="connsiteY2" fmla="*/ 0 h 2088232"/>
              <a:gd name="connsiteX3" fmla="*/ 3465682 w 3465682"/>
              <a:gd name="connsiteY3" fmla="*/ 2088232 h 2088232"/>
              <a:gd name="connsiteX4" fmla="*/ 0 w 3465682"/>
              <a:gd name="connsiteY4" fmla="*/ 2088232 h 2088232"/>
              <a:gd name="connsiteX0" fmla="*/ 0 w 3465682"/>
              <a:gd name="connsiteY0" fmla="*/ 2088232 h 2088232"/>
              <a:gd name="connsiteX1" fmla="*/ 523168 w 3465682"/>
              <a:gd name="connsiteY1" fmla="*/ 0 h 2088232"/>
              <a:gd name="connsiteX2" fmla="*/ 2659438 w 3465682"/>
              <a:gd name="connsiteY2" fmla="*/ 0 h 2088232"/>
              <a:gd name="connsiteX3" fmla="*/ 3465682 w 3465682"/>
              <a:gd name="connsiteY3" fmla="*/ 2088232 h 2088232"/>
              <a:gd name="connsiteX4" fmla="*/ 0 w 3465682"/>
              <a:gd name="connsiteY4" fmla="*/ 2088232 h 2088232"/>
              <a:gd name="connsiteX0" fmla="*/ 0 w 3051815"/>
              <a:gd name="connsiteY0" fmla="*/ 2088232 h 2088232"/>
              <a:gd name="connsiteX1" fmla="*/ 523168 w 3051815"/>
              <a:gd name="connsiteY1" fmla="*/ 0 h 2088232"/>
              <a:gd name="connsiteX2" fmla="*/ 2659438 w 3051815"/>
              <a:gd name="connsiteY2" fmla="*/ 0 h 2088232"/>
              <a:gd name="connsiteX3" fmla="*/ 3051815 w 3051815"/>
              <a:gd name="connsiteY3" fmla="*/ 2088232 h 2088232"/>
              <a:gd name="connsiteX4" fmla="*/ 0 w 3051815"/>
              <a:gd name="connsiteY4" fmla="*/ 2088232 h 2088232"/>
              <a:gd name="connsiteX0" fmla="*/ 0 w 2921022"/>
              <a:gd name="connsiteY0" fmla="*/ 2088232 h 2088232"/>
              <a:gd name="connsiteX1" fmla="*/ 523168 w 2921022"/>
              <a:gd name="connsiteY1" fmla="*/ 0 h 2088232"/>
              <a:gd name="connsiteX2" fmla="*/ 2659438 w 2921022"/>
              <a:gd name="connsiteY2" fmla="*/ 0 h 2088232"/>
              <a:gd name="connsiteX3" fmla="*/ 2921022 w 2921022"/>
              <a:gd name="connsiteY3" fmla="*/ 2088232 h 2088232"/>
              <a:gd name="connsiteX4" fmla="*/ 0 w 2921022"/>
              <a:gd name="connsiteY4" fmla="*/ 2088232 h 2088232"/>
              <a:gd name="connsiteX0" fmla="*/ 0 w 3356996"/>
              <a:gd name="connsiteY0" fmla="*/ 2088232 h 2088232"/>
              <a:gd name="connsiteX1" fmla="*/ 523168 w 3356996"/>
              <a:gd name="connsiteY1" fmla="*/ 0 h 2088232"/>
              <a:gd name="connsiteX2" fmla="*/ 2659438 w 3356996"/>
              <a:gd name="connsiteY2" fmla="*/ 0 h 2088232"/>
              <a:gd name="connsiteX3" fmla="*/ 3356996 w 3356996"/>
              <a:gd name="connsiteY3" fmla="*/ 2088232 h 2088232"/>
              <a:gd name="connsiteX4" fmla="*/ 0 w 3356996"/>
              <a:gd name="connsiteY4" fmla="*/ 2088232 h 2088232"/>
              <a:gd name="connsiteX0" fmla="*/ 2092673 w 2833828"/>
              <a:gd name="connsiteY0" fmla="*/ 2088232 h 2088232"/>
              <a:gd name="connsiteX1" fmla="*/ 0 w 2833828"/>
              <a:gd name="connsiteY1" fmla="*/ 0 h 2088232"/>
              <a:gd name="connsiteX2" fmla="*/ 2136270 w 2833828"/>
              <a:gd name="connsiteY2" fmla="*/ 0 h 2088232"/>
              <a:gd name="connsiteX3" fmla="*/ 2833828 w 2833828"/>
              <a:gd name="connsiteY3" fmla="*/ 2088232 h 2088232"/>
              <a:gd name="connsiteX4" fmla="*/ 2092673 w 2833828"/>
              <a:gd name="connsiteY4" fmla="*/ 2088232 h 2088232"/>
              <a:gd name="connsiteX0" fmla="*/ 2049075 w 2833828"/>
              <a:gd name="connsiteY0" fmla="*/ 2088232 h 2088232"/>
              <a:gd name="connsiteX1" fmla="*/ 0 w 2833828"/>
              <a:gd name="connsiteY1" fmla="*/ 0 h 2088232"/>
              <a:gd name="connsiteX2" fmla="*/ 2136270 w 2833828"/>
              <a:gd name="connsiteY2" fmla="*/ 0 h 2088232"/>
              <a:gd name="connsiteX3" fmla="*/ 2833828 w 2833828"/>
              <a:gd name="connsiteY3" fmla="*/ 2088232 h 2088232"/>
              <a:gd name="connsiteX4" fmla="*/ 2049075 w 2833828"/>
              <a:gd name="connsiteY4" fmla="*/ 2088232 h 2088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3828" h="2088232">
                <a:moveTo>
                  <a:pt x="2049075" y="2088232"/>
                </a:moveTo>
                <a:lnTo>
                  <a:pt x="0" y="0"/>
                </a:lnTo>
                <a:lnTo>
                  <a:pt x="2136270" y="0"/>
                </a:lnTo>
                <a:lnTo>
                  <a:pt x="2833828" y="2088232"/>
                </a:lnTo>
                <a:lnTo>
                  <a:pt x="2049075" y="2088232"/>
                </a:lnTo>
                <a:close/>
              </a:path>
            </a:pathLst>
          </a:cu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8" name="Přímá spojovací čára 27"/>
          <p:cNvCxnSpPr/>
          <p:nvPr/>
        </p:nvCxnSpPr>
        <p:spPr>
          <a:xfrm flipV="1">
            <a:off x="8676456" y="2708920"/>
            <a:ext cx="0" cy="30243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blouk 29"/>
          <p:cNvSpPr/>
          <p:nvPr/>
        </p:nvSpPr>
        <p:spPr>
          <a:xfrm>
            <a:off x="6480696" y="3861048"/>
            <a:ext cx="4356000" cy="4320000"/>
          </a:xfrm>
          <a:prstGeom prst="arc">
            <a:avLst>
              <a:gd name="adj1" fmla="val 15807162"/>
              <a:gd name="adj2" fmla="val 16609861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louk 31"/>
          <p:cNvSpPr/>
          <p:nvPr/>
        </p:nvSpPr>
        <p:spPr>
          <a:xfrm rot="16200000">
            <a:off x="7668744" y="2060849"/>
            <a:ext cx="3600000" cy="3600000"/>
          </a:xfrm>
          <a:prstGeom prst="arc">
            <a:avLst>
              <a:gd name="adj1" fmla="val 14112077"/>
              <a:gd name="adj2" fmla="val 1820904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4987062" y="3429000"/>
            <a:ext cx="52104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D‘</a:t>
            </a:r>
            <a:endParaRPr lang="cs-CZ" sz="2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220072" y="2720533"/>
            <a:ext cx="5040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h‘</a:t>
            </a:r>
            <a:endParaRPr lang="cs-CZ" sz="2600" baseline="-25000" dirty="0"/>
          </a:p>
        </p:txBody>
      </p:sp>
      <p:cxnSp>
        <p:nvCxnSpPr>
          <p:cNvPr id="29" name="Přímá spojovací čára 28"/>
          <p:cNvCxnSpPr/>
          <p:nvPr/>
        </p:nvCxnSpPr>
        <p:spPr>
          <a:xfrm flipV="1">
            <a:off x="3995936" y="2996952"/>
            <a:ext cx="1944216" cy="28803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 flipV="1">
            <a:off x="3563888" y="3356992"/>
            <a:ext cx="5184576" cy="24482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 flipH="1" flipV="1">
            <a:off x="6300192" y="3356992"/>
            <a:ext cx="2016224" cy="28083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 flipV="1">
            <a:off x="7380312" y="3645024"/>
            <a:ext cx="1763688" cy="23762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Volný tvar 60"/>
          <p:cNvSpPr/>
          <p:nvPr/>
        </p:nvSpPr>
        <p:spPr>
          <a:xfrm flipV="1">
            <a:off x="4283969" y="3861048"/>
            <a:ext cx="3528391" cy="1584176"/>
          </a:xfrm>
          <a:custGeom>
            <a:avLst/>
            <a:gdLst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285063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309634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  <a:gd name="connsiteX0" fmla="*/ 0 w 4032448"/>
              <a:gd name="connsiteY0" fmla="*/ 2088232 h 2088232"/>
              <a:gd name="connsiteX1" fmla="*/ 1181814 w 4032448"/>
              <a:gd name="connsiteY1" fmla="*/ 0 h 2088232"/>
              <a:gd name="connsiteX2" fmla="*/ 3096344 w 4032448"/>
              <a:gd name="connsiteY2" fmla="*/ 0 h 2088232"/>
              <a:gd name="connsiteX3" fmla="*/ 4032448 w 4032448"/>
              <a:gd name="connsiteY3" fmla="*/ 2088232 h 2088232"/>
              <a:gd name="connsiteX4" fmla="*/ 0 w 4032448"/>
              <a:gd name="connsiteY4" fmla="*/ 2088232 h 2088232"/>
              <a:gd name="connsiteX0" fmla="*/ 0 w 3465682"/>
              <a:gd name="connsiteY0" fmla="*/ 2088232 h 2088232"/>
              <a:gd name="connsiteX1" fmla="*/ 615048 w 3465682"/>
              <a:gd name="connsiteY1" fmla="*/ 0 h 2088232"/>
              <a:gd name="connsiteX2" fmla="*/ 2529578 w 3465682"/>
              <a:gd name="connsiteY2" fmla="*/ 0 h 2088232"/>
              <a:gd name="connsiteX3" fmla="*/ 3465682 w 3465682"/>
              <a:gd name="connsiteY3" fmla="*/ 2088232 h 2088232"/>
              <a:gd name="connsiteX4" fmla="*/ 0 w 3465682"/>
              <a:gd name="connsiteY4" fmla="*/ 2088232 h 2088232"/>
              <a:gd name="connsiteX0" fmla="*/ 0 w 3465682"/>
              <a:gd name="connsiteY0" fmla="*/ 2088232 h 2088232"/>
              <a:gd name="connsiteX1" fmla="*/ 523168 w 3465682"/>
              <a:gd name="connsiteY1" fmla="*/ 0 h 2088232"/>
              <a:gd name="connsiteX2" fmla="*/ 2529578 w 3465682"/>
              <a:gd name="connsiteY2" fmla="*/ 0 h 2088232"/>
              <a:gd name="connsiteX3" fmla="*/ 3465682 w 3465682"/>
              <a:gd name="connsiteY3" fmla="*/ 2088232 h 2088232"/>
              <a:gd name="connsiteX4" fmla="*/ 0 w 3465682"/>
              <a:gd name="connsiteY4" fmla="*/ 2088232 h 2088232"/>
              <a:gd name="connsiteX0" fmla="*/ 0 w 3465682"/>
              <a:gd name="connsiteY0" fmla="*/ 2088232 h 2088232"/>
              <a:gd name="connsiteX1" fmla="*/ 523168 w 3465682"/>
              <a:gd name="connsiteY1" fmla="*/ 0 h 2088232"/>
              <a:gd name="connsiteX2" fmla="*/ 2659438 w 3465682"/>
              <a:gd name="connsiteY2" fmla="*/ 0 h 2088232"/>
              <a:gd name="connsiteX3" fmla="*/ 3465682 w 3465682"/>
              <a:gd name="connsiteY3" fmla="*/ 2088232 h 2088232"/>
              <a:gd name="connsiteX4" fmla="*/ 0 w 3465682"/>
              <a:gd name="connsiteY4" fmla="*/ 2088232 h 2088232"/>
              <a:gd name="connsiteX0" fmla="*/ 0 w 3051815"/>
              <a:gd name="connsiteY0" fmla="*/ 2088232 h 2088232"/>
              <a:gd name="connsiteX1" fmla="*/ 523168 w 3051815"/>
              <a:gd name="connsiteY1" fmla="*/ 0 h 2088232"/>
              <a:gd name="connsiteX2" fmla="*/ 2659438 w 3051815"/>
              <a:gd name="connsiteY2" fmla="*/ 0 h 2088232"/>
              <a:gd name="connsiteX3" fmla="*/ 3051815 w 3051815"/>
              <a:gd name="connsiteY3" fmla="*/ 2088232 h 2088232"/>
              <a:gd name="connsiteX4" fmla="*/ 0 w 3051815"/>
              <a:gd name="connsiteY4" fmla="*/ 2088232 h 2088232"/>
              <a:gd name="connsiteX0" fmla="*/ 0 w 2659438"/>
              <a:gd name="connsiteY0" fmla="*/ 2088232 h 2088232"/>
              <a:gd name="connsiteX1" fmla="*/ 523168 w 2659438"/>
              <a:gd name="connsiteY1" fmla="*/ 0 h 2088232"/>
              <a:gd name="connsiteX2" fmla="*/ 2659438 w 2659438"/>
              <a:gd name="connsiteY2" fmla="*/ 0 h 2088232"/>
              <a:gd name="connsiteX3" fmla="*/ 2267063 w 2659438"/>
              <a:gd name="connsiteY3" fmla="*/ 2088232 h 2088232"/>
              <a:gd name="connsiteX4" fmla="*/ 0 w 2659438"/>
              <a:gd name="connsiteY4" fmla="*/ 2088232 h 2088232"/>
              <a:gd name="connsiteX0" fmla="*/ 0 w 2659438"/>
              <a:gd name="connsiteY0" fmla="*/ 2088232 h 2088232"/>
              <a:gd name="connsiteX1" fmla="*/ 523168 w 2659438"/>
              <a:gd name="connsiteY1" fmla="*/ 0 h 2088232"/>
              <a:gd name="connsiteX2" fmla="*/ 2659438 w 2659438"/>
              <a:gd name="connsiteY2" fmla="*/ 0 h 2088232"/>
              <a:gd name="connsiteX3" fmla="*/ 2397854 w 2659438"/>
              <a:gd name="connsiteY3" fmla="*/ 2088232 h 2088232"/>
              <a:gd name="connsiteX4" fmla="*/ 0 w 2659438"/>
              <a:gd name="connsiteY4" fmla="*/ 2088232 h 2088232"/>
              <a:gd name="connsiteX0" fmla="*/ 0 w 2659438"/>
              <a:gd name="connsiteY0" fmla="*/ 2088232 h 2088232"/>
              <a:gd name="connsiteX1" fmla="*/ 523168 w 2659438"/>
              <a:gd name="connsiteY1" fmla="*/ 0 h 2088232"/>
              <a:gd name="connsiteX2" fmla="*/ 2659438 w 2659438"/>
              <a:gd name="connsiteY2" fmla="*/ 0 h 2088232"/>
              <a:gd name="connsiteX3" fmla="*/ 1961880 w 2659438"/>
              <a:gd name="connsiteY3" fmla="*/ 2088232 h 2088232"/>
              <a:gd name="connsiteX4" fmla="*/ 0 w 2659438"/>
              <a:gd name="connsiteY4" fmla="*/ 2088232 h 2088232"/>
              <a:gd name="connsiteX0" fmla="*/ 653960 w 2136270"/>
              <a:gd name="connsiteY0" fmla="*/ 2088232 h 2088232"/>
              <a:gd name="connsiteX1" fmla="*/ 0 w 2136270"/>
              <a:gd name="connsiteY1" fmla="*/ 0 h 2088232"/>
              <a:gd name="connsiteX2" fmla="*/ 2136270 w 2136270"/>
              <a:gd name="connsiteY2" fmla="*/ 0 h 2088232"/>
              <a:gd name="connsiteX3" fmla="*/ 1438712 w 2136270"/>
              <a:gd name="connsiteY3" fmla="*/ 2088232 h 2088232"/>
              <a:gd name="connsiteX4" fmla="*/ 653960 w 2136270"/>
              <a:gd name="connsiteY4" fmla="*/ 2088232 h 2088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6270" h="2088232">
                <a:moveTo>
                  <a:pt x="653960" y="2088232"/>
                </a:moveTo>
                <a:lnTo>
                  <a:pt x="0" y="0"/>
                </a:lnTo>
                <a:lnTo>
                  <a:pt x="2136270" y="0"/>
                </a:lnTo>
                <a:lnTo>
                  <a:pt x="1438712" y="2088232"/>
                </a:lnTo>
                <a:lnTo>
                  <a:pt x="653960" y="2088232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louk 43"/>
          <p:cNvSpPr/>
          <p:nvPr/>
        </p:nvSpPr>
        <p:spPr>
          <a:xfrm rot="16200000">
            <a:off x="5364088" y="1988841"/>
            <a:ext cx="3600000" cy="3600000"/>
          </a:xfrm>
          <a:prstGeom prst="arc">
            <a:avLst>
              <a:gd name="adj1" fmla="val 14112077"/>
              <a:gd name="adj2" fmla="val 18209049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TextovéPole 65"/>
          <p:cNvSpPr txBox="1"/>
          <p:nvPr/>
        </p:nvSpPr>
        <p:spPr>
          <a:xfrm>
            <a:off x="7524328" y="2792541"/>
            <a:ext cx="5040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h</a:t>
            </a:r>
            <a:endParaRPr lang="cs-CZ" sz="2600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cs-CZ" dirty="0" smtClean="0"/>
              <a:t>Narýsuj lichoběžník ABCD</a:t>
            </a:r>
          </a:p>
          <a:p>
            <a:pPr>
              <a:buNone/>
            </a:pPr>
            <a:r>
              <a:rPr lang="cs-CZ" dirty="0" smtClean="0"/>
              <a:t>a = 69 mm, b = 47 mm, c = 25 mm, v = 41 mm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Nezapomeň</a:t>
            </a:r>
            <a:r>
              <a:rPr lang="cs-CZ" dirty="0" smtClean="0"/>
              <a:t> na náčrt, rozbor, zápis, konstrukci, ověření a diskuzi.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505</Words>
  <Application>Microsoft Office PowerPoint</Application>
  <PresentationFormat>Předvádění na obrazovce (4:3)</PresentationFormat>
  <Paragraphs>126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2_Motiv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Konstrukce lichoběžníku</vt:lpstr>
      <vt:lpstr>Opakování – lichoběžník</vt:lpstr>
      <vt:lpstr>Narýsuj lichoběžník ABCD a = 7 cm, b = 5 cm, c = 3 cm, v = 4 cm</vt:lpstr>
      <vt:lpstr>Narýsuj lichoběžník ABCD a = 7 cm, b = 5 cm, c = 3 cm, v = 4 cm</vt:lpstr>
      <vt:lpstr>Narýsuj lichoběžník ABCD a = 7 cm, b = 5 cm, c = 3 cm, v = 4 cm</vt:lpstr>
      <vt:lpstr>Narýsuj lichoběžník ABCD a = 7 cm, b = 5 cm, c = 3 cm, v = 4 cm</vt:lpstr>
      <vt:lpstr>Příklad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Konstrukce rovnoběžníku</dc:title>
  <dc:creator>Roman</dc:creator>
  <cp:lastModifiedBy>Roman Marshner</cp:lastModifiedBy>
  <cp:revision>51</cp:revision>
  <dcterms:created xsi:type="dcterms:W3CDTF">2012-05-16T15:35:24Z</dcterms:created>
  <dcterms:modified xsi:type="dcterms:W3CDTF">2012-06-18T05:55:13Z</dcterms:modified>
</cp:coreProperties>
</file>