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5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22.4.2012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642938" y="571500"/>
            <a:ext cx="7929563" cy="45005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000" dirty="0" smtClean="0"/>
          </a:p>
          <a:p>
            <a:r>
              <a:rPr lang="cs-CZ" sz="2000" dirty="0" smtClean="0"/>
              <a:t>Název školy:  Základní škola Karla Klíče Hostinné</a:t>
            </a:r>
          </a:p>
          <a:p>
            <a:r>
              <a:rPr lang="cs-CZ" sz="2000" dirty="0" smtClean="0"/>
              <a:t>Autor:  Mgr. Lenka Kudrnová</a:t>
            </a:r>
          </a:p>
          <a:p>
            <a:r>
              <a:rPr lang="cs-CZ" sz="2000" dirty="0" smtClean="0"/>
              <a:t>Název:  VY_32_INOVACE_06_</a:t>
            </a:r>
            <a:r>
              <a:rPr lang="cs-CZ" sz="2000" dirty="0" smtClean="0">
                <a:latin typeface="Arial" charset="0"/>
              </a:rPr>
              <a:t>A9_Préteritum pomocných sloves</a:t>
            </a:r>
            <a:endParaRPr lang="cs-CZ" sz="2000" dirty="0" smtClean="0"/>
          </a:p>
          <a:p>
            <a:r>
              <a:rPr lang="cs-CZ" sz="2000" dirty="0" smtClean="0"/>
              <a:t>Téma:   Německá gramatika pro 8. a 9. ročník</a:t>
            </a: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Číslo projektu: CZ.1.07/1.4.00/21.2131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1" y="3500438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22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Préteritum pomocných sloves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Mgr. Lenka Kudrnová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86710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Préteritum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jeden z minulých časů</a:t>
            </a:r>
          </a:p>
          <a:p>
            <a:r>
              <a:rPr lang="cs-CZ" dirty="0" smtClean="0"/>
              <a:t>užívá se především v souvislém vyprávění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pomocná slovesa </a:t>
            </a:r>
            <a:r>
              <a:rPr lang="cs-CZ" dirty="0" err="1" smtClean="0"/>
              <a:t>haben</a:t>
            </a:r>
            <a:r>
              <a:rPr lang="cs-CZ" dirty="0" smtClean="0"/>
              <a:t>, </a:t>
            </a:r>
            <a:r>
              <a:rPr lang="cs-CZ" dirty="0" err="1" smtClean="0"/>
              <a:t>sein</a:t>
            </a:r>
            <a:r>
              <a:rPr lang="cs-CZ" dirty="0" smtClean="0"/>
              <a:t>, </a:t>
            </a:r>
            <a:r>
              <a:rPr lang="cs-CZ" dirty="0" err="1" smtClean="0"/>
              <a:t>werden</a:t>
            </a:r>
            <a:r>
              <a:rPr lang="cs-CZ" dirty="0" smtClean="0"/>
              <a:t> tvoří préteritum </a:t>
            </a:r>
            <a:r>
              <a:rPr lang="cs-CZ" dirty="0" smtClean="0">
                <a:solidFill>
                  <a:srgbClr val="FF0000"/>
                </a:solidFill>
              </a:rPr>
              <a:t>nepravidelně</a:t>
            </a: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1259632" y="3721402"/>
            <a:ext cx="5256584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dirty="0">
                <a:solidFill>
                  <a:srgbClr val="FF0000"/>
                </a:solidFill>
              </a:rPr>
              <a:t>1. osoba č. j. = 3. osoba č. j.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88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Sloveso </a:t>
            </a:r>
            <a:r>
              <a:rPr lang="cs-CZ" dirty="0" err="1" smtClean="0"/>
              <a:t>haben</a:t>
            </a:r>
            <a:r>
              <a:rPr lang="cs-CZ" dirty="0" smtClean="0"/>
              <a:t> v préteritu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9636"/>
            <a:ext cx="8229600" cy="4489723"/>
          </a:xfrm>
        </p:spPr>
        <p:txBody>
          <a:bodyPr>
            <a:normAutofit lnSpcReduction="10000"/>
          </a:bodyPr>
          <a:lstStyle/>
          <a:p>
            <a:r>
              <a:rPr lang="cs-CZ" sz="3200" dirty="0" err="1" smtClean="0"/>
              <a:t>hatten</a:t>
            </a:r>
            <a:r>
              <a:rPr lang="cs-CZ" sz="3200" dirty="0" smtClean="0"/>
              <a:t> = měl jsem</a:t>
            </a:r>
          </a:p>
          <a:p>
            <a:r>
              <a:rPr lang="cs-CZ" sz="3200" dirty="0" err="1" smtClean="0"/>
              <a:t>ich</a:t>
            </a:r>
            <a:r>
              <a:rPr lang="cs-CZ" sz="3200" dirty="0" smtClean="0"/>
              <a:t> </a:t>
            </a:r>
            <a:r>
              <a:rPr lang="cs-CZ" sz="3200" dirty="0" err="1" smtClean="0"/>
              <a:t>ha</a:t>
            </a:r>
            <a:r>
              <a:rPr lang="cs-CZ" sz="3200" dirty="0" err="1" smtClean="0">
                <a:solidFill>
                  <a:srgbClr val="FF0000"/>
                </a:solidFill>
              </a:rPr>
              <a:t>tte</a:t>
            </a:r>
            <a:r>
              <a:rPr lang="cs-CZ" sz="3200" dirty="0" smtClean="0"/>
              <a:t>			já jsem měl</a:t>
            </a:r>
          </a:p>
          <a:p>
            <a:r>
              <a:rPr lang="cs-CZ" sz="3200" dirty="0" err="1" smtClean="0"/>
              <a:t>du</a:t>
            </a:r>
            <a:r>
              <a:rPr lang="cs-CZ" sz="3200" dirty="0" smtClean="0"/>
              <a:t> </a:t>
            </a:r>
            <a:r>
              <a:rPr lang="cs-CZ" sz="3200" dirty="0" err="1" smtClean="0"/>
              <a:t>ha</a:t>
            </a:r>
            <a:r>
              <a:rPr lang="cs-CZ" sz="3200" dirty="0" err="1" smtClean="0">
                <a:solidFill>
                  <a:srgbClr val="FF0000"/>
                </a:solidFill>
              </a:rPr>
              <a:t>ttest</a:t>
            </a:r>
            <a:r>
              <a:rPr lang="cs-CZ" sz="3200" dirty="0" smtClean="0"/>
              <a:t>		ty jsi měl</a:t>
            </a:r>
          </a:p>
          <a:p>
            <a:r>
              <a:rPr lang="cs-CZ" sz="3200" dirty="0" err="1" smtClean="0"/>
              <a:t>er</a:t>
            </a:r>
            <a:r>
              <a:rPr lang="cs-CZ" sz="3200" dirty="0" smtClean="0"/>
              <a:t>, </a:t>
            </a:r>
            <a:r>
              <a:rPr lang="cs-CZ" sz="3200" dirty="0" err="1" smtClean="0"/>
              <a:t>sie</a:t>
            </a:r>
            <a:r>
              <a:rPr lang="cs-CZ" sz="3200" dirty="0" smtClean="0"/>
              <a:t>, es  </a:t>
            </a:r>
            <a:r>
              <a:rPr lang="cs-CZ" sz="3200" dirty="0" err="1" smtClean="0"/>
              <a:t>ha</a:t>
            </a:r>
            <a:r>
              <a:rPr lang="cs-CZ" sz="3200" dirty="0" err="1" smtClean="0">
                <a:solidFill>
                  <a:srgbClr val="FF0000"/>
                </a:solidFill>
              </a:rPr>
              <a:t>tte</a:t>
            </a:r>
            <a:r>
              <a:rPr lang="cs-CZ" sz="3200" dirty="0" smtClean="0"/>
              <a:t>	on měl, ona měla, ono 				mělo</a:t>
            </a:r>
          </a:p>
          <a:p>
            <a:r>
              <a:rPr lang="cs-CZ" sz="3200" dirty="0" err="1" smtClean="0"/>
              <a:t>wir</a:t>
            </a:r>
            <a:r>
              <a:rPr lang="cs-CZ" sz="3200" dirty="0" smtClean="0"/>
              <a:t> </a:t>
            </a:r>
            <a:r>
              <a:rPr lang="cs-CZ" sz="3200" dirty="0" err="1" smtClean="0"/>
              <a:t>ha</a:t>
            </a:r>
            <a:r>
              <a:rPr lang="cs-CZ" sz="3200" dirty="0" err="1" smtClean="0">
                <a:solidFill>
                  <a:srgbClr val="FF0000"/>
                </a:solidFill>
              </a:rPr>
              <a:t>tten</a:t>
            </a:r>
            <a:r>
              <a:rPr lang="cs-CZ" sz="3200" dirty="0" smtClean="0"/>
              <a:t>		my jsme měli</a:t>
            </a:r>
          </a:p>
          <a:p>
            <a:r>
              <a:rPr lang="cs-CZ" sz="3200" dirty="0" err="1" smtClean="0"/>
              <a:t>ihr</a:t>
            </a:r>
            <a:r>
              <a:rPr lang="cs-CZ" sz="3200" dirty="0" smtClean="0"/>
              <a:t> </a:t>
            </a:r>
            <a:r>
              <a:rPr lang="cs-CZ" sz="3200" dirty="0" err="1" smtClean="0"/>
              <a:t>ha</a:t>
            </a:r>
            <a:r>
              <a:rPr lang="cs-CZ" sz="3200" dirty="0" err="1" smtClean="0">
                <a:solidFill>
                  <a:srgbClr val="FF0000"/>
                </a:solidFill>
              </a:rPr>
              <a:t>ttet</a:t>
            </a:r>
            <a:r>
              <a:rPr lang="cs-CZ" sz="3200" dirty="0" smtClean="0"/>
              <a:t>		vy jste měli</a:t>
            </a:r>
          </a:p>
          <a:p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ha</a:t>
            </a:r>
            <a:r>
              <a:rPr lang="cs-CZ" sz="3200" dirty="0" err="1" smtClean="0">
                <a:solidFill>
                  <a:srgbClr val="FF0000"/>
                </a:solidFill>
              </a:rPr>
              <a:t>tten</a:t>
            </a:r>
            <a:r>
              <a:rPr lang="cs-CZ" sz="3200" dirty="0" smtClean="0"/>
              <a:t>		oni měli</a:t>
            </a:r>
          </a:p>
          <a:p>
            <a:endParaRPr lang="cs-CZ" sz="3200" dirty="0" smtClean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8027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Sloveso </a:t>
            </a:r>
            <a:r>
              <a:rPr lang="cs-CZ" dirty="0" err="1" smtClean="0"/>
              <a:t>sein</a:t>
            </a:r>
            <a:r>
              <a:rPr lang="cs-CZ" dirty="0" smtClean="0"/>
              <a:t> v préteritu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waren</a:t>
            </a:r>
            <a:r>
              <a:rPr lang="cs-CZ" dirty="0" smtClean="0"/>
              <a:t>= byl jsem</a:t>
            </a:r>
          </a:p>
          <a:p>
            <a:r>
              <a:rPr lang="cs-CZ" dirty="0" smtClean="0"/>
              <a:t>1. </a:t>
            </a:r>
            <a:r>
              <a:rPr lang="cs-CZ" dirty="0" err="1"/>
              <a:t>i</a:t>
            </a:r>
            <a:r>
              <a:rPr lang="cs-CZ" dirty="0" err="1" smtClean="0"/>
              <a:t>ch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dirty="0" smtClean="0"/>
              <a:t>		já jsem byl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warst</a:t>
            </a:r>
            <a:r>
              <a:rPr lang="cs-CZ" dirty="0" smtClean="0"/>
              <a:t>		ty jsi byl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</a:t>
            </a:r>
            <a:r>
              <a:rPr lang="cs-CZ" dirty="0" err="1" smtClean="0">
                <a:solidFill>
                  <a:srgbClr val="FF0000"/>
                </a:solidFill>
              </a:rPr>
              <a:t>war</a:t>
            </a:r>
            <a:r>
              <a:rPr lang="cs-CZ" dirty="0" smtClean="0"/>
              <a:t>	on byl, ona byla, ono bylo</a:t>
            </a:r>
          </a:p>
          <a:p>
            <a:r>
              <a:rPr lang="cs-CZ" dirty="0" smtClean="0"/>
              <a:t>1.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waren</a:t>
            </a:r>
            <a:r>
              <a:rPr lang="cs-CZ" dirty="0" smtClean="0"/>
              <a:t>		my jsme byli</a:t>
            </a:r>
          </a:p>
          <a:p>
            <a:r>
              <a:rPr lang="cs-CZ" dirty="0" smtClean="0"/>
              <a:t>2. 	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wart</a:t>
            </a:r>
            <a:r>
              <a:rPr lang="cs-CZ" dirty="0" smtClean="0"/>
              <a:t>		vy jste byli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waren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dirty="0" smtClean="0"/>
              <a:t>	oni byli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758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Sloveso </a:t>
            </a:r>
            <a:r>
              <a:rPr lang="cs-CZ" dirty="0" err="1" smtClean="0"/>
              <a:t>werden</a:t>
            </a:r>
            <a:r>
              <a:rPr lang="cs-CZ" dirty="0" smtClean="0"/>
              <a:t> v préteritu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9636"/>
            <a:ext cx="8229600" cy="4417715"/>
          </a:xfrm>
        </p:spPr>
        <p:txBody>
          <a:bodyPr/>
          <a:lstStyle/>
          <a:p>
            <a:r>
              <a:rPr lang="cs-CZ" dirty="0" err="1" smtClean="0"/>
              <a:t>wurden</a:t>
            </a:r>
            <a:r>
              <a:rPr lang="cs-CZ" dirty="0" smtClean="0"/>
              <a:t>=stal se</a:t>
            </a:r>
          </a:p>
          <a:p>
            <a:r>
              <a:rPr lang="cs-CZ" dirty="0" smtClean="0"/>
              <a:t>1.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wurde</a:t>
            </a:r>
            <a:r>
              <a:rPr lang="cs-CZ" dirty="0" smtClean="0"/>
              <a:t>		já jsem se stal		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wurdest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dirty="0" smtClean="0"/>
              <a:t>	ty jsi se stal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</a:t>
            </a:r>
            <a:r>
              <a:rPr lang="cs-CZ" dirty="0" err="1" smtClean="0">
                <a:solidFill>
                  <a:srgbClr val="FF0000"/>
                </a:solidFill>
              </a:rPr>
              <a:t>wurde</a:t>
            </a:r>
            <a:r>
              <a:rPr lang="cs-CZ" dirty="0" smtClean="0"/>
              <a:t>	on se stal, ona se stala, ono 				se stalo</a:t>
            </a:r>
          </a:p>
          <a:p>
            <a:r>
              <a:rPr lang="cs-CZ" dirty="0" smtClean="0"/>
              <a:t>1.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wurden</a:t>
            </a:r>
            <a:r>
              <a:rPr lang="cs-CZ" dirty="0" smtClean="0"/>
              <a:t>		my jsme se stali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wurdet</a:t>
            </a:r>
            <a:r>
              <a:rPr lang="cs-CZ" dirty="0" smtClean="0"/>
              <a:t>		vy jste se stali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wurden</a:t>
            </a:r>
            <a:r>
              <a:rPr lang="cs-CZ" dirty="0" smtClean="0"/>
              <a:t>		oni se stali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46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.</a:t>
            </a:r>
          </a:p>
          <a:p>
            <a:r>
              <a:rPr lang="cs-CZ" dirty="0" smtClean="0"/>
              <a:t>Byl jsem ve škole.</a:t>
            </a:r>
          </a:p>
          <a:p>
            <a:endParaRPr lang="cs-CZ" dirty="0" smtClean="0"/>
          </a:p>
          <a:p>
            <a:r>
              <a:rPr lang="cs-CZ" dirty="0" smtClean="0"/>
              <a:t>Peter </a:t>
            </a:r>
            <a:r>
              <a:rPr lang="cs-CZ" dirty="0" err="1" smtClean="0">
                <a:solidFill>
                  <a:srgbClr val="FF0000"/>
                </a:solidFill>
              </a:rPr>
              <a:t>wurde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Verkäufer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Petr se stal prodavačem.</a:t>
            </a:r>
          </a:p>
          <a:p>
            <a:endParaRPr lang="cs-CZ" dirty="0" smtClean="0"/>
          </a:p>
          <a:p>
            <a:r>
              <a:rPr lang="cs-CZ" dirty="0" err="1" smtClean="0"/>
              <a:t>Gestern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hatten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wieder</a:t>
            </a:r>
            <a:r>
              <a:rPr lang="cs-CZ" dirty="0" smtClean="0"/>
              <a:t> </a:t>
            </a:r>
            <a:r>
              <a:rPr lang="cs-CZ" dirty="0" err="1" smtClean="0"/>
              <a:t>Mathe</a:t>
            </a:r>
            <a:r>
              <a:rPr lang="cs-CZ" dirty="0" smtClean="0"/>
              <a:t>.</a:t>
            </a:r>
          </a:p>
          <a:p>
            <a:r>
              <a:rPr lang="cs-CZ" dirty="0" smtClean="0"/>
              <a:t>Včera jsme zase měli matematiku.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728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sloveso </a:t>
            </a:r>
            <a:r>
              <a:rPr lang="cs-CZ" dirty="0" err="1" smtClean="0"/>
              <a:t>haben</a:t>
            </a:r>
            <a:r>
              <a:rPr lang="cs-CZ" dirty="0" smtClean="0"/>
              <a:t> v préteritu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Wir</a:t>
            </a:r>
            <a:r>
              <a:rPr lang="cs-CZ" dirty="0" smtClean="0"/>
              <a:t> ............................ </a:t>
            </a:r>
            <a:r>
              <a:rPr lang="cs-CZ" dirty="0" err="1" smtClean="0"/>
              <a:t>Hunger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Ich</a:t>
            </a:r>
            <a:r>
              <a:rPr lang="cs-CZ" dirty="0" smtClean="0"/>
              <a:t> ........................ </a:t>
            </a:r>
            <a:r>
              <a:rPr lang="cs-CZ" dirty="0" err="1" smtClean="0"/>
              <a:t>noch</a:t>
            </a:r>
            <a:r>
              <a:rPr lang="cs-CZ" dirty="0" smtClean="0"/>
              <a:t> </a:t>
            </a:r>
            <a:r>
              <a:rPr lang="cs-CZ" dirty="0" err="1" smtClean="0"/>
              <a:t>genug</a:t>
            </a:r>
            <a:r>
              <a:rPr lang="cs-CZ" dirty="0" smtClean="0"/>
              <a:t> </a:t>
            </a:r>
            <a:r>
              <a:rPr lang="cs-CZ" dirty="0" err="1" smtClean="0"/>
              <a:t>Geld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Susi</a:t>
            </a:r>
            <a:r>
              <a:rPr lang="cs-CZ" dirty="0" smtClean="0"/>
              <a:t> .................. </a:t>
            </a:r>
            <a:r>
              <a:rPr lang="cs-CZ" dirty="0" err="1" smtClean="0"/>
              <a:t>immer</a:t>
            </a:r>
            <a:r>
              <a:rPr lang="cs-CZ" dirty="0" smtClean="0"/>
              <a:t> </a:t>
            </a:r>
            <a:r>
              <a:rPr lang="cs-CZ" dirty="0" err="1" smtClean="0"/>
              <a:t>Durst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Mutti</a:t>
            </a:r>
            <a:r>
              <a:rPr lang="cs-CZ" dirty="0" smtClean="0"/>
              <a:t> ................... </a:t>
            </a:r>
            <a:r>
              <a:rPr lang="cs-CZ" dirty="0" err="1" smtClean="0"/>
              <a:t>kein</a:t>
            </a:r>
            <a:r>
              <a:rPr lang="cs-CZ" dirty="0" smtClean="0"/>
              <a:t> Buch.</a:t>
            </a:r>
          </a:p>
          <a:p>
            <a:r>
              <a:rPr lang="cs-CZ" dirty="0" smtClean="0"/>
              <a:t>.......................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 </a:t>
            </a:r>
            <a:r>
              <a:rPr lang="cs-CZ" dirty="0" err="1" smtClean="0"/>
              <a:t>Hause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?</a:t>
            </a:r>
          </a:p>
          <a:p>
            <a:r>
              <a:rPr lang="cs-CZ" dirty="0" smtClean="0"/>
              <a:t>Martin ....................... </a:t>
            </a:r>
            <a:r>
              <a:rPr lang="cs-CZ" dirty="0" err="1" smtClean="0"/>
              <a:t>ein</a:t>
            </a:r>
            <a:r>
              <a:rPr lang="cs-CZ" dirty="0" smtClean="0"/>
              <a:t> Auto.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........................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Freunde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68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sloveso </a:t>
            </a:r>
            <a:r>
              <a:rPr lang="cs-CZ" dirty="0" err="1" smtClean="0"/>
              <a:t>haben</a:t>
            </a:r>
            <a:r>
              <a:rPr lang="cs-CZ" dirty="0" smtClean="0"/>
              <a:t> v préteritu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hatten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 smtClean="0"/>
              <a:t>Hunger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hatte</a:t>
            </a:r>
            <a:r>
              <a:rPr lang="cs-CZ" dirty="0" smtClean="0"/>
              <a:t> </a:t>
            </a:r>
            <a:r>
              <a:rPr lang="cs-CZ" dirty="0" err="1" smtClean="0"/>
              <a:t>noch</a:t>
            </a:r>
            <a:r>
              <a:rPr lang="cs-CZ" dirty="0" smtClean="0"/>
              <a:t> </a:t>
            </a:r>
            <a:r>
              <a:rPr lang="cs-CZ" dirty="0" err="1" smtClean="0"/>
              <a:t>genug</a:t>
            </a:r>
            <a:r>
              <a:rPr lang="cs-CZ" dirty="0" smtClean="0"/>
              <a:t> </a:t>
            </a:r>
            <a:r>
              <a:rPr lang="cs-CZ" dirty="0" err="1" smtClean="0"/>
              <a:t>Geld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Susi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hatte</a:t>
            </a:r>
            <a:r>
              <a:rPr lang="cs-CZ" dirty="0" smtClean="0"/>
              <a:t> </a:t>
            </a:r>
            <a:r>
              <a:rPr lang="cs-CZ" dirty="0" err="1" smtClean="0"/>
              <a:t>immer</a:t>
            </a:r>
            <a:r>
              <a:rPr lang="cs-CZ" dirty="0" smtClean="0"/>
              <a:t> </a:t>
            </a:r>
            <a:r>
              <a:rPr lang="cs-CZ" dirty="0" err="1" smtClean="0"/>
              <a:t>Durst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Mutti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FF0000"/>
                </a:solidFill>
              </a:rPr>
              <a:t>hatte</a:t>
            </a:r>
            <a:r>
              <a:rPr lang="cs-CZ" dirty="0" smtClean="0"/>
              <a:t> </a:t>
            </a:r>
            <a:r>
              <a:rPr lang="cs-CZ" dirty="0" err="1" smtClean="0"/>
              <a:t>kein</a:t>
            </a:r>
            <a:r>
              <a:rPr lang="cs-CZ" dirty="0" smtClean="0"/>
              <a:t> Buch.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Hattet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 </a:t>
            </a:r>
            <a:r>
              <a:rPr lang="cs-CZ" dirty="0" err="1" smtClean="0"/>
              <a:t>Hause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?</a:t>
            </a:r>
          </a:p>
          <a:p>
            <a:r>
              <a:rPr lang="cs-CZ" dirty="0" smtClean="0"/>
              <a:t>Martin  </a:t>
            </a:r>
            <a:r>
              <a:rPr lang="cs-CZ" dirty="0" err="1" smtClean="0">
                <a:solidFill>
                  <a:srgbClr val="FF0000"/>
                </a:solidFill>
              </a:rPr>
              <a:t>hatte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Auto.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hatte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hatten</a:t>
            </a:r>
            <a:r>
              <a:rPr lang="cs-CZ" smtClean="0">
                <a:solidFill>
                  <a:srgbClr val="FF0000"/>
                </a:solidFill>
              </a:rPr>
              <a:t> </a:t>
            </a:r>
            <a:r>
              <a:rPr lang="cs-CZ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Freunde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673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sloveso </a:t>
            </a:r>
            <a:r>
              <a:rPr lang="cs-CZ" dirty="0" err="1" smtClean="0"/>
              <a:t>sein</a:t>
            </a:r>
            <a:r>
              <a:rPr lang="cs-CZ" dirty="0" smtClean="0"/>
              <a:t> v préteritu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Peter ..................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zufrieden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...................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gestern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Hause</a:t>
            </a:r>
            <a:r>
              <a:rPr lang="cs-CZ" dirty="0" smtClean="0"/>
              <a:t>?</a:t>
            </a:r>
          </a:p>
          <a:p>
            <a:r>
              <a:rPr lang="cs-CZ" dirty="0" smtClean="0"/>
              <a:t>...................... </a:t>
            </a:r>
            <a:r>
              <a:rPr lang="cs-CZ" dirty="0" err="1" smtClean="0"/>
              <a:t>ihr</a:t>
            </a:r>
            <a:r>
              <a:rPr lang="cs-CZ" dirty="0" smtClean="0"/>
              <a:t> in  </a:t>
            </a:r>
            <a:r>
              <a:rPr lang="cs-CZ" dirty="0" err="1" smtClean="0"/>
              <a:t>Dresden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Kind</a:t>
            </a:r>
            <a:r>
              <a:rPr lang="cs-CZ" dirty="0" smtClean="0"/>
              <a:t> .................. </a:t>
            </a:r>
            <a:r>
              <a:rPr lang="cs-CZ" dirty="0" err="1" smtClean="0"/>
              <a:t>nett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freundlich</a:t>
            </a:r>
            <a:r>
              <a:rPr lang="cs-CZ" dirty="0" smtClean="0"/>
              <a:t>.</a:t>
            </a:r>
          </a:p>
          <a:p>
            <a:r>
              <a:rPr lang="cs-CZ" dirty="0" smtClean="0"/>
              <a:t>.......................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Arbeit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Wir</a:t>
            </a:r>
            <a:r>
              <a:rPr lang="cs-CZ" dirty="0" smtClean="0"/>
              <a:t> .................. </a:t>
            </a:r>
            <a:r>
              <a:rPr lang="cs-CZ" dirty="0" err="1" smtClean="0"/>
              <a:t>Studenten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Suppe</a:t>
            </a:r>
            <a:r>
              <a:rPr lang="cs-CZ" dirty="0" smtClean="0"/>
              <a:t> ................ </a:t>
            </a:r>
            <a:r>
              <a:rPr lang="cs-CZ" dirty="0" err="1" smtClean="0"/>
              <a:t>sehr</a:t>
            </a:r>
            <a:r>
              <a:rPr lang="cs-CZ" dirty="0" smtClean="0"/>
              <a:t> gut.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957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Doplň sloveso </a:t>
            </a:r>
            <a:r>
              <a:rPr lang="cs-CZ" dirty="0" err="1"/>
              <a:t>sein</a:t>
            </a:r>
            <a:r>
              <a:rPr lang="cs-CZ" dirty="0"/>
              <a:t> v préteritu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Peter </a:t>
            </a:r>
            <a:r>
              <a:rPr lang="cs-CZ" dirty="0" err="1" smtClean="0">
                <a:solidFill>
                  <a:srgbClr val="FF0000"/>
                </a:solidFill>
              </a:rPr>
              <a:t>war</a:t>
            </a:r>
            <a:r>
              <a:rPr lang="cs-CZ" dirty="0" smtClean="0"/>
              <a:t> </a:t>
            </a:r>
            <a:r>
              <a:rPr lang="cs-CZ" dirty="0" err="1"/>
              <a:t>sehr</a:t>
            </a:r>
            <a:r>
              <a:rPr lang="cs-CZ" dirty="0"/>
              <a:t> </a:t>
            </a:r>
            <a:r>
              <a:rPr lang="cs-CZ" dirty="0" err="1"/>
              <a:t>zufrieden</a:t>
            </a:r>
            <a:r>
              <a:rPr lang="cs-CZ" dirty="0"/>
              <a:t>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Warst</a:t>
            </a:r>
            <a:r>
              <a:rPr lang="cs-CZ" dirty="0" smtClean="0"/>
              <a:t> </a:t>
            </a:r>
            <a:r>
              <a:rPr lang="cs-CZ" dirty="0" err="1"/>
              <a:t>du</a:t>
            </a:r>
            <a:r>
              <a:rPr lang="cs-CZ" dirty="0"/>
              <a:t> </a:t>
            </a:r>
            <a:r>
              <a:rPr lang="cs-CZ" dirty="0" err="1"/>
              <a:t>gestern</a:t>
            </a:r>
            <a:r>
              <a:rPr lang="cs-CZ" dirty="0"/>
              <a:t> </a:t>
            </a:r>
            <a:r>
              <a:rPr lang="cs-CZ" dirty="0" err="1"/>
              <a:t>zu</a:t>
            </a:r>
            <a:r>
              <a:rPr lang="cs-CZ" dirty="0"/>
              <a:t> </a:t>
            </a:r>
            <a:r>
              <a:rPr lang="cs-CZ" dirty="0" err="1"/>
              <a:t>Hause</a:t>
            </a:r>
            <a:r>
              <a:rPr lang="cs-CZ" dirty="0"/>
              <a:t>?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Wart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/>
              <a:t>ihr</a:t>
            </a:r>
            <a:r>
              <a:rPr lang="cs-CZ" dirty="0"/>
              <a:t> in  </a:t>
            </a:r>
            <a:r>
              <a:rPr lang="cs-CZ" dirty="0" err="1"/>
              <a:t>Dresden</a:t>
            </a:r>
            <a:r>
              <a:rPr lang="cs-CZ" dirty="0"/>
              <a:t>?</a:t>
            </a:r>
          </a:p>
          <a:p>
            <a:r>
              <a:rPr lang="cs-CZ" dirty="0" err="1"/>
              <a:t>Das</a:t>
            </a:r>
            <a:r>
              <a:rPr lang="cs-CZ" dirty="0"/>
              <a:t> </a:t>
            </a:r>
            <a:r>
              <a:rPr lang="cs-CZ" dirty="0" err="1"/>
              <a:t>Kind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</a:t>
            </a:r>
            <a:r>
              <a:rPr lang="cs-CZ" dirty="0" err="1" smtClean="0"/>
              <a:t>nett</a:t>
            </a:r>
            <a:r>
              <a:rPr lang="cs-CZ" dirty="0" smtClean="0"/>
              <a:t> </a:t>
            </a:r>
            <a:r>
              <a:rPr lang="cs-CZ" dirty="0" err="1"/>
              <a:t>und</a:t>
            </a:r>
            <a:r>
              <a:rPr lang="cs-CZ" dirty="0"/>
              <a:t> </a:t>
            </a:r>
            <a:r>
              <a:rPr lang="cs-CZ" dirty="0" err="1"/>
              <a:t>freundlich</a:t>
            </a:r>
            <a:r>
              <a:rPr lang="cs-CZ" dirty="0"/>
              <a:t>.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War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waren</a:t>
            </a:r>
            <a:r>
              <a:rPr lang="cs-CZ" dirty="0" smtClean="0"/>
              <a:t> </a:t>
            </a:r>
            <a:r>
              <a:rPr lang="cs-CZ" dirty="0" err="1"/>
              <a:t>sie</a:t>
            </a:r>
            <a:r>
              <a:rPr lang="cs-CZ" dirty="0"/>
              <a:t> </a:t>
            </a:r>
            <a:r>
              <a:rPr lang="cs-CZ" dirty="0" err="1"/>
              <a:t>auf</a:t>
            </a:r>
            <a:r>
              <a:rPr lang="cs-CZ" dirty="0"/>
              <a:t> </a:t>
            </a:r>
            <a:r>
              <a:rPr lang="cs-CZ" dirty="0" err="1"/>
              <a:t>Arbeit</a:t>
            </a:r>
            <a:r>
              <a:rPr lang="cs-CZ" dirty="0"/>
              <a:t>?</a:t>
            </a:r>
          </a:p>
          <a:p>
            <a:r>
              <a:rPr lang="cs-CZ" dirty="0" err="1" smtClean="0"/>
              <a:t>Wir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FF0000"/>
                </a:solidFill>
              </a:rPr>
              <a:t>waren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/>
              <a:t>Studenten</a:t>
            </a:r>
            <a:r>
              <a:rPr lang="cs-CZ" dirty="0"/>
              <a:t>.</a:t>
            </a:r>
          </a:p>
          <a:p>
            <a:r>
              <a:rPr lang="cs-CZ" dirty="0"/>
              <a:t>Die </a:t>
            </a:r>
            <a:r>
              <a:rPr lang="cs-CZ" dirty="0" err="1"/>
              <a:t>Suppe</a:t>
            </a:r>
            <a:r>
              <a:rPr lang="cs-CZ" dirty="0"/>
              <a:t>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war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/>
              <a:t>sehr</a:t>
            </a:r>
            <a:r>
              <a:rPr lang="cs-CZ" dirty="0"/>
              <a:t> gut.</a:t>
            </a:r>
          </a:p>
        </p:txBody>
      </p:sp>
    </p:spTree>
    <p:extLst>
      <p:ext uri="{BB962C8B-B14F-4D97-AF65-F5344CB8AC3E}">
        <p14:creationId xmlns:p14="http://schemas.microsoft.com/office/powerpoint/2010/main" val="196991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78231"/>
              </p:ext>
            </p:extLst>
          </p:nvPr>
        </p:nvGraphicFramePr>
        <p:xfrm>
          <a:off x="457200" y="1600200"/>
          <a:ext cx="6834187" cy="364045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22. 04.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VIII. A, VIII.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Jazyk a jazyková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Cizí 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Německá gramatika pro 8. a 9.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Préteritum pomocných sloves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Préteritum, časování sloves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sein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haben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werden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v préteritu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728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737567"/>
              </p:ext>
            </p:extLst>
          </p:nvPr>
        </p:nvGraphicFramePr>
        <p:xfrm>
          <a:off x="457200" y="1600200"/>
          <a:ext cx="7358063" cy="2377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6568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711" marB="45711"/>
                </a:tc>
              </a:tr>
              <a:tr h="11884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sz="1800" dirty="0" smtClean="0"/>
                        <a:t>Výklad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Jedná se o </a:t>
                      </a:r>
                      <a:r>
                        <a:rPr lang="cs-CZ" sz="1800" baseline="0" dirty="0" smtClean="0"/>
                        <a:t> materiál určený k výkladu gramatického učiva – </a:t>
                      </a:r>
                      <a:r>
                        <a:rPr lang="cs-CZ" sz="1800" baseline="0" dirty="0" smtClean="0"/>
                        <a:t>préterita pomocných sloves  </a:t>
                      </a:r>
                      <a:r>
                        <a:rPr lang="cs-CZ" sz="1800" baseline="0" dirty="0" smtClean="0"/>
                        <a:t>při výuce německého  jazyka v osmém ročníku ZŠ. Tento materiál slouží k seznámení se </a:t>
                      </a:r>
                      <a:r>
                        <a:rPr lang="cs-CZ" sz="1800" baseline="0" dirty="0" smtClean="0"/>
                        <a:t>s minulým časem i časováním pomocných sloves – </a:t>
                      </a:r>
                      <a:r>
                        <a:rPr lang="cs-CZ" sz="1800" baseline="0" dirty="0" err="1" smtClean="0"/>
                        <a:t>sein</a:t>
                      </a:r>
                      <a:r>
                        <a:rPr lang="cs-CZ" sz="1800" baseline="0" dirty="0" smtClean="0"/>
                        <a:t>, </a:t>
                      </a:r>
                      <a:r>
                        <a:rPr lang="cs-CZ" sz="1800" baseline="0" dirty="0" err="1" smtClean="0"/>
                        <a:t>haben</a:t>
                      </a:r>
                      <a:r>
                        <a:rPr lang="cs-CZ" sz="1800" baseline="0" dirty="0" smtClean="0"/>
                        <a:t>, </a:t>
                      </a:r>
                      <a:r>
                        <a:rPr lang="cs-CZ" sz="1800" baseline="0" dirty="0" err="1" smtClean="0"/>
                        <a:t>werden</a:t>
                      </a:r>
                      <a:r>
                        <a:rPr lang="cs-CZ" sz="1800" baseline="0" dirty="0" smtClean="0"/>
                        <a:t>. Na </a:t>
                      </a:r>
                      <a:r>
                        <a:rPr lang="cs-CZ" sz="1800" baseline="0" dirty="0" smtClean="0"/>
                        <a:t>jeho konci </a:t>
                      </a:r>
                      <a:r>
                        <a:rPr lang="cs-CZ" sz="1800" baseline="0" dirty="0" smtClean="0"/>
                        <a:t>jsou zařazeny dvě cvičení, která lze zadat jakou samostatnou práci nebo ji provést se žáky společně ústně.</a:t>
                      </a:r>
                      <a:endParaRPr lang="cs-CZ" sz="18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711" marB="45711"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185157"/>
              </p:ext>
            </p:extLst>
          </p:nvPr>
        </p:nvGraphicFramePr>
        <p:xfrm>
          <a:off x="467545" y="3717032"/>
          <a:ext cx="7272807" cy="1180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72807"/>
              </a:tblGrid>
              <a:tr h="14749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POUŽITÉ ZDROJE</a:t>
                      </a:r>
                      <a:endParaRPr lang="cs-CZ" sz="1800" dirty="0"/>
                    </a:p>
                  </a:txBody>
                  <a:tcPr marL="91439" marR="91439"/>
                </a:tc>
              </a:tr>
              <a:tr h="815230">
                <a:tc>
                  <a:txBody>
                    <a:bodyPr/>
                    <a:lstStyle/>
                    <a:p>
                      <a:r>
                        <a:rPr lang="cs-CZ" sz="1800" baseline="0" dirty="0" smtClean="0"/>
                        <a:t>Vlastní </a:t>
                      </a:r>
                      <a:r>
                        <a:rPr lang="cs-CZ" sz="1800" baseline="0" dirty="0" smtClean="0"/>
                        <a:t>tvorba.</a:t>
                      </a:r>
                      <a:endParaRPr lang="cs-CZ" sz="1800" dirty="0"/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373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207</TotalTime>
  <Words>447</Words>
  <Application>Microsoft Office PowerPoint</Application>
  <PresentationFormat>Předvádění na obrazovce (4:3)</PresentationFormat>
  <Paragraphs>106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Deluxe</vt:lpstr>
      <vt:lpstr>Prezentace aplikace PowerPoint</vt:lpstr>
      <vt:lpstr>Préteritum pomocných sloves</vt:lpstr>
      <vt:lpstr>Préteritum</vt:lpstr>
      <vt:lpstr>Sloveso haben v préteritu</vt:lpstr>
      <vt:lpstr>Sloveso sein v préteritu</vt:lpstr>
      <vt:lpstr>Sloveso werden v préteritu</vt:lpstr>
      <vt:lpstr>Příklady užití</vt:lpstr>
      <vt:lpstr>Doplň sloveso haben v préteritu</vt:lpstr>
      <vt:lpstr>Doplň sloveso haben v préteritu</vt:lpstr>
      <vt:lpstr>Doplň sloveso sein v préteritu</vt:lpstr>
      <vt:lpstr>Doplň sloveso sein v préteritu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16</cp:revision>
  <dcterms:created xsi:type="dcterms:W3CDTF">2012-04-16T17:59:49Z</dcterms:created>
  <dcterms:modified xsi:type="dcterms:W3CDTF">2012-04-22T14:47:40Z</dcterms:modified>
</cp:coreProperties>
</file>