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57" r:id="rId4"/>
    <p:sldId id="258" r:id="rId5"/>
    <p:sldId id="259" r:id="rId6"/>
    <p:sldId id="262" r:id="rId7"/>
    <p:sldId id="261" r:id="rId8"/>
    <p:sldId id="263" r:id="rId9"/>
    <p:sldId id="264" r:id="rId10"/>
    <p:sldId id="265" r:id="rId11"/>
    <p:sldId id="270" r:id="rId12"/>
    <p:sldId id="271" r:id="rId13"/>
    <p:sldId id="272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453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30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330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21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18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75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9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82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38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090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85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47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16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30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84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07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17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70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08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6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96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01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9832D4B-9CD1-4F1C-86F8-BC9BFD1F472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6D71CCC-D51F-417C-BC97-C00580B2091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674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184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A11_Préteritum způsobových sloves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8882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609600"/>
            <a:ext cx="7772400" cy="4267200"/>
          </a:xfrm>
        </p:spPr>
        <p:txBody>
          <a:bodyPr/>
          <a:lstStyle/>
          <a:p>
            <a:r>
              <a:rPr lang="cs-CZ" dirty="0" smtClean="0"/>
              <a:t>Préteritum způsobových sloves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953000"/>
            <a:ext cx="6400800" cy="1219200"/>
          </a:xfrm>
        </p:spPr>
        <p:txBody>
          <a:bodyPr/>
          <a:lstStyle/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Mgr. Lenka Kudrnová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797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Préteritum způsobových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způsobová slovesa tvoří préteritum </a:t>
            </a:r>
            <a:r>
              <a:rPr lang="cs-CZ" sz="3200" dirty="0" smtClean="0">
                <a:solidFill>
                  <a:srgbClr val="FF0000"/>
                </a:solidFill>
              </a:rPr>
              <a:t>jako slabá(pravidelná) slovesa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pouze slovesa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dürfen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können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müssen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mögen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ztrácejí přehlásku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NEZAPOMEŇ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tato slovesa i v préteritu stále zachovávají rámcový slovosled</a:t>
            </a:r>
          </a:p>
          <a:p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47864" y="4149080"/>
            <a:ext cx="3956101" cy="7097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1. os. č. j. = 3. os. č. j.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21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Přehled tvarů jednotlivých sloves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3308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können</a:t>
            </a:r>
            <a:r>
              <a:rPr lang="cs-CZ" sz="3200" dirty="0" smtClean="0">
                <a:solidFill>
                  <a:srgbClr val="FF0000"/>
                </a:solidFill>
              </a:rPr>
              <a:t>(moci</a:t>
            </a:r>
            <a:r>
              <a:rPr lang="cs-CZ" sz="3200" dirty="0">
                <a:solidFill>
                  <a:srgbClr val="FF0000"/>
                </a:solidFill>
              </a:rPr>
              <a:t>, umět)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konn</a:t>
            </a:r>
            <a:r>
              <a:rPr lang="cs-CZ" sz="3200" dirty="0" err="1">
                <a:solidFill>
                  <a:srgbClr val="FF0000"/>
                </a:solidFill>
              </a:rPr>
              <a:t>te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	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konn</a:t>
            </a:r>
            <a:r>
              <a:rPr lang="cs-CZ" sz="3200" dirty="0" err="1">
                <a:solidFill>
                  <a:srgbClr val="FF0000"/>
                </a:solidFill>
              </a:rPr>
              <a:t>test</a:t>
            </a:r>
            <a:endParaRPr lang="cs-CZ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konn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r>
              <a:rPr lang="cs-CZ" sz="3200" dirty="0">
                <a:solidFill>
                  <a:srgbClr val="FF0000"/>
                </a:solidFill>
              </a:rPr>
              <a:t>		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konn</a:t>
            </a:r>
            <a:r>
              <a:rPr lang="cs-CZ" sz="3200" dirty="0" err="1">
                <a:solidFill>
                  <a:srgbClr val="FF0000"/>
                </a:solidFill>
              </a:rPr>
              <a:t>ten</a:t>
            </a:r>
            <a:endParaRPr lang="cs-CZ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konn</a:t>
            </a:r>
            <a:r>
              <a:rPr lang="cs-CZ" sz="3200" dirty="0" err="1">
                <a:solidFill>
                  <a:srgbClr val="FF0000"/>
                </a:solidFill>
              </a:rPr>
              <a:t>tet</a:t>
            </a:r>
            <a:endParaRPr lang="cs-CZ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konn</a:t>
            </a:r>
            <a:r>
              <a:rPr lang="cs-CZ" sz="3200" dirty="0" err="1">
                <a:solidFill>
                  <a:srgbClr val="FF0000"/>
                </a:solidFill>
              </a:rPr>
              <a:t>ten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>
                <a:solidFill>
                  <a:srgbClr val="FF0000"/>
                </a:solidFill>
              </a:rPr>
              <a:t>dürfen</a:t>
            </a:r>
            <a:r>
              <a:rPr lang="cs-CZ" sz="3200" dirty="0">
                <a:solidFill>
                  <a:srgbClr val="FF0000"/>
                </a:solidFill>
              </a:rPr>
              <a:t>(smět)		</a:t>
            </a:r>
          </a:p>
          <a:p>
            <a:pPr marL="0" indent="0">
              <a:buNone/>
            </a:pP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durf</a:t>
            </a:r>
            <a:r>
              <a:rPr lang="cs-CZ" sz="3200" dirty="0" err="1">
                <a:solidFill>
                  <a:srgbClr val="FF0000"/>
                </a:solidFill>
              </a:rPr>
              <a:t>te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		</a:t>
            </a:r>
          </a:p>
          <a:p>
            <a:pPr marL="0" indent="0">
              <a:buNone/>
            </a:pP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durf</a:t>
            </a:r>
            <a:r>
              <a:rPr lang="cs-CZ" sz="3200" dirty="0" err="1">
                <a:solidFill>
                  <a:srgbClr val="FF0000"/>
                </a:solidFill>
              </a:rPr>
              <a:t>test</a:t>
            </a:r>
            <a:r>
              <a:rPr lang="cs-CZ" sz="3200" dirty="0">
                <a:solidFill>
                  <a:srgbClr val="FF0000"/>
                </a:solidFill>
              </a:rPr>
              <a:t>		</a:t>
            </a:r>
          </a:p>
          <a:p>
            <a:pPr marL="0" indent="0">
              <a:buNone/>
            </a:pP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durf</a:t>
            </a:r>
            <a:r>
              <a:rPr lang="cs-CZ" sz="3200" dirty="0" err="1">
                <a:solidFill>
                  <a:srgbClr val="FF0000"/>
                </a:solidFill>
              </a:rPr>
              <a:t>te</a:t>
            </a:r>
            <a:r>
              <a:rPr lang="cs-CZ" sz="3200" dirty="0">
                <a:solidFill>
                  <a:srgbClr val="FF0000"/>
                </a:solidFill>
              </a:rPr>
              <a:t>			</a:t>
            </a:r>
          </a:p>
          <a:p>
            <a:pPr marL="0" indent="0">
              <a:buNone/>
            </a:pP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durf</a:t>
            </a:r>
            <a:r>
              <a:rPr lang="cs-CZ" sz="3200" dirty="0" err="1">
                <a:solidFill>
                  <a:srgbClr val="FF0000"/>
                </a:solidFill>
              </a:rPr>
              <a:t>ten</a:t>
            </a:r>
            <a:r>
              <a:rPr lang="cs-CZ" sz="3200" dirty="0">
                <a:solidFill>
                  <a:srgbClr val="FF0000"/>
                </a:solidFill>
              </a:rPr>
              <a:t>		</a:t>
            </a:r>
          </a:p>
          <a:p>
            <a:pPr marL="0" indent="0">
              <a:buNone/>
            </a:pP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durf</a:t>
            </a:r>
            <a:r>
              <a:rPr lang="cs-CZ" sz="3200" dirty="0" err="1">
                <a:solidFill>
                  <a:srgbClr val="FF0000"/>
                </a:solidFill>
              </a:rPr>
              <a:t>tet</a:t>
            </a:r>
            <a:r>
              <a:rPr lang="cs-CZ" sz="3200" dirty="0">
                <a:solidFill>
                  <a:srgbClr val="FF0000"/>
                </a:solidFill>
              </a:rPr>
              <a:t>		</a:t>
            </a:r>
          </a:p>
          <a:p>
            <a:pPr marL="0" indent="0">
              <a:buNone/>
            </a:pP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durf</a:t>
            </a:r>
            <a:r>
              <a:rPr lang="cs-CZ" sz="3200" dirty="0" err="1">
                <a:solidFill>
                  <a:srgbClr val="FF0000"/>
                </a:solidFill>
              </a:rPr>
              <a:t>ten</a:t>
            </a:r>
            <a:r>
              <a:rPr lang="cs-CZ" sz="3200" dirty="0">
                <a:solidFill>
                  <a:srgbClr val="FF0000"/>
                </a:solidFill>
              </a:rPr>
              <a:t>	</a:t>
            </a:r>
            <a:r>
              <a:rPr lang="cs-CZ" dirty="0">
                <a:solidFill>
                  <a:srgbClr val="FF0000"/>
                </a:solidFill>
              </a:rPr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2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tvarů jednotlivých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53650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sollen</a:t>
            </a:r>
            <a:r>
              <a:rPr lang="cs-CZ" sz="3200" dirty="0" smtClean="0">
                <a:solidFill>
                  <a:srgbClr val="FF0000"/>
                </a:solidFill>
              </a:rPr>
              <a:t> (mít povinnost)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soll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soll</a:t>
            </a:r>
            <a:r>
              <a:rPr lang="cs-CZ" sz="3200" dirty="0" err="1" smtClean="0">
                <a:solidFill>
                  <a:srgbClr val="FF0000"/>
                </a:solidFill>
              </a:rPr>
              <a:t>test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soll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soll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soll</a:t>
            </a:r>
            <a:r>
              <a:rPr lang="cs-CZ" sz="3200" dirty="0" err="1" smtClean="0">
                <a:solidFill>
                  <a:srgbClr val="FF0000"/>
                </a:solidFill>
              </a:rPr>
              <a:t>tet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soll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müssen</a:t>
            </a:r>
            <a:r>
              <a:rPr lang="cs-CZ" sz="3200" dirty="0" smtClean="0">
                <a:solidFill>
                  <a:srgbClr val="FF0000"/>
                </a:solidFill>
              </a:rPr>
              <a:t>(muset)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muss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muss</a:t>
            </a:r>
            <a:r>
              <a:rPr lang="cs-CZ" sz="3200" dirty="0" err="1" smtClean="0">
                <a:solidFill>
                  <a:srgbClr val="FF0000"/>
                </a:solidFill>
              </a:rPr>
              <a:t>test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muss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muss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muss</a:t>
            </a:r>
            <a:r>
              <a:rPr lang="cs-CZ" sz="3200" dirty="0" err="1" smtClean="0">
                <a:solidFill>
                  <a:srgbClr val="FF0000"/>
                </a:solidFill>
              </a:rPr>
              <a:t>tet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muss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63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Přehled tvarů jednotlivých sloves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mögen</a:t>
            </a:r>
            <a:r>
              <a:rPr lang="cs-CZ" sz="3200" dirty="0" smtClean="0">
                <a:solidFill>
                  <a:srgbClr val="FF0000"/>
                </a:solidFill>
              </a:rPr>
              <a:t> (mít rád)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moch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moch</a:t>
            </a:r>
            <a:r>
              <a:rPr lang="cs-CZ" sz="3200" dirty="0" err="1" smtClean="0">
                <a:solidFill>
                  <a:srgbClr val="FF0000"/>
                </a:solidFill>
              </a:rPr>
              <a:t>test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moch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moch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moch</a:t>
            </a:r>
            <a:r>
              <a:rPr lang="cs-CZ" sz="3200" dirty="0" err="1" smtClean="0">
                <a:solidFill>
                  <a:srgbClr val="FF0000"/>
                </a:solidFill>
              </a:rPr>
              <a:t>tet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moch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wollen</a:t>
            </a:r>
            <a:r>
              <a:rPr lang="cs-CZ" sz="3200" dirty="0" smtClean="0">
                <a:solidFill>
                  <a:srgbClr val="FF0000"/>
                </a:solidFill>
              </a:rPr>
              <a:t> (chtít)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woll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woll</a:t>
            </a:r>
            <a:r>
              <a:rPr lang="cs-CZ" sz="3200" dirty="0" err="1" smtClean="0">
                <a:solidFill>
                  <a:srgbClr val="FF0000"/>
                </a:solidFill>
              </a:rPr>
              <a:t>test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woll</a:t>
            </a:r>
            <a:r>
              <a:rPr lang="cs-CZ" sz="3200" dirty="0" err="1" smtClean="0">
                <a:solidFill>
                  <a:srgbClr val="FF0000"/>
                </a:solidFill>
              </a:rPr>
              <a:t>te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woll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woll</a:t>
            </a:r>
            <a:r>
              <a:rPr lang="cs-CZ" sz="3200" dirty="0" err="1" smtClean="0">
                <a:solidFill>
                  <a:srgbClr val="FF0000"/>
                </a:solidFill>
              </a:rPr>
              <a:t>tet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woll</a:t>
            </a:r>
            <a:r>
              <a:rPr lang="cs-CZ" sz="3200" dirty="0" err="1" smtClean="0">
                <a:solidFill>
                  <a:srgbClr val="FF0000"/>
                </a:solidFill>
              </a:rPr>
              <a:t>ten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889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sollte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auch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gestern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Deutsch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lernen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Také včera jsem měl povinnost učit se němčinu.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Wolltest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anfangen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Chtěl jsi už začít?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Konntet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Susi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Freitag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anrufen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Mohli jste zavolat v pátek Zuzaně?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298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způsobová slovesa v préteritu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Hans ....................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mit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seinem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Freund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auf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den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Sportplatz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wollen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), .......................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aber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nicht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(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können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Unsere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Eltern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................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ins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Kino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wollen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),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aber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...................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zu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Hause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bleiben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(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müssen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.................... 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auf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meinen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kleinen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Bruder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Erik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aufpassen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(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sollen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Er ...................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nicht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allein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zu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Hause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bleiben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(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dürfen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73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způsobová slovesa v préteritu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Hans </a:t>
            </a:r>
            <a:r>
              <a:rPr lang="cs-CZ" sz="2800" dirty="0" err="1" smtClean="0">
                <a:solidFill>
                  <a:srgbClr val="FF0000"/>
                </a:solidFill>
              </a:rPr>
              <a:t>wollte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mit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seinem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Freund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auf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den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Sportplatz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konnte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aber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nicht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Unsere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Eltern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wollten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ins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Kino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aber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mussten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zu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Hause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bleiben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sollten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auf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meinen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kleinen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Bruder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Erik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aufpassen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Er </a:t>
            </a:r>
            <a:r>
              <a:rPr lang="cs-CZ" sz="2800" dirty="0" err="1" smtClean="0">
                <a:solidFill>
                  <a:srgbClr val="FF0000"/>
                </a:solidFill>
              </a:rPr>
              <a:t>durfte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nicht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allein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zu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Hause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bleiben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137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Vyber vhodné způsobové sloveso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Hier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...................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nicht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rauchen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Er .....................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nicht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1">
                    <a:lumMod val="50000"/>
                  </a:schemeClr>
                </a:solidFill>
              </a:rPr>
              <a:t>finden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Vývojový diagram: paměť s přímým přístupem 4"/>
          <p:cNvSpPr/>
          <p:nvPr/>
        </p:nvSpPr>
        <p:spPr>
          <a:xfrm>
            <a:off x="359532" y="2924944"/>
            <a:ext cx="1980220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musste</a:t>
            </a:r>
            <a:endParaRPr lang="cs-CZ" dirty="0"/>
          </a:p>
        </p:txBody>
      </p:sp>
      <p:sp>
        <p:nvSpPr>
          <p:cNvPr id="6" name="Vývojový diagram: paměť s přímým přístupem 5"/>
          <p:cNvSpPr/>
          <p:nvPr/>
        </p:nvSpPr>
        <p:spPr>
          <a:xfrm>
            <a:off x="1649200" y="3898776"/>
            <a:ext cx="1986695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konnte</a:t>
            </a:r>
            <a:endParaRPr lang="cs-CZ" dirty="0"/>
          </a:p>
        </p:txBody>
      </p:sp>
      <p:sp>
        <p:nvSpPr>
          <p:cNvPr id="7" name="Vývojový diagram: paměť s přímým přístupem 6"/>
          <p:cNvSpPr/>
          <p:nvPr/>
        </p:nvSpPr>
        <p:spPr>
          <a:xfrm>
            <a:off x="2504786" y="2726060"/>
            <a:ext cx="1995206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mochte</a:t>
            </a:r>
            <a:endParaRPr lang="cs-CZ" dirty="0"/>
          </a:p>
        </p:txBody>
      </p:sp>
      <p:sp>
        <p:nvSpPr>
          <p:cNvPr id="8" name="Vývojový diagram: paměť s přímým přístupem 7"/>
          <p:cNvSpPr/>
          <p:nvPr/>
        </p:nvSpPr>
        <p:spPr>
          <a:xfrm>
            <a:off x="2771800" y="4947011"/>
            <a:ext cx="1728192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durfte</a:t>
            </a:r>
            <a:endParaRPr lang="cs-CZ" dirty="0"/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406976" y="4813920"/>
            <a:ext cx="1932776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sollte</a:t>
            </a:r>
            <a:endParaRPr lang="cs-CZ" dirty="0"/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4716016" y="3015936"/>
            <a:ext cx="1800200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sollten</a:t>
            </a:r>
            <a:endParaRPr lang="cs-CZ" dirty="0"/>
          </a:p>
        </p:txBody>
      </p:sp>
      <p:sp>
        <p:nvSpPr>
          <p:cNvPr id="12" name="Vývojový diagram: paměť s přímým přístupem 11"/>
          <p:cNvSpPr/>
          <p:nvPr/>
        </p:nvSpPr>
        <p:spPr>
          <a:xfrm>
            <a:off x="6732240" y="2726060"/>
            <a:ext cx="2088232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mussten</a:t>
            </a:r>
            <a:endParaRPr lang="cs-CZ" dirty="0"/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6329566" y="3943641"/>
            <a:ext cx="1914841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wollten</a:t>
            </a:r>
            <a:endParaRPr lang="cs-CZ" dirty="0"/>
          </a:p>
        </p:txBody>
      </p:sp>
      <p:sp>
        <p:nvSpPr>
          <p:cNvPr id="14" name="Vývojový diagram: paměť s přímým přístupem 13"/>
          <p:cNvSpPr/>
          <p:nvPr/>
        </p:nvSpPr>
        <p:spPr>
          <a:xfrm>
            <a:off x="4932040" y="4908895"/>
            <a:ext cx="1980220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durften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16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85185E-6 L -0.0882 -0.3807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10" y="-1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44444E-6 L 0.05712 -0.52825 " pathEditMode="relative" rAng="0" ptsTypes="AA">
                                      <p:cBhvr>
                                        <p:cTn id="1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47" y="-2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Vyber vhodné způsobové sloveso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......................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viel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lernen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.....................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ins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Kino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gehen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Vývojový diagram: paměť s přímým přístupem 4"/>
          <p:cNvSpPr/>
          <p:nvPr/>
        </p:nvSpPr>
        <p:spPr>
          <a:xfrm>
            <a:off x="251520" y="3245992"/>
            <a:ext cx="2253266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musstest</a:t>
            </a:r>
            <a:endParaRPr lang="cs-CZ" dirty="0"/>
          </a:p>
        </p:txBody>
      </p:sp>
      <p:sp>
        <p:nvSpPr>
          <p:cNvPr id="6" name="Vývojový diagram: paměť s přímým přístupem 5"/>
          <p:cNvSpPr/>
          <p:nvPr/>
        </p:nvSpPr>
        <p:spPr>
          <a:xfrm>
            <a:off x="2127052" y="4149080"/>
            <a:ext cx="1986695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wolltest</a:t>
            </a:r>
            <a:endParaRPr lang="cs-CZ" dirty="0"/>
          </a:p>
        </p:txBody>
      </p:sp>
      <p:sp>
        <p:nvSpPr>
          <p:cNvPr id="7" name="Vývojový diagram: paměť s přímým přístupem 6"/>
          <p:cNvSpPr/>
          <p:nvPr/>
        </p:nvSpPr>
        <p:spPr>
          <a:xfrm>
            <a:off x="2504786" y="2726060"/>
            <a:ext cx="2211230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mochtest</a:t>
            </a:r>
            <a:endParaRPr lang="cs-CZ" dirty="0"/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1187624" y="5253817"/>
            <a:ext cx="1932776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solltest</a:t>
            </a:r>
            <a:endParaRPr lang="cs-CZ" dirty="0"/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4716016" y="3015936"/>
            <a:ext cx="1800200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solltet</a:t>
            </a:r>
            <a:endParaRPr lang="cs-CZ" dirty="0"/>
          </a:p>
        </p:txBody>
      </p:sp>
      <p:sp>
        <p:nvSpPr>
          <p:cNvPr id="12" name="Vývojový diagram: paměť s přímým přístupem 11"/>
          <p:cNvSpPr/>
          <p:nvPr/>
        </p:nvSpPr>
        <p:spPr>
          <a:xfrm>
            <a:off x="6732240" y="2726060"/>
            <a:ext cx="2088232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musstet</a:t>
            </a:r>
            <a:endParaRPr lang="cs-CZ" dirty="0"/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6329566" y="3943641"/>
            <a:ext cx="1914841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wolltet</a:t>
            </a:r>
            <a:endParaRPr lang="cs-CZ" dirty="0"/>
          </a:p>
        </p:txBody>
      </p:sp>
      <p:sp>
        <p:nvSpPr>
          <p:cNvPr id="14" name="Vývojový diagram: paměť s přímým přístupem 13"/>
          <p:cNvSpPr/>
          <p:nvPr/>
        </p:nvSpPr>
        <p:spPr>
          <a:xfrm>
            <a:off x="4932040" y="4908895"/>
            <a:ext cx="1980220" cy="973832"/>
          </a:xfrm>
          <a:prstGeom prst="flowChartMagneticDrum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konntet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286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L -0.24271 -0.41737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35" y="-20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85185E-6 L 0.08264 -0.25209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2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9" grpId="0" animBg="1"/>
      <p:bldP spid="9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3028070"/>
              </p:ext>
            </p:extLst>
          </p:nvPr>
        </p:nvGraphicFramePr>
        <p:xfrm>
          <a:off x="457200" y="160020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05. 05.  2012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Préteritum způsobových sloves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Préteritum, časování způsobových sloves v préteritu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33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7941598"/>
              </p:ext>
            </p:extLst>
          </p:nvPr>
        </p:nvGraphicFramePr>
        <p:xfrm>
          <a:off x="457200" y="1600200"/>
          <a:ext cx="7358063" cy="265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préterita způsobových sloves  při výuce německého  jazyka v osmém ročníku ZŠ. Tento materiál slouží k seznámení se s minulým časem i časováním způsobových sloves – </a:t>
                      </a:r>
                      <a:r>
                        <a:rPr lang="cs-CZ" sz="1800" baseline="0" dirty="0" err="1" smtClean="0"/>
                        <a:t>dürfen,mögen</a:t>
                      </a:r>
                      <a:r>
                        <a:rPr lang="cs-CZ" sz="1800" baseline="0" dirty="0" smtClean="0"/>
                        <a:t>, </a:t>
                      </a:r>
                      <a:r>
                        <a:rPr lang="cs-CZ" sz="1800" baseline="0" dirty="0" err="1" smtClean="0"/>
                        <a:t>sollen</a:t>
                      </a:r>
                      <a:r>
                        <a:rPr lang="cs-CZ" sz="1800" baseline="0" dirty="0" smtClean="0"/>
                        <a:t>, </a:t>
                      </a:r>
                      <a:r>
                        <a:rPr lang="cs-CZ" sz="1800" baseline="0" dirty="0" err="1" smtClean="0"/>
                        <a:t>wollen</a:t>
                      </a:r>
                      <a:r>
                        <a:rPr lang="cs-CZ" sz="1800" baseline="0" dirty="0" smtClean="0"/>
                        <a:t>, </a:t>
                      </a:r>
                      <a:r>
                        <a:rPr lang="cs-CZ" sz="1800" baseline="0" dirty="0" err="1" smtClean="0"/>
                        <a:t>können</a:t>
                      </a:r>
                      <a:r>
                        <a:rPr lang="cs-CZ" sz="1800" baseline="0" dirty="0" smtClean="0"/>
                        <a:t>, </a:t>
                      </a:r>
                      <a:r>
                        <a:rPr lang="cs-CZ" sz="1800" baseline="0" dirty="0" err="1" smtClean="0"/>
                        <a:t>müssen</a:t>
                      </a:r>
                      <a:r>
                        <a:rPr lang="cs-CZ" sz="1800" baseline="0" dirty="0" smtClean="0"/>
                        <a:t>. Na jeho konci jsou zařazena  cvičení, která lze zadat jakou samostatnou práci nebo ji provést se žáky společně ústně.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246257"/>
              </p:ext>
            </p:extLst>
          </p:nvPr>
        </p:nvGraphicFramePr>
        <p:xfrm>
          <a:off x="467544" y="4077072"/>
          <a:ext cx="7272807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2807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tvorba.</a:t>
                      </a:r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9686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278</TotalTime>
  <Words>510</Words>
  <Application>Microsoft Office PowerPoint</Application>
  <PresentationFormat>Předvádění na obrazovce (4:3)</PresentationFormat>
  <Paragraphs>131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Exekutivní</vt:lpstr>
      <vt:lpstr>Motiv sady Office</vt:lpstr>
      <vt:lpstr>1_Motiv sady Office</vt:lpstr>
      <vt:lpstr>Prezentace aplikace PowerPoint</vt:lpstr>
      <vt:lpstr>Préteritum způsobových sloves</vt:lpstr>
      <vt:lpstr>Préteritum způsobových sloves</vt:lpstr>
      <vt:lpstr>Přehled tvarů jednotlivých sloves</vt:lpstr>
      <vt:lpstr>Přehled tvarů jednotlivých sloves</vt:lpstr>
      <vt:lpstr>Přehled tvarů jednotlivých sloves</vt:lpstr>
      <vt:lpstr>Příklady užití</vt:lpstr>
      <vt:lpstr>Doplň způsobová slovesa v préteritu</vt:lpstr>
      <vt:lpstr>Doplň způsobová slovesa v préteritu</vt:lpstr>
      <vt:lpstr>Vyber vhodné způsobové sloveso</vt:lpstr>
      <vt:lpstr>Vyber vhodné způsobové sloveso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22</cp:revision>
  <dcterms:created xsi:type="dcterms:W3CDTF">2012-05-03T07:00:14Z</dcterms:created>
  <dcterms:modified xsi:type="dcterms:W3CDTF">2012-05-14T09:08:59Z</dcterms:modified>
</cp:coreProperties>
</file>