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488D93-FA30-46BD-9CF0-899561333850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5DA347-19B2-4C55-8249-2538A0F35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427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DA347-19B2-4C55-8249-2538A0F35DE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7404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393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197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26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91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224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750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952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630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589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794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186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994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5F13C29-4EBB-4B74-9088-0BB176346C7B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6F2C157-C316-45CD-93B4-D3FC395E157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A12_Préteritum pravidelných </a:t>
            </a:r>
            <a:r>
              <a:rPr lang="cs-CZ" sz="2000" dirty="0" smtClean="0">
                <a:latin typeface="Arial" charset="0"/>
              </a:rPr>
              <a:t>sloves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9126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Préteritum pravidelných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sloves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Mgr. Lenka Kudrnová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426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Préteritum pravidelných sloves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tvoříme připojením </a:t>
            </a:r>
            <a:r>
              <a:rPr lang="cs-CZ" dirty="0" smtClean="0">
                <a:solidFill>
                  <a:srgbClr val="FF0000"/>
                </a:solidFill>
              </a:rPr>
              <a:t>–t-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nebo </a:t>
            </a:r>
            <a:r>
              <a:rPr lang="cs-CZ" dirty="0" smtClean="0">
                <a:solidFill>
                  <a:srgbClr val="FF0000"/>
                </a:solidFill>
              </a:rPr>
              <a:t>–et-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a osobních koncovek ke slovesnému kmeni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	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wohne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wohn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e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koncovka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ete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se připojuje tam, kde si to vyžaduje výslovnost, zejména u sloves s kmenem na </a:t>
            </a:r>
            <a:r>
              <a:rPr lang="cs-CZ" dirty="0" smtClean="0">
                <a:solidFill>
                  <a:srgbClr val="FF0000"/>
                </a:solidFill>
              </a:rPr>
              <a:t>–t, -d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	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badet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bad</a:t>
            </a:r>
            <a:r>
              <a:rPr lang="cs-CZ" dirty="0" err="1" smtClean="0">
                <a:solidFill>
                  <a:srgbClr val="FF0000"/>
                </a:solidFill>
              </a:rPr>
              <a:t>ete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NEZAPOMEŇ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75856" y="4930646"/>
            <a:ext cx="3888432" cy="9144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1. os. č. j. = 3. os. č. j.</a:t>
            </a:r>
            <a:endParaRPr lang="cs-CZ" sz="32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85497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Příklady časování préterita slabých sloves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bezahlen</a:t>
            </a:r>
            <a:r>
              <a:rPr lang="cs-CZ" dirty="0" smtClean="0">
                <a:solidFill>
                  <a:srgbClr val="FF0000"/>
                </a:solidFill>
              </a:rPr>
              <a:t> (platit)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bezahl</a:t>
            </a:r>
            <a:r>
              <a:rPr lang="cs-CZ" dirty="0" err="1" smtClean="0">
                <a:solidFill>
                  <a:srgbClr val="FF0000"/>
                </a:solidFill>
              </a:rPr>
              <a:t>te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bezahl</a:t>
            </a:r>
            <a:r>
              <a:rPr lang="cs-CZ" dirty="0" err="1" smtClean="0">
                <a:solidFill>
                  <a:srgbClr val="FF0000"/>
                </a:solidFill>
              </a:rPr>
              <a:t>test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bezahl</a:t>
            </a:r>
            <a:r>
              <a:rPr lang="cs-CZ" dirty="0" err="1" smtClean="0">
                <a:solidFill>
                  <a:srgbClr val="FF0000"/>
                </a:solidFill>
              </a:rPr>
              <a:t>te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bezahl</a:t>
            </a:r>
            <a:r>
              <a:rPr lang="cs-CZ" dirty="0" err="1" smtClean="0">
                <a:solidFill>
                  <a:srgbClr val="FF0000"/>
                </a:solidFill>
              </a:rPr>
              <a:t>ten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bezahl</a:t>
            </a:r>
            <a:r>
              <a:rPr lang="cs-CZ" dirty="0" err="1" smtClean="0">
                <a:solidFill>
                  <a:srgbClr val="FF0000"/>
                </a:solidFill>
              </a:rPr>
              <a:t>tet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bezahl</a:t>
            </a:r>
            <a:r>
              <a:rPr lang="cs-CZ" dirty="0" err="1" smtClean="0">
                <a:solidFill>
                  <a:srgbClr val="FF0000"/>
                </a:solidFill>
              </a:rPr>
              <a:t>ten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warten</a:t>
            </a:r>
            <a:r>
              <a:rPr lang="cs-CZ" dirty="0" smtClean="0">
                <a:solidFill>
                  <a:srgbClr val="FF0000"/>
                </a:solidFill>
              </a:rPr>
              <a:t> (čekat)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wart</a:t>
            </a:r>
            <a:r>
              <a:rPr lang="cs-CZ" dirty="0" err="1" smtClean="0">
                <a:solidFill>
                  <a:srgbClr val="FF0000"/>
                </a:solidFill>
              </a:rPr>
              <a:t>ete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wartet</a:t>
            </a:r>
            <a:r>
              <a:rPr lang="cs-CZ" dirty="0" err="1" smtClean="0">
                <a:solidFill>
                  <a:srgbClr val="FF0000"/>
                </a:solidFill>
              </a:rPr>
              <a:t>est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wart</a:t>
            </a:r>
            <a:r>
              <a:rPr lang="cs-CZ" dirty="0" err="1" smtClean="0">
                <a:solidFill>
                  <a:srgbClr val="FF0000"/>
                </a:solidFill>
              </a:rPr>
              <a:t>ete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wart</a:t>
            </a:r>
            <a:r>
              <a:rPr lang="cs-CZ" dirty="0" err="1" smtClean="0">
                <a:solidFill>
                  <a:srgbClr val="FF0000"/>
                </a:solidFill>
              </a:rPr>
              <a:t>eten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wart</a:t>
            </a:r>
            <a:r>
              <a:rPr lang="cs-CZ" dirty="0" err="1" smtClean="0">
                <a:solidFill>
                  <a:srgbClr val="FF0000"/>
                </a:solidFill>
              </a:rPr>
              <a:t>etet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wart</a:t>
            </a:r>
            <a:r>
              <a:rPr lang="cs-CZ" dirty="0" err="1" smtClean="0">
                <a:solidFill>
                  <a:srgbClr val="FF0000"/>
                </a:solidFill>
              </a:rPr>
              <a:t>eten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68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Příklady užití ve větách</a:t>
            </a:r>
            <a:endParaRPr lang="cs-CZ" dirty="0">
              <a:solidFill>
                <a:schemeClr val="tx1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Karin </a:t>
            </a:r>
            <a:r>
              <a:rPr lang="cs-CZ" dirty="0" err="1" smtClean="0">
                <a:solidFill>
                  <a:srgbClr val="FF0000"/>
                </a:solidFill>
              </a:rPr>
              <a:t>grü</a:t>
            </a:r>
            <a:r>
              <a:rPr lang="el-GR" dirty="0" smtClean="0">
                <a:solidFill>
                  <a:srgbClr val="FF0000"/>
                </a:solidFill>
              </a:rPr>
              <a:t>β</a:t>
            </a:r>
            <a:r>
              <a:rPr lang="cs-CZ" dirty="0" err="1" smtClean="0">
                <a:solidFill>
                  <a:srgbClr val="FF0000"/>
                </a:solidFill>
              </a:rPr>
              <a:t>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Lehrerin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Karin pozdravila učitelku.</a:t>
            </a:r>
          </a:p>
          <a:p>
            <a:pPr marL="0" indent="0">
              <a:buNone/>
            </a:pPr>
            <a:endParaRPr lang="cs-CZ" dirty="0">
              <a:solidFill>
                <a:schemeClr val="tx1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Frau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Horn </a:t>
            </a:r>
            <a:r>
              <a:rPr lang="cs-CZ" dirty="0" err="1" smtClean="0">
                <a:solidFill>
                  <a:srgbClr val="FF0000"/>
                </a:solidFill>
              </a:rPr>
              <a:t>arbeitete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jeden </a:t>
            </a: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Tag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im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Garten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Paní Hornová pracovala každý den na zahradě.</a:t>
            </a:r>
          </a:p>
          <a:p>
            <a:pPr marL="0" indent="0">
              <a:buNone/>
            </a:pPr>
            <a:endParaRPr lang="cs-CZ" dirty="0">
              <a:solidFill>
                <a:schemeClr val="tx1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suchten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Einttskarten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25000"/>
                  </a:schemeClr>
                </a:solidFill>
              </a:rPr>
              <a:t>überall</a:t>
            </a: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25000"/>
                  </a:schemeClr>
                </a:solidFill>
              </a:rPr>
              <a:t>Hledali jsme vstupenku všude.</a:t>
            </a:r>
            <a:endParaRPr lang="cs-CZ" dirty="0">
              <a:solidFill>
                <a:schemeClr val="tx1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440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Doplň slovesa v préteritu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..................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Volleyball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sehr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gern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spielen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in Prag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schon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? (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wohnen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Peter .....................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Fahrkarte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schon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Freitag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kaufen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...........................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auf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den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Zug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warten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.....................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Vokabeln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oft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wiederholen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Susi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....................... dem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Lehrer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richtig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antworten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Mein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Vati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.....................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ein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Bier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bestellen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Meine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Schwester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das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Fenster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zumachen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)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538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Doplň slovesa v préteritu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spielten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Volleyball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sehr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gern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Wohntet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in Prag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schon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?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Peter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kaufte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Fahrkarte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schon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Freitag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wartete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warteten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auf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den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Zug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wiederholten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Vokabeln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oft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Susi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antwortete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dem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Lehrer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richtig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Mein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Vati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bestellte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ein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Bier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Meine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Schwester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machte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das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Fenster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 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416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Vyber vhodné sloveso v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préteritu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Wochenende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....................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unsere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Eltern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auf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dem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Lande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Er ...................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im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Sommer jeden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Tag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im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25000"/>
                  </a:schemeClr>
                </a:solidFill>
              </a:rPr>
              <a:t>Meer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XR6K87O0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97152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enka\AppData\Local\Microsoft\Windows\Temporary Internet Files\Content.IE5\XR6K87O0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224" y="4797152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enka\AppData\Local\Microsoft\Windows\Temporary Internet Files\Content.IE5\XR6K87O0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449" y="3233491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Lenka\AppData\Local\Microsoft\Windows\Temporary Internet Files\Content.IE5\XR6K87O0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57364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84449" y="3684765"/>
            <a:ext cx="811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lebten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33355" y="3711746"/>
            <a:ext cx="971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suchten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9129" y="5332566"/>
            <a:ext cx="1210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besuchten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61472" y="5301506"/>
            <a:ext cx="1063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wohnten</a:t>
            </a:r>
            <a:endParaRPr lang="cs-CZ" dirty="0"/>
          </a:p>
        </p:txBody>
      </p:sp>
      <p:pic>
        <p:nvPicPr>
          <p:cNvPr id="13" name="Picture 2" descr="C:\Users\Lenka\AppData\Local\Microsoft\Windows\Temporary Internet Files\Content.IE5\XR6K87O0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69010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Lenka\AppData\Local\Microsoft\Windows\Temporary Internet Files\Content.IE5\XR6K87O0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00183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Lenka\AppData\Local\Microsoft\Windows\Temporary Internet Files\Content.IE5\XR6K87O0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74104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enka\AppData\Local\Microsoft\Windows\Temporary Internet Files\Content.IE5\XR6K87O0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754683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 flipH="1">
            <a:off x="5724128" y="3979548"/>
            <a:ext cx="864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zahlte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24888" y="3243422"/>
            <a:ext cx="963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spielte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83690" y="5050390"/>
            <a:ext cx="856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kochte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60870" y="5365684"/>
            <a:ext cx="8514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badete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441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2.59259E-6 L 0.0158 -0.42523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2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5185E-6 L 0.01181 -0.43033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48148E-6 L -0.19688 -0.50972 " pathEditMode="relative" rAng="0" ptsTypes="AA">
                                      <p:cBhvr>
                                        <p:cTn id="1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2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-0.01065 L -0.19757 -0.5088 " pathEditMode="relative" rAng="0" ptsTypes="AA">
                                      <p:cBhvr>
                                        <p:cTn id="17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59" y="-2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/>
      <p:bldP spid="9" grpId="0"/>
      <p:bldP spid="10" grpId="0"/>
      <p:bldP spid="10" grpId="1"/>
      <p:bldP spid="11" grpId="0"/>
      <p:bldP spid="12" grpId="0"/>
      <p:bldP spid="17" grpId="0"/>
      <p:bldP spid="18" grpId="0"/>
      <p:bldP spid="19" grpId="0"/>
      <p:bldP spid="1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Vyčasuj slovesa v préteritu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Převeď do préterita a vyčasuj  následující slovesa: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20888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628" y="2397371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657" y="4909445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035" y="4999887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60440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59895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72649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284" y="3701008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812" y="4999887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45" y="4889051"/>
            <a:ext cx="165493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580" y="3191108"/>
            <a:ext cx="998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rechnen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69221" y="3191108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suchen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95658" y="3175365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leben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07056" y="3175365"/>
            <a:ext cx="808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fragen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25152" y="5772991"/>
            <a:ext cx="1211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antworten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10913" y="4352528"/>
            <a:ext cx="744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sagen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63812" y="5746743"/>
            <a:ext cx="91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kochen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62849" y="5791975"/>
            <a:ext cx="1176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einkaufen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75731" y="4476278"/>
            <a:ext cx="1132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besuchen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512" y="5681139"/>
            <a:ext cx="1221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</a:rPr>
              <a:t>zumachen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031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>
                    <a:lumMod val="50000"/>
                  </a:schemeClr>
                </a:solidFill>
              </a:rPr>
              <a:t>Vyčasuj slovesa v préteritu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0939720"/>
              </p:ext>
            </p:extLst>
          </p:nvPr>
        </p:nvGraphicFramePr>
        <p:xfrm>
          <a:off x="539552" y="2564904"/>
          <a:ext cx="8229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rechnen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suchen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leben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fragen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besuchen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rechnete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suchte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lebte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fragte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besuchte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rechnetest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suchtest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lebtest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fragtest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besuchtest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rechnete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suchte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lebte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fragte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besuchte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rechneten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suchten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lebten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fragten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besuchten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rechnetet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suchtet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lebtet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fragtet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besuchtet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rechneten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suchten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lebten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fragten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besuchten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rechneten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suchten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lebten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fragten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besuchten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9224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>
                    <a:lumMod val="50000"/>
                  </a:schemeClr>
                </a:solidFill>
              </a:rPr>
              <a:t>Vyčasuj slovesa v préteritu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7183619"/>
              </p:ext>
            </p:extLst>
          </p:nvPr>
        </p:nvGraphicFramePr>
        <p:xfrm>
          <a:off x="107504" y="2492896"/>
          <a:ext cx="885698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1396"/>
                <a:gridCol w="1771396"/>
                <a:gridCol w="1771396"/>
                <a:gridCol w="1771396"/>
                <a:gridCol w="17713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sagen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zumachen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einkaufen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kochen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antworten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sagte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machte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zu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kaufte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ein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kochte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ich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antwortete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sagtest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machtest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zu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kauftest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ein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kochtest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du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antwortetest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sagte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machte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zu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kaufte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ein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kochte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antwortete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sagten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machten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zu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kauften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ein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kochten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wir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antworteten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sagtet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machtet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zu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kauftet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ein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kochtet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ihr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antwortetet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sagten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machten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zu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kauften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ein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kochten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antworteten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sagten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machten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zu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kauften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rgbClr val="000000"/>
                          </a:solidFill>
                        </a:rPr>
                        <a:t>ein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kochten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Sie</a:t>
                      </a: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0000"/>
                          </a:solidFill>
                        </a:rPr>
                        <a:t>antworteten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2115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Tm="4000">
        <p:cover/>
      </p:transition>
    </mc:Choice>
    <mc:Fallback>
      <p:transition spd="slow" advTm="4000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9540141"/>
              </p:ext>
            </p:extLst>
          </p:nvPr>
        </p:nvGraphicFramePr>
        <p:xfrm>
          <a:off x="457200" y="1600200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06.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05.  2012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Préteritum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pravidelných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sloves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Préteritum, časování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pravidelných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sloves v préteritu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6836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7176795"/>
              </p:ext>
            </p:extLst>
          </p:nvPr>
        </p:nvGraphicFramePr>
        <p:xfrm>
          <a:off x="457200" y="1600200"/>
          <a:ext cx="7358063" cy="2377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préterita </a:t>
                      </a:r>
                      <a:r>
                        <a:rPr lang="cs-CZ" sz="1800" baseline="0" dirty="0" smtClean="0"/>
                        <a:t>pravidelných </a:t>
                      </a:r>
                      <a:r>
                        <a:rPr lang="cs-CZ" sz="1800" baseline="0" dirty="0" smtClean="0"/>
                        <a:t>sloves  při výuce německého  jazyka v osmém ročníku ZŠ. Tento materiál slouží k seznámení se s minulým časem i časováním </a:t>
                      </a:r>
                      <a:r>
                        <a:rPr lang="cs-CZ" sz="1800" baseline="0" dirty="0" smtClean="0"/>
                        <a:t>sloves v préteritu. </a:t>
                      </a:r>
                      <a:r>
                        <a:rPr lang="cs-CZ" sz="1800" baseline="0" dirty="0" smtClean="0"/>
                        <a:t>Na jeho konci jsou zařazena  cvičení, která lze zadat jakou samostatnou práci nebo ji provést se žáky společně ústně.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6526532"/>
              </p:ext>
            </p:extLst>
          </p:nvPr>
        </p:nvGraphicFramePr>
        <p:xfrm>
          <a:off x="467544" y="4077072"/>
          <a:ext cx="7272807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2807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</a:t>
                      </a:r>
                      <a:r>
                        <a:rPr lang="cs-CZ" sz="1800" baseline="0" dirty="0" smtClean="0"/>
                        <a:t>tvorba, obrázky vloženy z otevřené galerie </a:t>
                      </a:r>
                      <a:r>
                        <a:rPr lang="cs-CZ" sz="1800" baseline="0" dirty="0" smtClean="0">
                          <a:hlinkClick r:id="rId2"/>
                        </a:rPr>
                        <a:t>www.office.microsoft.com</a:t>
                      </a:r>
                      <a:endParaRPr lang="cs-CZ" sz="1800" baseline="0" dirty="0" smtClean="0"/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6390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Vlastní 7">
      <a:dk1>
        <a:srgbClr val="FBFDFF"/>
      </a:dk1>
      <a:lt1>
        <a:srgbClr val="FFFFFF"/>
      </a:lt1>
      <a:dk2>
        <a:srgbClr val="F4F9FE"/>
      </a:dk2>
      <a:lt2>
        <a:srgbClr val="FFFFFF"/>
      </a:lt2>
      <a:accent1>
        <a:srgbClr val="53CDFE"/>
      </a:accent1>
      <a:accent2>
        <a:srgbClr val="E8F3FD"/>
      </a:accent2>
      <a:accent3>
        <a:srgbClr val="C4EEFF"/>
      </a:accent3>
      <a:accent4>
        <a:srgbClr val="4FCEFF"/>
      </a:accent4>
      <a:accent5>
        <a:srgbClr val="7FBCF4"/>
      </a:accent5>
      <a:accent6>
        <a:srgbClr val="59A9F2"/>
      </a:accent6>
      <a:hlink>
        <a:srgbClr val="147CE4"/>
      </a:hlink>
      <a:folHlink>
        <a:srgbClr val="0B539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477</TotalTime>
  <Words>644</Words>
  <Application>Microsoft Office PowerPoint</Application>
  <PresentationFormat>Předvádění na obrazovce (4:3)</PresentationFormat>
  <Paragraphs>192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Tok</vt:lpstr>
      <vt:lpstr>Prezentace aplikace PowerPoint</vt:lpstr>
      <vt:lpstr>Préteritum pravidelných  sloves</vt:lpstr>
      <vt:lpstr>Préteritum pravidelných sloves</vt:lpstr>
      <vt:lpstr>Příklady časování préterita slabých sloves</vt:lpstr>
      <vt:lpstr>Příklady užití ve větách</vt:lpstr>
      <vt:lpstr>Doplň slovesa v préteritu</vt:lpstr>
      <vt:lpstr>Doplň slovesa v préteritu</vt:lpstr>
      <vt:lpstr>Vyber vhodné sloveso v préteritu </vt:lpstr>
      <vt:lpstr>Vyčasuj slovesa v préteritu</vt:lpstr>
      <vt:lpstr>Vyčasuj slovesa v préteritu</vt:lpstr>
      <vt:lpstr>Vyčasuj slovesa v préteritu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29</cp:revision>
  <dcterms:created xsi:type="dcterms:W3CDTF">2012-05-05T08:30:39Z</dcterms:created>
  <dcterms:modified xsi:type="dcterms:W3CDTF">2012-05-06T15:16:44Z</dcterms:modified>
</cp:coreProperties>
</file>