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114" y="7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193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324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80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67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161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0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651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334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1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934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4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824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DD287B-E307-487F-A3B8-E5CD9F61929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FA00D2E-F654-41AA-817B-7F8BD38D6B8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VY_32_INOVACE_06_</a:t>
            </a:r>
            <a:r>
              <a:rPr lang="cs-CZ" sz="2000" dirty="0" smtClean="0">
                <a:latin typeface="Arial" charset="0"/>
              </a:rPr>
              <a:t>A13_Préteritum nepravidelných sloves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2348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tx2">
                    <a:lumMod val="25000"/>
                  </a:schemeClr>
                </a:solidFill>
              </a:rPr>
              <a:t>Préteritum nepravidelných sloves</a:t>
            </a:r>
            <a:endParaRPr lang="cs-CZ" sz="54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Mgr. Lenka Kudrnová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8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Préteritum nepravidelných sloves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racujeme </a:t>
            </a:r>
            <a:r>
              <a:rPr lang="cs-CZ" dirty="0" smtClean="0">
                <a:solidFill>
                  <a:srgbClr val="FF0000"/>
                </a:solidFill>
              </a:rPr>
              <a:t>s tabulkou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nepravidelných sloves, kde si najdeme tvar préterita.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 tabulce je uveden tvar 1. a 3. os. č. j. (osoba 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ostatní tvary vytvoříme osobními koncovkami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sloveso </a:t>
            </a:r>
            <a:r>
              <a:rPr lang="cs-CZ" dirty="0" err="1" smtClean="0">
                <a:solidFill>
                  <a:srgbClr val="FF0000"/>
                </a:solidFill>
              </a:rPr>
              <a:t>lesen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tabulkový tvar préterita </a:t>
            </a:r>
            <a:r>
              <a:rPr lang="cs-CZ" dirty="0" smtClean="0">
                <a:solidFill>
                  <a:srgbClr val="FF0000"/>
                </a:solidFill>
              </a:rPr>
              <a:t>las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las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	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lasen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lasst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last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las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			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lasen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22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Doplň tvary sloves v préteritu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Wann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gestern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ins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Bett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gehen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eine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Aufgabe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geben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Gast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über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Nacht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bleiben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jede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Woche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schwimmen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gewöhnlich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schlafen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Sekretärin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rufen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diese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Hose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jede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Woche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waschen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heute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Konzert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singen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ihn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heute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nicht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sehen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Meine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Mutti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Kaffee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gern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(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trinken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)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8606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Doplň tvary sloves v préteritu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Wann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gingst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gestern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ins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Bett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gab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eine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Aufgabe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Der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Gast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blieb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über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Nacht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S</a:t>
            </a:r>
            <a:r>
              <a:rPr lang="cs-CZ" dirty="0" err="1" smtClean="0">
                <a:solidFill>
                  <a:srgbClr val="FF0000"/>
                </a:solidFill>
              </a:rPr>
              <a:t>chwammt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ihr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jede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Woche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lange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schlief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gewöhnlich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Riefst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Sekretärin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an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?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wuschen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diese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Hose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jede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Woche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Sie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sang</a:t>
            </a:r>
            <a:r>
              <a:rPr lang="cs-CZ" dirty="0" smtClean="0">
                <a:solidFill>
                  <a:srgbClr val="FF0000"/>
                </a:solidFill>
              </a:rPr>
              <a:t>/</a:t>
            </a:r>
            <a:r>
              <a:rPr lang="cs-CZ" dirty="0" err="1" smtClean="0">
                <a:solidFill>
                  <a:srgbClr val="FF0000"/>
                </a:solidFill>
              </a:rPr>
              <a:t>sangen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heute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Konzert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Ich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sah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ihn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heute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nicht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Meine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Mutti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trank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Kaffee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sehr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gern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36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Doplň tabulku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6922636"/>
              </p:ext>
            </p:extLst>
          </p:nvPr>
        </p:nvGraphicFramePr>
        <p:xfrm>
          <a:off x="323528" y="1484784"/>
          <a:ext cx="8064895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neurčitek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préteritum (</a:t>
                      </a:r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) tabulka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překlad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baseline="0" dirty="0" err="1" smtClean="0">
                          <a:solidFill>
                            <a:schemeClr val="bg2"/>
                          </a:solidFill>
                        </a:rPr>
                        <a:t>du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ihr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jet, jezdit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stiegst</a:t>
                      </a:r>
                      <a:r>
                        <a:rPr lang="cs-CZ" dirty="0" smtClean="0"/>
                        <a:t> 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trankt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verlieren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zůstat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lagst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kamt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313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Doplň tabulku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617599"/>
              </p:ext>
            </p:extLst>
          </p:nvPr>
        </p:nvGraphicFramePr>
        <p:xfrm>
          <a:off x="323528" y="1484784"/>
          <a:ext cx="8064895" cy="434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2979"/>
                <a:gridCol w="1612979"/>
                <a:gridCol w="1612979"/>
                <a:gridCol w="1612979"/>
                <a:gridCol w="161297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neurčitek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préteritum (</a:t>
                      </a:r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) tabulka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/>
                          </a:solidFill>
                        </a:rPr>
                        <a:t>překlad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baseline="0" dirty="0" err="1" smtClean="0">
                          <a:solidFill>
                            <a:schemeClr val="bg2"/>
                          </a:solidFill>
                        </a:rPr>
                        <a:t>du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</a:rPr>
                        <a:t> 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Pt</a:t>
                      </a:r>
                      <a:endParaRPr lang="cs-CZ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r>
                        <a:rPr lang="cs-CZ" dirty="0" err="1" smtClean="0">
                          <a:solidFill>
                            <a:schemeClr val="bg2"/>
                          </a:solidFill>
                        </a:rPr>
                        <a:t>ihr</a:t>
                      </a:r>
                      <a:endParaRPr lang="cs-CZ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essen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r>
                        <a:rPr lang="el-GR" dirty="0" smtClean="0">
                          <a:solidFill>
                            <a:schemeClr val="bg1"/>
                          </a:solidFill>
                        </a:rPr>
                        <a:t>β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r>
                        <a:rPr lang="el-GR" dirty="0" smtClean="0"/>
                        <a:t>β</a:t>
                      </a:r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r>
                        <a:rPr lang="el-GR" dirty="0" smtClean="0"/>
                        <a:t>β</a:t>
                      </a:r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stehen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standest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standet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fahren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fuhr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jet, jezdit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fuhrst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fuhrt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umsteigen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stieg</a:t>
                      </a:r>
                      <a:r>
                        <a:rPr lang="cs-CZ" dirty="0" smtClean="0"/>
                        <a:t> 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přestoupit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stiegst</a:t>
                      </a:r>
                      <a:r>
                        <a:rPr lang="cs-CZ" dirty="0" smtClean="0"/>
                        <a:t> 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stiegt</a:t>
                      </a:r>
                      <a:r>
                        <a:rPr lang="cs-CZ" dirty="0" smtClean="0"/>
                        <a:t> um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trinken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trank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trankst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trankt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verlieren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verlor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ztratit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verlorst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verlort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gehen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jít, chodit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gingst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gingt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bleiben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blieb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zůstat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bliebst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bliebt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liegen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lag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ležet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lagst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lagt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kommen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kamst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kamt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059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Vyber správný tvar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Rolf 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seiner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Freundin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Susi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oft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im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Haushalt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395536" y="2636912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bliebt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361047" y="3861048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blieb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1223628" y="5013176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bleibst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2400578" y="3604567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bleibt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>
            <a:off x="2330058" y="235051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blieben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>
            <a:off x="4644008" y="250291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hilft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Cloud"/>
          <p:cNvSpPr>
            <a:spLocks noChangeAspect="1" noEditPoints="1" noChangeArrowheads="1"/>
          </p:cNvSpPr>
          <p:nvPr/>
        </p:nvSpPr>
        <p:spPr bwMode="auto">
          <a:xfrm>
            <a:off x="4194684" y="4780210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holft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Cloud"/>
          <p:cNvSpPr>
            <a:spLocks noChangeAspect="1" noEditPoints="1" noChangeArrowheads="1"/>
          </p:cNvSpPr>
          <p:nvPr/>
        </p:nvSpPr>
        <p:spPr bwMode="auto">
          <a:xfrm>
            <a:off x="5796136" y="3833343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halft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Cloud"/>
          <p:cNvSpPr>
            <a:spLocks noChangeAspect="1" noEditPoints="1" noChangeArrowheads="1"/>
          </p:cNvSpPr>
          <p:nvPr/>
        </p:nvSpPr>
        <p:spPr bwMode="auto">
          <a:xfrm>
            <a:off x="6732240" y="250291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half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Cloud"/>
          <p:cNvSpPr>
            <a:spLocks noChangeAspect="1" noEditPoints="1" noChangeArrowheads="1"/>
          </p:cNvSpPr>
          <p:nvPr/>
        </p:nvSpPr>
        <p:spPr bwMode="auto">
          <a:xfrm>
            <a:off x="6814681" y="4780422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helft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688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11111E-6 L 0.07865 -0.3923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1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L -0.18507 -0.18402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53" y="-9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vyber správný tvar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Oma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mir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oft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einen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Apfel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Die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Vorstellung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...................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schon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gestern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Cloud"/>
          <p:cNvSpPr>
            <a:spLocks noChangeAspect="1" noEditPoints="1" noChangeArrowheads="1"/>
          </p:cNvSpPr>
          <p:nvPr/>
        </p:nvSpPr>
        <p:spPr bwMode="auto">
          <a:xfrm>
            <a:off x="2330058" y="235051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gibt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408018" y="250291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gebt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1181378" y="3717032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gab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2482458" y="4869160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gabt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>
            <a:off x="395536" y="5085184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geben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Cloud"/>
          <p:cNvSpPr>
            <a:spLocks noChangeAspect="1" noEditPoints="1" noChangeArrowheads="1"/>
          </p:cNvSpPr>
          <p:nvPr/>
        </p:nvSpPr>
        <p:spPr bwMode="auto">
          <a:xfrm>
            <a:off x="5796136" y="5544765"/>
            <a:ext cx="1764196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beginnen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Cloud"/>
          <p:cNvSpPr>
            <a:spLocks noChangeAspect="1" noEditPoints="1" noChangeArrowheads="1"/>
          </p:cNvSpPr>
          <p:nvPr/>
        </p:nvSpPr>
        <p:spPr bwMode="auto">
          <a:xfrm>
            <a:off x="4752465" y="4337930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begonnt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Cloud"/>
          <p:cNvSpPr>
            <a:spLocks noChangeAspect="1" noEditPoints="1" noChangeArrowheads="1"/>
          </p:cNvSpPr>
          <p:nvPr/>
        </p:nvSpPr>
        <p:spPr bwMode="auto">
          <a:xfrm>
            <a:off x="6686427" y="4166022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begann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Cloud"/>
          <p:cNvSpPr>
            <a:spLocks noChangeAspect="1" noEditPoints="1" noChangeArrowheads="1"/>
          </p:cNvSpPr>
          <p:nvPr/>
        </p:nvSpPr>
        <p:spPr bwMode="auto">
          <a:xfrm>
            <a:off x="4788024" y="3015542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begin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Cloud"/>
          <p:cNvSpPr>
            <a:spLocks noChangeAspect="1" noEditPoints="1" noChangeArrowheads="1"/>
          </p:cNvSpPr>
          <p:nvPr/>
        </p:nvSpPr>
        <p:spPr bwMode="auto">
          <a:xfrm>
            <a:off x="6732240" y="2611375"/>
            <a:ext cx="1656184" cy="919162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beginnt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592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01094 -0.371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6" y="-1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44444E-6 L -0.3059 -0.35278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95" y="-17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101584"/>
              </p:ext>
            </p:extLst>
          </p:nvPr>
        </p:nvGraphicFramePr>
        <p:xfrm>
          <a:off x="457200" y="160020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07. 05.  2012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Préteritum nepravidelných sloves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Préteritum, časování nepravidelných sloves v préteritu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3933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4507376"/>
              </p:ext>
            </p:extLst>
          </p:nvPr>
        </p:nvGraphicFramePr>
        <p:xfrm>
          <a:off x="457200" y="1600200"/>
          <a:ext cx="7358063" cy="23774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 a procvičování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préterita nepravidelných sloves  při výuce německého  jazyka v osmém ročníku ZŠ. Tento materiál slouží k seznámení se s minulým časem i časováním sloves v préteritu. Na jeho konci jsou zařazena  cvičení, která lze zadat jakou samostatnou práci nebo ji provést se žáky společně ústně.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499154"/>
              </p:ext>
            </p:extLst>
          </p:nvPr>
        </p:nvGraphicFramePr>
        <p:xfrm>
          <a:off x="467544" y="4077072"/>
          <a:ext cx="7272807" cy="1180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7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tvorba, obrázek vložen z otevřené galerie </a:t>
                      </a:r>
                      <a:r>
                        <a:rPr lang="cs-CZ" sz="1800" baseline="0" dirty="0" smtClean="0">
                          <a:hlinkClick r:id="rId2"/>
                        </a:rPr>
                        <a:t>www.office.microsoft.com</a:t>
                      </a:r>
                      <a:endParaRPr lang="cs-CZ" sz="1800" baseline="0" dirty="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323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Vlastní 7">
      <a:dk1>
        <a:srgbClr val="093F6F"/>
      </a:dk1>
      <a:lt1>
        <a:srgbClr val="137EDF"/>
      </a:lt1>
      <a:dk2>
        <a:srgbClr val="F4F9FE"/>
      </a:dk2>
      <a:lt2>
        <a:srgbClr val="FFFFFF"/>
      </a:lt2>
      <a:accent1>
        <a:srgbClr val="53CDFE"/>
      </a:accent1>
      <a:accent2>
        <a:srgbClr val="E8F3FD"/>
      </a:accent2>
      <a:accent3>
        <a:srgbClr val="C4EEFF"/>
      </a:accent3>
      <a:accent4>
        <a:srgbClr val="4FCEFF"/>
      </a:accent4>
      <a:accent5>
        <a:srgbClr val="7FBCF4"/>
      </a:accent5>
      <a:accent6>
        <a:srgbClr val="59A9F2"/>
      </a:accent6>
      <a:hlink>
        <a:srgbClr val="147CE4"/>
      </a:hlink>
      <a:folHlink>
        <a:srgbClr val="0B5394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188</TotalTime>
  <Words>534</Words>
  <Application>Microsoft Office PowerPoint</Application>
  <PresentationFormat>Předvádění na obrazovce (4:3)</PresentationFormat>
  <Paragraphs>167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Arkýř</vt:lpstr>
      <vt:lpstr>Prezentace aplikace PowerPoint</vt:lpstr>
      <vt:lpstr>Préteritum nepravidelných sloves</vt:lpstr>
      <vt:lpstr>Préteritum nepravidelných sloves</vt:lpstr>
      <vt:lpstr>Doplň tvary sloves v préteritu</vt:lpstr>
      <vt:lpstr>Doplň tvary sloves v préteritu</vt:lpstr>
      <vt:lpstr>Doplň tabulku</vt:lpstr>
      <vt:lpstr>Doplň tabulku</vt:lpstr>
      <vt:lpstr>Vyber správný tvar</vt:lpstr>
      <vt:lpstr>vyber správný tvar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23</cp:revision>
  <dcterms:created xsi:type="dcterms:W3CDTF">2012-05-06T15:10:07Z</dcterms:created>
  <dcterms:modified xsi:type="dcterms:W3CDTF">2012-05-23T10:07:55Z</dcterms:modified>
</cp:coreProperties>
</file>