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8"/>
  </p:notesMasterIdLst>
  <p:sldIdLst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68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9C827C-891B-427C-A986-307524A3CB85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563A85-91E3-415C-815E-4D6DBC95EB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27057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563A85-91E3-415C-815E-4D6DBC95EBC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99070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F527D-D8CD-4E2C-B7FD-9DDC1DFD5B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09BB4-2E88-445F-956B-DC6B99AAB6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012321"/>
      </p:ext>
    </p:extLst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F527D-D8CD-4E2C-B7FD-9DDC1DFD5B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09BB4-2E88-445F-956B-DC6B99AAB6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299110"/>
      </p:ext>
    </p:extLst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F527D-D8CD-4E2C-B7FD-9DDC1DFD5B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09BB4-2E88-445F-956B-DC6B99AAB6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4255059"/>
      </p:ext>
    </p:extLst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F527D-D8CD-4E2C-B7FD-9DDC1DFD5B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09BB4-2E88-445F-956B-DC6B99AAB6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3344841"/>
      </p:ext>
    </p:extLst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F527D-D8CD-4E2C-B7FD-9DDC1DFD5B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09BB4-2E88-445F-956B-DC6B99AAB6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4818596"/>
      </p:ext>
    </p:extLst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F527D-D8CD-4E2C-B7FD-9DDC1DFD5B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09BB4-2E88-445F-956B-DC6B99AAB6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3310283"/>
      </p:ext>
    </p:extLst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F527D-D8CD-4E2C-B7FD-9DDC1DFD5B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09BB4-2E88-445F-956B-DC6B99AAB6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511927"/>
      </p:ext>
    </p:extLst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F527D-D8CD-4E2C-B7FD-9DDC1DFD5B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09BB4-2E88-445F-956B-DC6B99AAB6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696127"/>
      </p:ext>
    </p:extLst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F527D-D8CD-4E2C-B7FD-9DDC1DFD5B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09BB4-2E88-445F-956B-DC6B99AAB6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282642"/>
      </p:ext>
    </p:extLst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F527D-D8CD-4E2C-B7FD-9DDC1DFD5B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09BB4-2E88-445F-956B-DC6B99AAB6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2509001"/>
      </p:ext>
    </p:extLst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F527D-D8CD-4E2C-B7FD-9DDC1DFD5B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09BB4-2E88-445F-956B-DC6B99AAB6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524542"/>
      </p:ext>
    </p:extLst>
  </p:cSld>
  <p:clrMapOvr>
    <a:masterClrMapping/>
  </p:clrMapOvr>
  <p:transition spd="slow">
    <p:cover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79F527D-D8CD-4E2C-B7FD-9DDC1DFD5B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E509BB4-2E88-445F-956B-DC6B99AAB67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79F527D-D8CD-4E2C-B7FD-9DDC1DFD5B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509BB4-2E88-445F-956B-DC6B99AAB67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79F527D-D8CD-4E2C-B7FD-9DDC1DFD5B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E509BB4-2E88-445F-956B-DC6B99AAB67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F527D-D8CD-4E2C-B7FD-9DDC1DFD5B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09BB4-2E88-445F-956B-DC6B99AAB67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cover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F527D-D8CD-4E2C-B7FD-9DDC1DFD5B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09BB4-2E88-445F-956B-DC6B99AAB67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cover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79F527D-D8CD-4E2C-B7FD-9DDC1DFD5B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509BB4-2E88-445F-956B-DC6B99AAB67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F527D-D8CD-4E2C-B7FD-9DDC1DFD5B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09BB4-2E88-445F-956B-DC6B99AAB6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79F527D-D8CD-4E2C-B7FD-9DDC1DFD5B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509BB4-2E88-445F-956B-DC6B99AAB67A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79F527D-D8CD-4E2C-B7FD-9DDC1DFD5B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509BB4-2E88-445F-956B-DC6B99AAB67A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F527D-D8CD-4E2C-B7FD-9DDC1DFD5B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09BB4-2E88-445F-956B-DC6B99AAB6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F527D-D8CD-4E2C-B7FD-9DDC1DFD5B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09BB4-2E88-445F-956B-DC6B99AAB6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9F527D-D8CD-4E2C-B7FD-9DDC1DFD5B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509BB4-2E88-445F-956B-DC6B99AAB6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797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over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79F527D-D8CD-4E2C-B7FD-9DDC1DFD5B66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E509BB4-2E88-445F-956B-DC6B99AAB67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ver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642938" y="571500"/>
            <a:ext cx="7929563" cy="45005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000" dirty="0" smtClean="0"/>
          </a:p>
          <a:p>
            <a:r>
              <a:rPr lang="cs-CZ" sz="2000" dirty="0" smtClean="0"/>
              <a:t>Název školy:  Základní škola Karla Klíče Hostinné</a:t>
            </a:r>
          </a:p>
          <a:p>
            <a:r>
              <a:rPr lang="cs-CZ" sz="2000" dirty="0" smtClean="0"/>
              <a:t>Autor:  Mgr. Lenka Kudrnová</a:t>
            </a:r>
          </a:p>
          <a:p>
            <a:r>
              <a:rPr lang="cs-CZ" sz="2000" dirty="0" smtClean="0"/>
              <a:t>Název:  VY_32_INOVACE_06_</a:t>
            </a:r>
            <a:r>
              <a:rPr lang="cs-CZ" sz="2000" dirty="0" smtClean="0">
                <a:latin typeface="Arial" charset="0"/>
              </a:rPr>
              <a:t>A16_Perfektum pravidelných sloves </a:t>
            </a:r>
            <a:endParaRPr lang="cs-CZ" sz="2000" dirty="0" smtClean="0"/>
          </a:p>
          <a:p>
            <a:r>
              <a:rPr lang="cs-CZ" sz="2000" dirty="0" smtClean="0"/>
              <a:t>Téma:   Německá gramatika pro 8. a 9. ročník</a:t>
            </a: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smtClean="0"/>
              <a:t>Číslo projektu: CZ.1.07/1.4.00/21.2131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1" y="3500438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7024427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Perfektum pravidelných sloves</a:t>
            </a:r>
            <a:endParaRPr lang="cs-CZ" sz="4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r>
              <a:rPr lang="cs-CZ" sz="2400" dirty="0" smtClean="0"/>
              <a:t>Mgr. Lenka Kudrnová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78448096"/>
      </p:ext>
    </p:extLst>
  </p:cSld>
  <p:clrMapOvr>
    <a:masterClrMapping/>
  </p:clrMapOvr>
  <p:transition spd="slow">
    <p:cover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002060"/>
                </a:solidFill>
              </a:rPr>
              <a:t>Perfektum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minulý čas složený</a:t>
            </a:r>
          </a:p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užívá se hlavně v otázkách a krátkých sděleních</a:t>
            </a:r>
          </a:p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všude tam, kde má vyjadřovaný děj vztah k přítomnosti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TVOŘÍME 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28172" y="4797152"/>
            <a:ext cx="5616624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261036"/>
                </a:solidFill>
              </a:rPr>
              <a:t>tvar slovesa </a:t>
            </a:r>
            <a:r>
              <a:rPr lang="cs-CZ" sz="3200" dirty="0" err="1" smtClean="0">
                <a:solidFill>
                  <a:srgbClr val="261036"/>
                </a:solidFill>
              </a:rPr>
              <a:t>haben</a:t>
            </a:r>
            <a:r>
              <a:rPr lang="cs-CZ" sz="3200" dirty="0" smtClean="0">
                <a:solidFill>
                  <a:srgbClr val="261036"/>
                </a:solidFill>
              </a:rPr>
              <a:t> (</a:t>
            </a:r>
            <a:r>
              <a:rPr lang="cs-CZ" sz="3200" dirty="0" err="1" smtClean="0">
                <a:solidFill>
                  <a:srgbClr val="261036"/>
                </a:solidFill>
              </a:rPr>
              <a:t>sein</a:t>
            </a:r>
            <a:r>
              <a:rPr lang="cs-CZ" sz="3200" dirty="0" smtClean="0">
                <a:solidFill>
                  <a:srgbClr val="261036"/>
                </a:solidFill>
              </a:rPr>
              <a:t>) + příčestí minulé</a:t>
            </a:r>
            <a:endParaRPr lang="cs-CZ" sz="3200" dirty="0">
              <a:solidFill>
                <a:srgbClr val="26103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178380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Tvorba Perfekta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Pomocné sloveso stojí na místě významového slovesa, významové sloveso je použito ve tvaru příčestí na úplném konci věty</a:t>
            </a:r>
          </a:p>
          <a:p>
            <a:pPr marL="0" indent="0" algn="ctr">
              <a:buNone/>
            </a:pPr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</a:rPr>
              <a:t>Ich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habe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</a:rPr>
              <a:t>Ordnung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gemacht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198974" y="3819466"/>
            <a:ext cx="1008112" cy="122413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5328084" y="3819466"/>
            <a:ext cx="792088" cy="13681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004182" y="5059270"/>
            <a:ext cx="23436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tvar pomocného slovesa </a:t>
            </a:r>
            <a:r>
              <a:rPr lang="cs-CZ" sz="2400" dirty="0" err="1" smtClean="0"/>
              <a:t>haben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5243935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příčestí minulé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4687827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err="1" smtClean="0">
                <a:solidFill>
                  <a:schemeClr val="accent1">
                    <a:lumMod val="50000"/>
                  </a:schemeClr>
                </a:solidFill>
              </a:rPr>
              <a:t>Haben</a:t>
            </a: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 nebo </a:t>
            </a:r>
            <a:r>
              <a:rPr lang="cs-CZ" sz="4000" dirty="0" err="1" smtClean="0">
                <a:solidFill>
                  <a:schemeClr val="accent1">
                    <a:lumMod val="50000"/>
                  </a:schemeClr>
                </a:solidFill>
              </a:rPr>
              <a:t>sein</a:t>
            </a: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pomocné sloveso </a:t>
            </a:r>
            <a:r>
              <a:rPr lang="cs-CZ" sz="2800" dirty="0" err="1" smtClean="0">
                <a:solidFill>
                  <a:srgbClr val="FF0000"/>
                </a:solidFill>
              </a:rPr>
              <a:t>haben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používáme </a:t>
            </a:r>
            <a:r>
              <a:rPr lang="cs-CZ" sz="2800" dirty="0" smtClean="0">
                <a:solidFill>
                  <a:srgbClr val="FF0000"/>
                </a:solidFill>
              </a:rPr>
              <a:t>u většiny sloves</a:t>
            </a:r>
          </a:p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sloveso </a:t>
            </a:r>
            <a:r>
              <a:rPr lang="cs-CZ" sz="2800" dirty="0" err="1" smtClean="0">
                <a:solidFill>
                  <a:srgbClr val="FF0000"/>
                </a:solidFill>
              </a:rPr>
              <a:t>sein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se vyskytuje ve větách </a:t>
            </a:r>
            <a:r>
              <a:rPr lang="cs-CZ" sz="2800" dirty="0" smtClean="0">
                <a:solidFill>
                  <a:srgbClr val="FF0000"/>
                </a:solidFill>
              </a:rPr>
              <a:t>se slovesy pohybovými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– např. </a:t>
            </a:r>
            <a:r>
              <a:rPr lang="cs-CZ" sz="2800" dirty="0" err="1" smtClean="0">
                <a:solidFill>
                  <a:schemeClr val="tx2">
                    <a:lumMod val="50000"/>
                  </a:schemeClr>
                </a:solidFill>
              </a:rPr>
              <a:t>fahren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, </a:t>
            </a:r>
            <a:r>
              <a:rPr lang="cs-CZ" sz="2800" dirty="0" err="1" smtClean="0">
                <a:solidFill>
                  <a:schemeClr val="tx2">
                    <a:lumMod val="50000"/>
                  </a:schemeClr>
                </a:solidFill>
              </a:rPr>
              <a:t>kommen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, </a:t>
            </a:r>
            <a:r>
              <a:rPr lang="cs-CZ" sz="2800" dirty="0" err="1" smtClean="0">
                <a:solidFill>
                  <a:schemeClr val="tx2">
                    <a:lumMod val="50000"/>
                  </a:schemeClr>
                </a:solidFill>
              </a:rPr>
              <a:t>fliegen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, </a:t>
            </a:r>
            <a:r>
              <a:rPr lang="cs-CZ" sz="2800" dirty="0" err="1" smtClean="0">
                <a:solidFill>
                  <a:schemeClr val="tx2">
                    <a:lumMod val="50000"/>
                  </a:schemeClr>
                </a:solidFill>
              </a:rPr>
              <a:t>gehen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, </a:t>
            </a:r>
            <a:r>
              <a:rPr lang="cs-CZ" sz="2800" dirty="0" err="1" smtClean="0">
                <a:solidFill>
                  <a:schemeClr val="tx2">
                    <a:lumMod val="50000"/>
                  </a:schemeClr>
                </a:solidFill>
              </a:rPr>
              <a:t>reisen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, </a:t>
            </a:r>
            <a:r>
              <a:rPr lang="cs-CZ" sz="2800" dirty="0" err="1" smtClean="0">
                <a:solidFill>
                  <a:schemeClr val="tx2">
                    <a:lumMod val="50000"/>
                  </a:schemeClr>
                </a:solidFill>
              </a:rPr>
              <a:t>wandern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apod. a slovesem </a:t>
            </a:r>
            <a:r>
              <a:rPr lang="cs-CZ" sz="2800" dirty="0" err="1" smtClean="0">
                <a:solidFill>
                  <a:srgbClr val="FF0000"/>
                </a:solidFill>
              </a:rPr>
              <a:t>bleiben</a:t>
            </a: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pokud si nejsme jisti volbou pomocného slovesa, poradíme se </a:t>
            </a:r>
            <a:r>
              <a:rPr lang="cs-CZ" sz="2800" dirty="0" smtClean="0">
                <a:solidFill>
                  <a:srgbClr val="C00000"/>
                </a:solidFill>
              </a:rPr>
              <a:t>se slovníkem</a:t>
            </a:r>
          </a:p>
          <a:p>
            <a:pPr marL="0" indent="0">
              <a:buNone/>
            </a:pP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997759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Tvorba příčestí</a:t>
            </a:r>
            <a:endParaRPr lang="cs-CZ" sz="4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u pravidelných sloves jej tvoříme:</a:t>
            </a:r>
          </a:p>
          <a:p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suchen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–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gesucht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	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putzen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-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geputzt</a:t>
            </a:r>
            <a:endParaRPr lang="cs-CZ" sz="28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wohnen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–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gewohnt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	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rechnen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- 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gerechn</a:t>
            </a:r>
            <a:r>
              <a:rPr lang="cs-CZ" sz="2800" dirty="0" err="1" smtClean="0">
                <a:solidFill>
                  <a:srgbClr val="FF0000"/>
                </a:solidFill>
              </a:rPr>
              <a:t>e</a:t>
            </a:r>
            <a:r>
              <a:rPr lang="cs-CZ" sz="2800" dirty="0" err="1" smtClean="0">
                <a:solidFill>
                  <a:schemeClr val="accent1">
                    <a:lumMod val="50000"/>
                  </a:schemeClr>
                </a:solidFill>
              </a:rPr>
              <a:t>t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506570" y="2561518"/>
            <a:ext cx="3852487" cy="91440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kmen slovesa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67170" y="3475918"/>
            <a:ext cx="5998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ge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32577" y="3645024"/>
            <a:ext cx="3113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2519712" y="3235508"/>
            <a:ext cx="731837" cy="4095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5609943" y="3240522"/>
            <a:ext cx="622634" cy="40450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737847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7" grpId="0" animBg="1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Tvorba příčestí</a:t>
            </a:r>
            <a:endParaRPr lang="cs-CZ" sz="4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u sloves s odlučitelnou předponou se předpona </a:t>
            </a:r>
            <a:r>
              <a:rPr lang="cs-CZ" sz="2800" dirty="0" err="1" smtClean="0">
                <a:solidFill>
                  <a:srgbClr val="FF0000"/>
                </a:solidFill>
              </a:rPr>
              <a:t>ge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vkládá </a:t>
            </a:r>
            <a:r>
              <a:rPr lang="cs-CZ" sz="2800" dirty="0" smtClean="0">
                <a:solidFill>
                  <a:srgbClr val="FF0000"/>
                </a:solidFill>
              </a:rPr>
              <a:t>mezi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původní </a:t>
            </a:r>
            <a:r>
              <a:rPr lang="cs-CZ" sz="2800" dirty="0" smtClean="0">
                <a:solidFill>
                  <a:srgbClr val="FF0000"/>
                </a:solidFill>
              </a:rPr>
              <a:t>předponu a kmen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slovesa</a:t>
            </a:r>
          </a:p>
          <a:p>
            <a:endParaRPr lang="cs-CZ" sz="28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aufmachen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–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auf</a:t>
            </a:r>
            <a:r>
              <a:rPr lang="cs-CZ" sz="2800" dirty="0" err="1" smtClean="0">
                <a:solidFill>
                  <a:srgbClr val="FF0000"/>
                </a:solidFill>
              </a:rPr>
              <a:t>ge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macht</a:t>
            </a:r>
            <a:endParaRPr lang="cs-CZ" sz="28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ausruhen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–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aus</a:t>
            </a:r>
            <a:r>
              <a:rPr lang="cs-CZ" sz="2800" dirty="0" err="1" smtClean="0">
                <a:solidFill>
                  <a:srgbClr val="FF0000"/>
                </a:solidFill>
              </a:rPr>
              <a:t>ge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ruht</a:t>
            </a:r>
            <a:endParaRPr lang="cs-CZ" sz="28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Vytvoř příčestí: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zumachen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			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einkaufen</a:t>
            </a:r>
            <a:endParaRPr lang="cs-CZ" sz="28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aufräumen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			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aufpassen</a:t>
            </a:r>
            <a:endParaRPr lang="cs-CZ" sz="28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vorstellen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			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ablegen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55776" y="52292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2051720" y="4825453"/>
            <a:ext cx="2088232" cy="45720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rgbClr val="FF0000"/>
                </a:solidFill>
              </a:rPr>
              <a:t>zugemacht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vál 8"/>
          <p:cNvSpPr/>
          <p:nvPr/>
        </p:nvSpPr>
        <p:spPr>
          <a:xfrm>
            <a:off x="2051720" y="5329664"/>
            <a:ext cx="2232248" cy="45720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rgbClr val="FF0000"/>
                </a:solidFill>
              </a:rPr>
              <a:t>aufgeräumt</a:t>
            </a:r>
            <a:endParaRPr lang="cs-CZ" sz="20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051720" y="5877272"/>
            <a:ext cx="2232248" cy="45720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rgbClr val="FF0000"/>
                </a:solidFill>
              </a:rPr>
              <a:t>vorgestellt</a:t>
            </a:r>
            <a:endParaRPr lang="cs-CZ" sz="20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5796136" y="5733816"/>
            <a:ext cx="2376264" cy="45720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rgbClr val="FF0000"/>
                </a:solidFill>
              </a:rPr>
              <a:t>abgelegt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796136" y="5261466"/>
            <a:ext cx="2376264" cy="45720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rgbClr val="FF0000"/>
                </a:solidFill>
              </a:rPr>
              <a:t>aufgepasst</a:t>
            </a:r>
            <a:endParaRPr lang="cs-CZ" sz="20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796136" y="4736877"/>
            <a:ext cx="2376264" cy="45720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rgbClr val="FF0000"/>
                </a:solidFill>
              </a:rPr>
              <a:t>eingekauft</a:t>
            </a:r>
            <a:endParaRPr lang="cs-CZ" sz="20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878234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Nepravidelná tvorba příčestí</a:t>
            </a:r>
            <a:endParaRPr lang="cs-CZ" sz="4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28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Předponu </a:t>
            </a:r>
            <a:r>
              <a:rPr lang="cs-CZ" sz="2800" dirty="0" err="1" smtClean="0">
                <a:solidFill>
                  <a:srgbClr val="FF0000"/>
                </a:solidFill>
              </a:rPr>
              <a:t>ge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u="sng" dirty="0" smtClean="0">
                <a:solidFill>
                  <a:srgbClr val="FF0000"/>
                </a:solidFill>
              </a:rPr>
              <a:t>nemají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následující slovesa: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Slovesa </a:t>
            </a:r>
            <a:r>
              <a:rPr lang="cs-CZ" sz="2800" dirty="0" smtClean="0">
                <a:solidFill>
                  <a:srgbClr val="FF0000"/>
                </a:solidFill>
              </a:rPr>
              <a:t>s neodlučitelnou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předponou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	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	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besuchen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–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besucht</a:t>
            </a:r>
            <a:endParaRPr lang="cs-CZ" sz="28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2. Slovesa končící na </a:t>
            </a:r>
            <a:r>
              <a:rPr lang="cs-CZ" sz="2800" dirty="0" smtClean="0">
                <a:solidFill>
                  <a:srgbClr val="FF0000"/>
                </a:solidFill>
              </a:rPr>
              <a:t>– </a:t>
            </a:r>
            <a:r>
              <a:rPr lang="cs-CZ" sz="2800" dirty="0" err="1" smtClean="0">
                <a:solidFill>
                  <a:srgbClr val="FF0000"/>
                </a:solidFill>
              </a:rPr>
              <a:t>iren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	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	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fotografieren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–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fotografiert</a:t>
            </a:r>
            <a:endParaRPr lang="cs-CZ" sz="28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3. slovesa s </a:t>
            </a:r>
            <a:r>
              <a:rPr lang="cs-CZ" sz="2800" dirty="0" smtClean="0">
                <a:solidFill>
                  <a:srgbClr val="FF0000"/>
                </a:solidFill>
              </a:rPr>
              <a:t>více odlučitelnými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předponami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	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	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aufzumachen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-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aufzumacht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819467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Vytvoř Příčestí</a:t>
            </a:r>
            <a:endParaRPr lang="cs-CZ" sz="4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3863280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besuchen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 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interessieren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lernen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	       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kontrolieren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einsameln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</a:t>
            </a:r>
            <a:r>
              <a:rPr lang="cs-CZ" dirty="0" err="1">
                <a:solidFill>
                  <a:schemeClr val="accent2">
                    <a:lumMod val="50000"/>
                  </a:schemeClr>
                </a:solidFill>
              </a:rPr>
              <a:t>wünschen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korigieren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baden</a:t>
            </a: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öffnen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	        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anprobieren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	 </a:t>
            </a:r>
            <a:r>
              <a:rPr lang="cs-CZ" dirty="0" err="1">
                <a:solidFill>
                  <a:schemeClr val="accent2">
                    <a:lumMod val="50000"/>
                  </a:schemeClr>
                </a:solidFill>
              </a:rPr>
              <a:t>sagen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       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besichtigen</a:t>
            </a: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fragen</a:t>
            </a: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aufhören</a:t>
            </a: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ausfühlen</a:t>
            </a: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gehören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besucht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err="1" smtClean="0">
                <a:solidFill>
                  <a:srgbClr val="FF0000"/>
                </a:solidFill>
              </a:rPr>
              <a:t>interessiert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gelernt</a:t>
            </a:r>
            <a:r>
              <a:rPr lang="cs-CZ" dirty="0" smtClean="0">
                <a:solidFill>
                  <a:srgbClr val="FF0000"/>
                </a:solidFill>
              </a:rPr>
              <a:t>     </a:t>
            </a:r>
            <a:r>
              <a:rPr lang="cs-CZ" dirty="0" err="1" smtClean="0">
                <a:solidFill>
                  <a:srgbClr val="FF0000"/>
                </a:solidFill>
              </a:rPr>
              <a:t>kontroliert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eingesamelt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err="1" smtClean="0">
                <a:solidFill>
                  <a:srgbClr val="FF0000"/>
                </a:solidFill>
              </a:rPr>
              <a:t>gewünscht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korigiert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err="1" smtClean="0">
                <a:solidFill>
                  <a:srgbClr val="FF0000"/>
                </a:solidFill>
              </a:rPr>
              <a:t>gebadet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geöffnet</a:t>
            </a:r>
            <a:r>
              <a:rPr lang="cs-CZ" dirty="0" smtClean="0">
                <a:solidFill>
                  <a:srgbClr val="FF0000"/>
                </a:solidFill>
              </a:rPr>
              <a:t>      </a:t>
            </a:r>
            <a:r>
              <a:rPr lang="cs-CZ" dirty="0" err="1" smtClean="0">
                <a:solidFill>
                  <a:srgbClr val="FF0000"/>
                </a:solidFill>
              </a:rPr>
              <a:t>angeprobiert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gesagt</a:t>
            </a:r>
            <a:r>
              <a:rPr lang="cs-CZ" dirty="0" smtClean="0">
                <a:solidFill>
                  <a:srgbClr val="FF0000"/>
                </a:solidFill>
              </a:rPr>
              <a:t>         </a:t>
            </a:r>
            <a:r>
              <a:rPr lang="cs-CZ" dirty="0" err="1" smtClean="0">
                <a:solidFill>
                  <a:srgbClr val="FF0000"/>
                </a:solidFill>
              </a:rPr>
              <a:t>besichtigt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gefragt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aufgehört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ausgefühlt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gehört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737484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Doplň tvary pomocného slovesa</a:t>
            </a:r>
            <a:endParaRPr lang="cs-CZ" sz="4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Er ..................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etwas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gesucht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Wir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................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hier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gewartet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.................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du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ihn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schon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gefragt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In den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Ferien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....................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sie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viel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gewandert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...................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ihr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die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Ausflüge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gemacht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Er ................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Sie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im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Krankenhaus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besucht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..................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du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gern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gereist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Wo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...................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sie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gebadet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Ich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....................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Musik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gehört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722698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Doplň tvary pomocného slovesa</a:t>
            </a:r>
            <a:endParaRPr lang="cs-CZ" sz="4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Er </a:t>
            </a:r>
            <a:r>
              <a:rPr lang="cs-CZ" sz="2800" dirty="0" err="1" smtClean="0">
                <a:solidFill>
                  <a:srgbClr val="FF0000"/>
                </a:solidFill>
              </a:rPr>
              <a:t>hat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etwas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gesucht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Wir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haben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hier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gewartet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FF0000"/>
                </a:solidFill>
              </a:rPr>
              <a:t>Hast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du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ihn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schon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gefragt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In den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Ferien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ist</a:t>
            </a:r>
            <a:r>
              <a:rPr lang="cs-CZ" sz="2800" dirty="0" smtClean="0">
                <a:solidFill>
                  <a:srgbClr val="FF0000"/>
                </a:solidFill>
              </a:rPr>
              <a:t>/</a:t>
            </a:r>
            <a:r>
              <a:rPr lang="cs-CZ" sz="2800" dirty="0" err="1" smtClean="0">
                <a:solidFill>
                  <a:srgbClr val="FF0000"/>
                </a:solidFill>
              </a:rPr>
              <a:t>sind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sie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viel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gewandert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FF0000"/>
                </a:solidFill>
              </a:rPr>
              <a:t>Habt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ihr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die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Ausflüge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gemacht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Er </a:t>
            </a:r>
            <a:r>
              <a:rPr lang="cs-CZ" sz="2800" dirty="0" err="1" smtClean="0">
                <a:solidFill>
                  <a:srgbClr val="FF0000"/>
                </a:solidFill>
              </a:rPr>
              <a:t>hat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Sie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im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Krankenhaus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besucht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FF0000"/>
                </a:solidFill>
              </a:rPr>
              <a:t>Bist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du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gern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gereist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Wo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ist</a:t>
            </a:r>
            <a:r>
              <a:rPr lang="cs-CZ" sz="2800" dirty="0" smtClean="0">
                <a:solidFill>
                  <a:srgbClr val="FF0000"/>
                </a:solidFill>
              </a:rPr>
              <a:t>(</a:t>
            </a:r>
            <a:r>
              <a:rPr lang="cs-CZ" sz="2800" dirty="0" err="1" smtClean="0">
                <a:solidFill>
                  <a:srgbClr val="FF0000"/>
                </a:solidFill>
              </a:rPr>
              <a:t>sind</a:t>
            </a:r>
            <a:r>
              <a:rPr lang="cs-CZ" sz="2800" dirty="0" smtClean="0">
                <a:solidFill>
                  <a:srgbClr val="FF0000"/>
                </a:solidFill>
              </a:rPr>
              <a:t>)/</a:t>
            </a:r>
            <a:r>
              <a:rPr lang="cs-CZ" sz="2800" dirty="0" err="1" smtClean="0">
                <a:solidFill>
                  <a:srgbClr val="FF0000"/>
                </a:solidFill>
              </a:rPr>
              <a:t>hat</a:t>
            </a:r>
            <a:r>
              <a:rPr lang="cs-CZ" sz="2800" dirty="0" smtClean="0">
                <a:solidFill>
                  <a:srgbClr val="FF0000"/>
                </a:solidFill>
              </a:rPr>
              <a:t>(</a:t>
            </a:r>
            <a:r>
              <a:rPr lang="cs-CZ" sz="2800" dirty="0" err="1" smtClean="0">
                <a:solidFill>
                  <a:srgbClr val="FF0000"/>
                </a:solidFill>
              </a:rPr>
              <a:t>haben</a:t>
            </a:r>
            <a:r>
              <a:rPr lang="cs-CZ" sz="2800" dirty="0" smtClean="0">
                <a:solidFill>
                  <a:srgbClr val="FF0000"/>
                </a:solidFill>
              </a:rPr>
              <a:t>)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sie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gebadet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Ich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</a:t>
            </a:r>
            <a:r>
              <a:rPr lang="cs-CZ" sz="2800" dirty="0" err="1" smtClean="0">
                <a:solidFill>
                  <a:srgbClr val="FF0000"/>
                </a:solidFill>
              </a:rPr>
              <a:t>habe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Musik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gehört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508466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Převeď do perfekta</a:t>
            </a:r>
            <a:endParaRPr lang="cs-CZ" sz="4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Wir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reparieren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das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Auto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schon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Machtest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du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die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Schulaufgaben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schon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</a:p>
          <a:p>
            <a:pPr marL="457200" indent="-457200">
              <a:buAutoNum type="arabicPeriod"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Lernt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eter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die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Vokabeln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</a:p>
          <a:p>
            <a:pPr marL="457200" indent="-457200">
              <a:buAutoNum type="arabicPeriod"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Mutti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packt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schon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die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Koffer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Kocht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ihr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schon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das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Mittagessen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</a:p>
          <a:p>
            <a:pPr marL="457200" indent="-457200">
              <a:buAutoNum type="arabicPeriod"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Räumst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du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sein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Zimmer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auf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</a:p>
          <a:p>
            <a:pPr marL="457200" indent="-457200">
              <a:buAutoNum type="arabicPeriod"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Ich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bestelle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das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Taxi.</a:t>
            </a:r>
          </a:p>
          <a:p>
            <a:pPr marL="457200" indent="-457200">
              <a:buAutoNum type="arabicPeriod"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Wir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besuchen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die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Oma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Tapeziert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ihr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das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Zimmer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598388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Převeď do perfekta</a:t>
            </a:r>
            <a:endParaRPr lang="cs-CZ" sz="4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AutoNum type="arabicPeriod"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Wir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haben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das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Auto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schon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repariert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2800" dirty="0" err="1" smtClean="0">
                <a:solidFill>
                  <a:srgbClr val="FF0000"/>
                </a:solidFill>
              </a:rPr>
              <a:t>Hast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du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die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Schulaufgaben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schon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gemacht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</a:p>
          <a:p>
            <a:pPr marL="457200" indent="-457200">
              <a:buAutoNum type="arabicPeriod"/>
            </a:pPr>
            <a:r>
              <a:rPr lang="cs-CZ" sz="2800" dirty="0" err="1" smtClean="0">
                <a:solidFill>
                  <a:srgbClr val="FF0000"/>
                </a:solidFill>
              </a:rPr>
              <a:t>Hat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Peter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die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Vokabeln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gelernt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</a:p>
          <a:p>
            <a:pPr marL="457200" indent="-457200">
              <a:buAutoNum type="arabicPeriod"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Mutti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hat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schon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die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Koffer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gepackt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2800" dirty="0" err="1" smtClean="0">
                <a:solidFill>
                  <a:srgbClr val="FF0000"/>
                </a:solidFill>
              </a:rPr>
              <a:t>Habt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ihr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schon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das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Mittagessen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gekocht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</a:p>
          <a:p>
            <a:pPr marL="457200" indent="-457200">
              <a:buAutoNum type="arabicPeriod"/>
            </a:pPr>
            <a:r>
              <a:rPr lang="cs-CZ" sz="2800" dirty="0" err="1" smtClean="0">
                <a:solidFill>
                  <a:srgbClr val="FF0000"/>
                </a:solidFill>
              </a:rPr>
              <a:t>Hast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du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sein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Zimmer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aufgeräumt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</a:p>
          <a:p>
            <a:pPr marL="457200" indent="-457200">
              <a:buAutoNum type="arabicPeriod"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Ich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habe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das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Taxi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bestellt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Wir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haben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die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Oma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besucht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2800" dirty="0" err="1" smtClean="0">
                <a:solidFill>
                  <a:srgbClr val="FF0000"/>
                </a:solidFill>
              </a:rPr>
              <a:t>Habt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ihr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das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Zimmer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tapeziert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605838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4549190"/>
              </p:ext>
            </p:extLst>
          </p:nvPr>
        </p:nvGraphicFramePr>
        <p:xfrm>
          <a:off x="457200" y="1600200"/>
          <a:ext cx="6834187" cy="364045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23. 05.  2012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VIII. A, VIII. 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Cizí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Německá gramatika pro 8. a 9.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Perfektum pravidelných sloves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Perfektum a jeho tvoření, příčestí minulé, pravidelná slovesa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 perfektu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2764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0717969"/>
              </p:ext>
            </p:extLst>
          </p:nvPr>
        </p:nvGraphicFramePr>
        <p:xfrm>
          <a:off x="457200" y="1600200"/>
          <a:ext cx="7358063" cy="26517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656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711" marB="45711"/>
                </a:tc>
              </a:tr>
              <a:tr h="11884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sz="1800" dirty="0" smtClean="0"/>
                        <a:t>Výklad a procvičování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Jedná se o </a:t>
                      </a:r>
                      <a:r>
                        <a:rPr lang="cs-CZ" sz="1800" baseline="0" dirty="0" smtClean="0"/>
                        <a:t> materiál určený k výkladu gramatického učiva – perfekta pravidelných  při výuce německého  jazyka v osmém ročníku ZŠ. Tento materiál slouží k seznámení se s minulým časem i tvorbou příčestí minulého. Na jeho konci jsou zařazena  cvičení, která lze zadat jakou samostatnou práci nebo ji provést se žáky společně ústně.</a:t>
                      </a:r>
                      <a:endParaRPr lang="cs-CZ" sz="18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711" marB="45711"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9232683"/>
              </p:ext>
            </p:extLst>
          </p:nvPr>
        </p:nvGraphicFramePr>
        <p:xfrm>
          <a:off x="467544" y="4077072"/>
          <a:ext cx="7272807" cy="11809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72807"/>
              </a:tblGrid>
              <a:tr h="14749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POUŽITÉ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815230">
                <a:tc>
                  <a:txBody>
                    <a:bodyPr/>
                    <a:lstStyle/>
                    <a:p>
                      <a:r>
                        <a:rPr lang="cs-CZ" sz="1800" baseline="0" smtClean="0"/>
                        <a:t>Vlastní tvorba</a:t>
                      </a:r>
                      <a:endParaRPr lang="cs-CZ" sz="1800" dirty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1187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Vlastní 2">
      <a:dk1>
        <a:sysClr val="windowText" lastClr="000000"/>
      </a:dk1>
      <a:lt1>
        <a:sysClr val="window" lastClr="FFFFFF"/>
      </a:lt1>
      <a:dk2>
        <a:srgbClr val="59A9F2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592</Words>
  <Application>Microsoft Office PowerPoint</Application>
  <PresentationFormat>Předvádění na obrazovce (4:3)</PresentationFormat>
  <Paragraphs>146</Paragraphs>
  <Slides>15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Arkýř</vt:lpstr>
      <vt:lpstr>Prezentace aplikace PowerPoint</vt:lpstr>
      <vt:lpstr>Perfektum pravidelných sloves</vt:lpstr>
      <vt:lpstr>Perfektum</vt:lpstr>
      <vt:lpstr>Tvorba Perfekta</vt:lpstr>
      <vt:lpstr>Haben nebo sein?</vt:lpstr>
      <vt:lpstr>Tvorba příčestí</vt:lpstr>
      <vt:lpstr>Tvorba příčestí</vt:lpstr>
      <vt:lpstr>Nepravidelná tvorba příčestí</vt:lpstr>
      <vt:lpstr>Vytvoř Příčestí</vt:lpstr>
      <vt:lpstr>Doplň tvary pomocného slovesa</vt:lpstr>
      <vt:lpstr>Doplň tvary pomocného slovesa</vt:lpstr>
      <vt:lpstr>Převeď do perfekta</vt:lpstr>
      <vt:lpstr>Převeď do perfekta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22</cp:revision>
  <dcterms:created xsi:type="dcterms:W3CDTF">2012-05-22T06:48:00Z</dcterms:created>
  <dcterms:modified xsi:type="dcterms:W3CDTF">2012-05-23T12:32:53Z</dcterms:modified>
</cp:coreProperties>
</file>