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EDE8A1-E2B1-41EE-AC6D-52063120633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9A75A9-75C0-4392-A66C-B3BE75640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9023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A75A9-75C0-4392-A66C-B3BE7564041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827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0469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2877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516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5597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79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017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180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868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44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371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803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25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8056D6-D89B-4F59-86F9-294BE2D0F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DF82CF-2F5D-4CD5-9A43-0C1234B9ABCF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642938" y="571500"/>
            <a:ext cx="7929563" cy="45005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000" dirty="0" smtClean="0"/>
          </a:p>
          <a:p>
            <a:r>
              <a:rPr lang="cs-CZ" sz="2000" dirty="0" smtClean="0"/>
              <a:t>Název školy:  Základní škola Karla Klíče Hostinné</a:t>
            </a:r>
          </a:p>
          <a:p>
            <a:r>
              <a:rPr lang="cs-CZ" sz="2000" dirty="0" smtClean="0"/>
              <a:t>Autor:  Mgr. Lenka Kudrnová</a:t>
            </a:r>
          </a:p>
          <a:p>
            <a:r>
              <a:rPr lang="cs-CZ" sz="2000" dirty="0" smtClean="0"/>
              <a:t>Název:  VY_32_INOVACE_06_</a:t>
            </a:r>
            <a:r>
              <a:rPr lang="cs-CZ" sz="2000" dirty="0" smtClean="0">
                <a:latin typeface="Arial" charset="0"/>
              </a:rPr>
              <a:t>A17_Perfektum nepravidelných a způsobových sloves </a:t>
            </a:r>
            <a:endParaRPr lang="cs-CZ" sz="2000" dirty="0" smtClean="0"/>
          </a:p>
          <a:p>
            <a:r>
              <a:rPr lang="cs-CZ" sz="2000" dirty="0" smtClean="0"/>
              <a:t>Téma:   Německá gramatika pro 8. a 9. ročník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Číslo projektu: CZ.1.07/1.4.00/21.2131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1" y="3500438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6182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/>
                </a:solidFill>
              </a:rPr>
              <a:t>Perfektum nepravidelných a způsobových sloves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Mgr. Lenka Kudrnová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48828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Perfektum nepravidelných sloves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01952"/>
            <a:ext cx="8064896" cy="4551384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příčestí má </a:t>
            </a:r>
            <a:r>
              <a:rPr lang="cs-CZ" sz="2400" dirty="0" smtClean="0">
                <a:solidFill>
                  <a:srgbClr val="FF0000"/>
                </a:solidFill>
              </a:rPr>
              <a:t>nepravidelné tvary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, vždy má však koncovku </a:t>
            </a:r>
            <a:r>
              <a:rPr lang="cs-CZ" sz="2400" dirty="0" smtClean="0">
                <a:solidFill>
                  <a:srgbClr val="FF0000"/>
                </a:solidFill>
              </a:rPr>
              <a:t>–en</a:t>
            </a:r>
            <a:endParaRPr lang="cs-CZ" sz="2400" dirty="0" smtClean="0">
              <a:solidFill>
                <a:schemeClr val="accent3">
                  <a:lumMod val="1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pracujeme s tabulkou, ve které je uveden tvar </a:t>
            </a:r>
            <a:r>
              <a:rPr lang="cs-CZ" sz="2400" dirty="0" smtClean="0">
                <a:solidFill>
                  <a:srgbClr val="FF0000"/>
                </a:solidFill>
              </a:rPr>
              <a:t>3. os. č. j.</a:t>
            </a:r>
          </a:p>
          <a:p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časováním měníme pouze tvar pomocného slovesa</a:t>
            </a:r>
          </a:p>
          <a:p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tabulka nám pomůže i s výběrem pomocného slovesa (</a:t>
            </a:r>
            <a:r>
              <a:rPr lang="cs-CZ" sz="2400" dirty="0" err="1" smtClean="0">
                <a:solidFill>
                  <a:schemeClr val="bg2">
                    <a:lumMod val="10000"/>
                  </a:schemeClr>
                </a:solidFill>
              </a:rPr>
              <a:t>sein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 nebo </a:t>
            </a:r>
            <a:r>
              <a:rPr lang="cs-CZ" sz="2400" dirty="0" err="1" smtClean="0">
                <a:solidFill>
                  <a:schemeClr val="bg2">
                    <a:lumMod val="10000"/>
                  </a:schemeClr>
                </a:solidFill>
              </a:rPr>
              <a:t>haben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195647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/>
                </a:solidFill>
              </a:rPr>
              <a:t>Tvorba perfekta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16832"/>
            <a:ext cx="8856984" cy="4224528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Přišli jsme domů.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Wir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sind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nach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Hause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rgbClr val="FF0000"/>
                </a:solidFill>
              </a:rPr>
              <a:t>gekommen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339752" y="3573016"/>
            <a:ext cx="144016" cy="914400"/>
          </a:xfrm>
          <a:prstGeom prst="straightConnector1">
            <a:avLst/>
          </a:prstGeom>
          <a:ln>
            <a:solidFill>
              <a:srgbClr val="7030A0">
                <a:alpha val="80000"/>
              </a:srgb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508104" y="3573016"/>
            <a:ext cx="0" cy="1008112"/>
          </a:xfrm>
          <a:prstGeom prst="straightConnector1">
            <a:avLst/>
          </a:prstGeom>
          <a:ln>
            <a:solidFill>
              <a:srgbClr val="7030A0">
                <a:alpha val="80000"/>
              </a:srgb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94109" y="4581128"/>
            <a:ext cx="36407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v tabulce najdeme 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zkratku</a:t>
            </a:r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 i. (</a:t>
            </a:r>
            <a:r>
              <a:rPr lang="cs-CZ" sz="2000" dirty="0" err="1" smtClean="0">
                <a:solidFill>
                  <a:schemeClr val="accent3">
                    <a:lumMod val="10000"/>
                  </a:schemeClr>
                </a:solidFill>
              </a:rPr>
              <a:t>ist</a:t>
            </a:r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- sloveso </a:t>
            </a:r>
            <a:r>
              <a:rPr lang="cs-CZ" sz="2000" dirty="0" err="1" smtClean="0">
                <a:solidFill>
                  <a:schemeClr val="accent3">
                    <a:lumMod val="10000"/>
                  </a:schemeClr>
                </a:solidFill>
              </a:rPr>
              <a:t>sein</a:t>
            </a:r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), </a:t>
            </a:r>
          </a:p>
          <a:p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použijeme </a:t>
            </a:r>
            <a:r>
              <a:rPr lang="cs-CZ" sz="2000" dirty="0" smtClean="0">
                <a:solidFill>
                  <a:srgbClr val="FF0000"/>
                </a:solidFill>
              </a:rPr>
              <a:t>tvar osoby </a:t>
            </a:r>
            <a:r>
              <a:rPr lang="cs-CZ" sz="2000" dirty="0" err="1" smtClean="0">
                <a:solidFill>
                  <a:schemeClr val="accent3">
                    <a:lumMod val="10000"/>
                  </a:schemeClr>
                </a:solidFill>
              </a:rPr>
              <a:t>wir</a:t>
            </a:r>
            <a:endParaRPr lang="cs-CZ" sz="20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15738" y="4719627"/>
            <a:ext cx="355578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tento </a:t>
            </a:r>
            <a:r>
              <a:rPr lang="cs-CZ" sz="2000" dirty="0" smtClean="0">
                <a:solidFill>
                  <a:srgbClr val="FF0000"/>
                </a:solidFill>
              </a:rPr>
              <a:t>tvar příčestí </a:t>
            </a:r>
          </a:p>
          <a:p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pouze  opíšeme z tabulky,</a:t>
            </a:r>
          </a:p>
          <a:p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je shodný pro všechny osoby</a:t>
            </a:r>
          </a:p>
          <a:p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a patří </a:t>
            </a:r>
            <a:r>
              <a:rPr lang="cs-CZ" sz="2000" dirty="0" smtClean="0">
                <a:solidFill>
                  <a:srgbClr val="FF0000"/>
                </a:solidFill>
              </a:rPr>
              <a:t>na konec věty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044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err="1" smtClean="0">
                <a:solidFill>
                  <a:schemeClr val="accent3">
                    <a:lumMod val="10000"/>
                  </a:schemeClr>
                </a:solidFill>
              </a:rPr>
              <a:t>Ich</a:t>
            </a:r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bin</a:t>
            </a:r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accent3">
                    <a:lumMod val="10000"/>
                  </a:schemeClr>
                </a:solidFill>
              </a:rPr>
              <a:t>gestern</a:t>
            </a:r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gekommen</a:t>
            </a:r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chemeClr val="accent3">
                    <a:lumMod val="10000"/>
                  </a:schemeClr>
                </a:solidFill>
              </a:rPr>
              <a:t>Du</a:t>
            </a:r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bist</a:t>
            </a:r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accent3">
                    <a:lumMod val="10000"/>
                  </a:schemeClr>
                </a:solidFill>
              </a:rPr>
              <a:t>gestern</a:t>
            </a:r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gekommen</a:t>
            </a:r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Er </a:t>
            </a:r>
            <a:r>
              <a:rPr lang="cs-CZ" sz="2000" dirty="0" err="1" smtClean="0">
                <a:solidFill>
                  <a:srgbClr val="FF0000"/>
                </a:solidFill>
              </a:rPr>
              <a:t>ist</a:t>
            </a:r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accent3">
                    <a:lumMod val="10000"/>
                  </a:schemeClr>
                </a:solidFill>
              </a:rPr>
              <a:t>gestern</a:t>
            </a:r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gekommen</a:t>
            </a:r>
            <a:r>
              <a:rPr lang="cs-CZ" sz="2000" dirty="0" smtClean="0">
                <a:solidFill>
                  <a:schemeClr val="accent3">
                    <a:lumMod val="10000"/>
                  </a:schemeClr>
                </a:solidFill>
              </a:rPr>
              <a:t>.</a:t>
            </a:r>
            <a:endParaRPr lang="cs-CZ" sz="20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err="1" smtClean="0">
                <a:solidFill>
                  <a:schemeClr val="accent2">
                    <a:lumMod val="10000"/>
                  </a:schemeClr>
                </a:solidFill>
              </a:rPr>
              <a:t>Wir</a:t>
            </a:r>
            <a:r>
              <a:rPr lang="cs-CZ" sz="2000" dirty="0" smtClean="0">
                <a:solidFill>
                  <a:schemeClr val="accent2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sind</a:t>
            </a:r>
            <a:r>
              <a:rPr lang="cs-CZ" sz="2000" dirty="0" smtClean="0">
                <a:solidFill>
                  <a:schemeClr val="accent2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accent2">
                    <a:lumMod val="10000"/>
                  </a:schemeClr>
                </a:solidFill>
              </a:rPr>
              <a:t>gestern</a:t>
            </a:r>
            <a:r>
              <a:rPr lang="cs-CZ" sz="2000" dirty="0" smtClean="0">
                <a:solidFill>
                  <a:schemeClr val="accent2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gekommen</a:t>
            </a:r>
            <a:r>
              <a:rPr lang="cs-CZ" sz="2000" dirty="0" smtClean="0">
                <a:solidFill>
                  <a:schemeClr val="accent2">
                    <a:lumMod val="1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chemeClr val="accent2">
                    <a:lumMod val="10000"/>
                  </a:schemeClr>
                </a:solidFill>
              </a:rPr>
              <a:t>Ihr</a:t>
            </a:r>
            <a:r>
              <a:rPr lang="cs-CZ" sz="2000" dirty="0" smtClean="0">
                <a:solidFill>
                  <a:schemeClr val="accent2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seid</a:t>
            </a:r>
            <a:r>
              <a:rPr lang="cs-CZ" sz="2000" dirty="0" smtClean="0">
                <a:solidFill>
                  <a:schemeClr val="accent2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accent2">
                    <a:lumMod val="10000"/>
                  </a:schemeClr>
                </a:solidFill>
              </a:rPr>
              <a:t>gestern</a:t>
            </a:r>
            <a:r>
              <a:rPr lang="cs-CZ" sz="2000" dirty="0" smtClean="0">
                <a:solidFill>
                  <a:schemeClr val="accent2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gekommen</a:t>
            </a:r>
            <a:r>
              <a:rPr lang="cs-CZ" sz="2000" dirty="0" smtClean="0">
                <a:solidFill>
                  <a:schemeClr val="accent2">
                    <a:lumMod val="1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chemeClr val="accent2">
                    <a:lumMod val="10000"/>
                  </a:schemeClr>
                </a:solidFill>
              </a:rPr>
              <a:t>Sie</a:t>
            </a:r>
            <a:r>
              <a:rPr lang="cs-CZ" sz="2000" dirty="0" smtClean="0">
                <a:solidFill>
                  <a:schemeClr val="accent2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sind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chemeClr val="accent2">
                    <a:lumMod val="10000"/>
                  </a:schemeClr>
                </a:solidFill>
              </a:rPr>
              <a:t>gestern</a:t>
            </a:r>
            <a:r>
              <a:rPr lang="cs-CZ" sz="2000" dirty="0" smtClean="0">
                <a:solidFill>
                  <a:schemeClr val="accent2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gekommen</a:t>
            </a:r>
            <a:r>
              <a:rPr lang="cs-CZ" sz="2000" dirty="0" smtClean="0">
                <a:solidFill>
                  <a:schemeClr val="accent2">
                    <a:lumMod val="10000"/>
                  </a:schemeClr>
                </a:solidFill>
              </a:rPr>
              <a:t>.</a:t>
            </a:r>
            <a:endParaRPr lang="cs-CZ" sz="2000" dirty="0">
              <a:solidFill>
                <a:schemeClr val="accent2">
                  <a:lumMod val="1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/>
                </a:solidFill>
              </a:rPr>
              <a:t>Časování sloves v perfektu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80656" y="1906796"/>
            <a:ext cx="2076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10000"/>
                  </a:schemeClr>
                </a:solidFill>
              </a:rPr>
              <a:t>Přišel jsem včera.</a:t>
            </a:r>
            <a:endParaRPr lang="cs-CZ" dirty="0">
              <a:solidFill>
                <a:schemeClr val="accent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841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 uiExpand="1" build="p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Doplň perfektum sloves v závorce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8892480" cy="4497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Wir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...................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die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Hände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......................... . (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waschen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........................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ihr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schon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die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Tabletten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............................ ? (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nehmen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Peter ...................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noch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zu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Hause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......................... . (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bleiben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Ich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....................... jeden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Tag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rechtzeitig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.......................... . (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aufstehen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...............................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du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den Film ........................... ? (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sehen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Ich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...........................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die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bunte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Bluse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........................... . (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anziehen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)</a:t>
            </a:r>
          </a:p>
          <a:p>
            <a:pPr marL="0" indent="0">
              <a:buNone/>
            </a:pPr>
            <a:endParaRPr lang="cs-CZ" dirty="0">
              <a:solidFill>
                <a:schemeClr val="accent3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9615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Doplň perfektum sloves v závorce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8892480" cy="4497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Wir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rgbClr val="FF0000"/>
                </a:solidFill>
              </a:rPr>
              <a:t>haben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die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Hände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  </a:t>
            </a:r>
            <a:r>
              <a:rPr lang="cs-CZ" sz="2400" dirty="0" err="1" smtClean="0">
                <a:solidFill>
                  <a:srgbClr val="FF0000"/>
                </a:solidFill>
              </a:rPr>
              <a:t>gewaschen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FF0000"/>
                </a:solidFill>
              </a:rPr>
              <a:t>Habt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ihr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schon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die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Tabletten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rgbClr val="FF0000"/>
                </a:solidFill>
              </a:rPr>
              <a:t>genommen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?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Peter </a:t>
            </a:r>
            <a:r>
              <a:rPr lang="cs-CZ" sz="2400" dirty="0" err="1" smtClean="0">
                <a:solidFill>
                  <a:srgbClr val="FF0000"/>
                </a:solidFill>
              </a:rPr>
              <a:t>ist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noch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zu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Hause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rgbClr val="FF0000"/>
                </a:solidFill>
              </a:rPr>
              <a:t>geblieben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Ich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bin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jeden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Tag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rechtzeitig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rgbClr val="FF0000"/>
                </a:solidFill>
              </a:rPr>
              <a:t>aufgestanden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. 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FF0000"/>
                </a:solidFill>
              </a:rPr>
              <a:t>Hast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du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den Film </a:t>
            </a:r>
            <a:r>
              <a:rPr lang="cs-CZ" sz="2400" dirty="0" err="1" smtClean="0">
                <a:solidFill>
                  <a:srgbClr val="FF0000"/>
                </a:solidFill>
              </a:rPr>
              <a:t>gesehen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? 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Ich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habe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die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bunte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Bluse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rgbClr val="FF0000"/>
                </a:solidFill>
              </a:rPr>
              <a:t>angezogen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. </a:t>
            </a:r>
            <a:endParaRPr lang="cs-CZ" sz="2400" dirty="0">
              <a:solidFill>
                <a:schemeClr val="accent3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8910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bg2"/>
                </a:solidFill>
              </a:rPr>
              <a:t>Perfektum způsobových sloves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tento čas se u způsobových sloves používá pouze okrajově</a:t>
            </a:r>
          </a:p>
          <a:p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tvoříme jej naprosto pravidelně </a:t>
            </a:r>
          </a:p>
          <a:p>
            <a:pPr marL="0" indent="0">
              <a:buNone/>
            </a:pPr>
            <a:endParaRPr lang="cs-CZ" sz="2400" dirty="0">
              <a:solidFill>
                <a:schemeClr val="accent3">
                  <a:lumMod val="1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059832" y="4365104"/>
            <a:ext cx="3852487" cy="9144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kmen slovesa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3059832" y="4941168"/>
            <a:ext cx="720080" cy="792088"/>
          </a:xfrm>
          <a:prstGeom prst="straightConnector1">
            <a:avLst/>
          </a:prstGeom>
          <a:ln>
            <a:solidFill>
              <a:srgbClr val="7030A0">
                <a:alpha val="80000"/>
              </a:srgb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213439" y="4941168"/>
            <a:ext cx="914400" cy="914400"/>
          </a:xfrm>
          <a:prstGeom prst="straightConnector1">
            <a:avLst/>
          </a:prstGeom>
          <a:ln>
            <a:solidFill>
              <a:srgbClr val="7030A0">
                <a:alpha val="80000"/>
              </a:srgb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2163091" y="535005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rgbClr val="FF0000"/>
                </a:solidFill>
              </a:rPr>
              <a:t>ge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127839" y="539836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t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3228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Přehled základních tvarů perfekta způsobových sloves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196752"/>
            <a:ext cx="6629400" cy="4224528"/>
          </a:xfrm>
        </p:spPr>
        <p:txBody>
          <a:bodyPr>
            <a:noAutofit/>
          </a:bodyPr>
          <a:lstStyle/>
          <a:p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wollen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–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ich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habe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gewollt</a:t>
            </a:r>
            <a:endParaRPr lang="cs-CZ" dirty="0" smtClean="0">
              <a:solidFill>
                <a:schemeClr val="accent3">
                  <a:lumMod val="10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dürfen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–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ich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habe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gedurft</a:t>
            </a:r>
            <a:endParaRPr lang="cs-CZ" dirty="0" smtClean="0">
              <a:solidFill>
                <a:schemeClr val="accent3">
                  <a:lumMod val="10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können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–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ich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habe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gekonnt</a:t>
            </a:r>
            <a:endParaRPr lang="cs-CZ" dirty="0" smtClean="0">
              <a:solidFill>
                <a:schemeClr val="accent3">
                  <a:lumMod val="10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mögen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–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ich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habe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gemocht</a:t>
            </a:r>
            <a:endParaRPr lang="cs-CZ" dirty="0" smtClean="0">
              <a:solidFill>
                <a:schemeClr val="accent3">
                  <a:lumMod val="10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müssen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–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ich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habe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gemu</a:t>
            </a:r>
            <a:r>
              <a:rPr lang="el-GR" dirty="0" smtClean="0">
                <a:solidFill>
                  <a:schemeClr val="accent3">
                    <a:lumMod val="10000"/>
                  </a:schemeClr>
                </a:solidFill>
              </a:rPr>
              <a:t>β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t</a:t>
            </a:r>
          </a:p>
          <a:p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sollen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–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ich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habe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gesollt</a:t>
            </a:r>
            <a:endParaRPr lang="cs-CZ" dirty="0" smtClean="0">
              <a:solidFill>
                <a:schemeClr val="accent3">
                  <a:lumMod val="10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wissen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–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ich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habe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gewu</a:t>
            </a:r>
            <a:r>
              <a:rPr lang="el-GR" dirty="0" smtClean="0">
                <a:solidFill>
                  <a:schemeClr val="accent3">
                    <a:lumMod val="10000"/>
                  </a:schemeClr>
                </a:solidFill>
              </a:rPr>
              <a:t>β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t</a:t>
            </a:r>
          </a:p>
          <a:p>
            <a:endParaRPr lang="cs-CZ" dirty="0">
              <a:solidFill>
                <a:schemeClr val="accent3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50195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bg2"/>
                </a:solidFill>
              </a:rPr>
              <a:t>Zvláštnosti v perfektu způsobových sloves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7848872" cy="4497680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POZOR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– pokud se způsobové sloveso </a:t>
            </a:r>
            <a:r>
              <a:rPr lang="cs-CZ" sz="2400" dirty="0" smtClean="0">
                <a:solidFill>
                  <a:srgbClr val="FF0000"/>
                </a:solidFill>
              </a:rPr>
              <a:t>vyskytuje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ve větě </a:t>
            </a:r>
            <a:r>
              <a:rPr lang="cs-CZ" sz="2400" dirty="0" smtClean="0">
                <a:solidFill>
                  <a:srgbClr val="FF0000"/>
                </a:solidFill>
              </a:rPr>
              <a:t>s dalším významovým slovesem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, pak nepřechází do příčestí minulého, ale </a:t>
            </a:r>
            <a:r>
              <a:rPr lang="cs-CZ" sz="2400" dirty="0" smtClean="0">
                <a:solidFill>
                  <a:srgbClr val="FF0000"/>
                </a:solidFill>
              </a:rPr>
              <a:t>zůstává v neurčitku 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na konci věty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Gestern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habe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ich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arbeiten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sollen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Včera jsem musel pracovat.</a:t>
            </a:r>
            <a:endParaRPr lang="cs-CZ" sz="2400" dirty="0">
              <a:solidFill>
                <a:schemeClr val="accent3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442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Doplň způsobová slovesa v perfektu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7800" y="1700808"/>
            <a:ext cx="6629400" cy="44256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Sie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...............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nichts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................ . (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wissen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Ich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................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dich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schreiben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................. . (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wollen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Er ...................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lernen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................... . (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müssen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Wir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..................... gut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Deutsch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................... . (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können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Sie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......................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ihm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................... . (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mögen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.......................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ihr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ihm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helfen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 .................... ? (</a:t>
            </a:r>
            <a:r>
              <a:rPr lang="cs-CZ" dirty="0" err="1" smtClean="0">
                <a:solidFill>
                  <a:schemeClr val="accent3">
                    <a:lumMod val="10000"/>
                  </a:schemeClr>
                </a:solidFill>
              </a:rPr>
              <a:t>sollen</a:t>
            </a:r>
            <a:r>
              <a:rPr lang="cs-CZ" dirty="0" smtClean="0">
                <a:solidFill>
                  <a:schemeClr val="accent3">
                    <a:lumMod val="10000"/>
                  </a:schemeClr>
                </a:solidFill>
              </a:rPr>
              <a:t>)</a:t>
            </a:r>
            <a:endParaRPr lang="cs-CZ" dirty="0">
              <a:solidFill>
                <a:schemeClr val="accent3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0614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Doplň způsobová slovesa v perfektu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7800" y="1700808"/>
            <a:ext cx="6629400" cy="44256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Sie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rgbClr val="FF0000"/>
                </a:solidFill>
              </a:rPr>
              <a:t>hat</a:t>
            </a:r>
            <a:r>
              <a:rPr lang="cs-CZ" sz="2400" dirty="0" smtClean="0">
                <a:solidFill>
                  <a:srgbClr val="FF0000"/>
                </a:solidFill>
              </a:rPr>
              <a:t>/</a:t>
            </a:r>
            <a:r>
              <a:rPr lang="cs-CZ" sz="2400" dirty="0" err="1" smtClean="0">
                <a:solidFill>
                  <a:srgbClr val="FF0000"/>
                </a:solidFill>
              </a:rPr>
              <a:t>haben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nichts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gewu</a:t>
            </a:r>
            <a:r>
              <a:rPr lang="el-GR" sz="2400" dirty="0" smtClean="0">
                <a:solidFill>
                  <a:srgbClr val="FF0000"/>
                </a:solidFill>
              </a:rPr>
              <a:t>β</a:t>
            </a:r>
            <a:r>
              <a:rPr lang="cs-CZ" sz="2400" dirty="0" smtClean="0">
                <a:solidFill>
                  <a:srgbClr val="FF0000"/>
                </a:solidFill>
              </a:rPr>
              <a:t>t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Ich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habe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dich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schreiben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rgbClr val="FF0000"/>
                </a:solidFill>
              </a:rPr>
              <a:t>wollen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Er </a:t>
            </a:r>
            <a:r>
              <a:rPr lang="cs-CZ" sz="2400" dirty="0" err="1" smtClean="0">
                <a:solidFill>
                  <a:srgbClr val="FF0000"/>
                </a:solidFill>
              </a:rPr>
              <a:t>hat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lernen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müssen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Wir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haben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gut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Deutsch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gekonnt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Sie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hat</a:t>
            </a:r>
            <a:r>
              <a:rPr lang="cs-CZ" sz="2400" dirty="0" smtClean="0">
                <a:solidFill>
                  <a:srgbClr val="FF0000"/>
                </a:solidFill>
              </a:rPr>
              <a:t>/</a:t>
            </a:r>
            <a:r>
              <a:rPr lang="cs-CZ" sz="2400" dirty="0" err="1" smtClean="0">
                <a:solidFill>
                  <a:srgbClr val="FF0000"/>
                </a:solidFill>
              </a:rPr>
              <a:t>haben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ihm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gemocht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FF0000"/>
                </a:solidFill>
              </a:rPr>
              <a:t>Habt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ihr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ihm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10000"/>
                  </a:schemeClr>
                </a:solidFill>
              </a:rPr>
              <a:t>helfen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sollen</a:t>
            </a:r>
            <a:r>
              <a:rPr lang="cs-CZ" sz="2400" dirty="0" smtClean="0">
                <a:solidFill>
                  <a:schemeClr val="accent3">
                    <a:lumMod val="10000"/>
                  </a:schemeClr>
                </a:solidFill>
              </a:rPr>
              <a:t>?</a:t>
            </a:r>
            <a:endParaRPr lang="cs-CZ" sz="2400" dirty="0">
              <a:solidFill>
                <a:schemeClr val="accent3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1906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3238976"/>
              </p:ext>
            </p:extLst>
          </p:nvPr>
        </p:nvGraphicFramePr>
        <p:xfrm>
          <a:off x="457200" y="1600200"/>
          <a:ext cx="6834187" cy="41262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24.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05.  2012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VIII. A, VIII.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Cizí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Německá gramatika pro 8. a 9.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Perfektum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nepravidelných a způsobových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sloves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Perfektum a jeho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tvoření, časování sloves v perfektu, nepravidelná  a způsobová slovesa  v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perfektu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52218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1062808"/>
              </p:ext>
            </p:extLst>
          </p:nvPr>
        </p:nvGraphicFramePr>
        <p:xfrm>
          <a:off x="457200" y="1600200"/>
          <a:ext cx="7358063" cy="23774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11" marB="45711"/>
                </a:tc>
              </a:tr>
              <a:tr h="11884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sz="1800" dirty="0" smtClean="0"/>
                        <a:t>Výklad a procvičování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Jedná se o </a:t>
                      </a:r>
                      <a:r>
                        <a:rPr lang="cs-CZ" sz="1800" baseline="0" dirty="0" smtClean="0"/>
                        <a:t> materiál určený k výkladu gramatického učiva – perfekta </a:t>
                      </a:r>
                      <a:r>
                        <a:rPr lang="cs-CZ" sz="1800" baseline="0" dirty="0" smtClean="0"/>
                        <a:t>nepravidelných   a způsobových sloves při </a:t>
                      </a:r>
                      <a:r>
                        <a:rPr lang="cs-CZ" sz="1800" baseline="0" dirty="0" smtClean="0"/>
                        <a:t>výuce německého  jazyka v osmém ročníku ZŠ. Tento materiál slouží k seznámení se s minulým časem i tvorbou příčestí minulého. </a:t>
                      </a:r>
                      <a:r>
                        <a:rPr lang="cs-CZ" sz="1800" baseline="0" dirty="0" smtClean="0"/>
                        <a:t>V materiálu jsou </a:t>
                      </a:r>
                      <a:r>
                        <a:rPr lang="cs-CZ" sz="1800" baseline="0" dirty="0" smtClean="0"/>
                        <a:t>zařazena  cvičení, která lze zadat jakou samostatnou práci nebo ji provést se žáky společně ústně.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711" marB="45711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0319426"/>
              </p:ext>
            </p:extLst>
          </p:nvPr>
        </p:nvGraphicFramePr>
        <p:xfrm>
          <a:off x="467544" y="4077072"/>
          <a:ext cx="7272807" cy="11809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72807"/>
              </a:tblGrid>
              <a:tr h="14749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POUŽITÉ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815230">
                <a:tc>
                  <a:txBody>
                    <a:bodyPr/>
                    <a:lstStyle/>
                    <a:p>
                      <a:r>
                        <a:rPr lang="cs-CZ" sz="1800" baseline="0" smtClean="0"/>
                        <a:t>Vlastní tvorba</a:t>
                      </a:r>
                      <a:endParaRPr lang="cs-CZ" sz="18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865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">
  <a:themeElements>
    <a:clrScheme name="Vlastní 7">
      <a:dk1>
        <a:srgbClr val="6EB4F3"/>
      </a:dk1>
      <a:lt1>
        <a:srgbClr val="9CCBF6"/>
      </a:lt1>
      <a:dk2>
        <a:srgbClr val="F4F9FE"/>
      </a:dk2>
      <a:lt2>
        <a:srgbClr val="FFFFFF"/>
      </a:lt2>
      <a:accent1>
        <a:srgbClr val="53CDFE"/>
      </a:accent1>
      <a:accent2>
        <a:srgbClr val="E8F3FD"/>
      </a:accent2>
      <a:accent3>
        <a:srgbClr val="C4EEFF"/>
      </a:accent3>
      <a:accent4>
        <a:srgbClr val="4FCEFF"/>
      </a:accent4>
      <a:accent5>
        <a:srgbClr val="7FBCF4"/>
      </a:accent5>
      <a:accent6>
        <a:srgbClr val="59A9F2"/>
      </a:accent6>
      <a:hlink>
        <a:srgbClr val="147CE4"/>
      </a:hlink>
      <a:folHlink>
        <a:srgbClr val="0B5394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626</Words>
  <Application>Microsoft Office PowerPoint</Application>
  <PresentationFormat>Předvádění na obrazovce (4:3)</PresentationFormat>
  <Paragraphs>103</Paragraphs>
  <Slides>14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1</vt:lpstr>
      <vt:lpstr>Prezentace aplikace PowerPoint</vt:lpstr>
      <vt:lpstr>Perfektum nepravidelných a způsobových sloves</vt:lpstr>
      <vt:lpstr>Perfektum nepravidelných sloves</vt:lpstr>
      <vt:lpstr>Tvorba perfekta</vt:lpstr>
      <vt:lpstr>Časování sloves v perfektu</vt:lpstr>
      <vt:lpstr>Doplň perfektum sloves v závorce</vt:lpstr>
      <vt:lpstr>Doplň perfektum sloves v závorce</vt:lpstr>
      <vt:lpstr>Perfektum způsobových sloves</vt:lpstr>
      <vt:lpstr>Přehled základních tvarů perfekta způsobových sloves</vt:lpstr>
      <vt:lpstr>Zvláštnosti v perfektu způsobových sloves</vt:lpstr>
      <vt:lpstr>Doplň způsobová slovesa v perfektu</vt:lpstr>
      <vt:lpstr>Doplň způsobová slovesa v perfektu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22</cp:revision>
  <dcterms:created xsi:type="dcterms:W3CDTF">2012-05-23T11:06:35Z</dcterms:created>
  <dcterms:modified xsi:type="dcterms:W3CDTF">2012-05-24T07:50:47Z</dcterms:modified>
</cp:coreProperties>
</file>