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DA471-7705-46DF-8724-9FE580575F3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5E5E3D-FD75-4286-9B5D-429520420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47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E5E3D-FD75-4286-9B5D-429520420B4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525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E5E3D-FD75-4286-9B5D-429520420B4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92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ANOTACE</a:t>
            </a:r>
            <a:endParaRPr lang="cs-CZ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a procvičování</a:t>
            </a:r>
          </a:p>
          <a:p>
            <a:pPr rtl="0" eaLnBrk="1" fontAlgn="t" latinLnBrk="0" hangingPunct="1"/>
            <a:r>
              <a:rPr lang="cs-CZ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Jedná se o 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materiál určený k výkladu gramatického učiva – stupňování přídavných jmen a příslovcí při výuce německého  jazyka v devátém ročníku ZŠ. Tento materiál slouží k seznámení se s principem stupňování i jeho nepravidelnostmi. V materiálu jsou zařazena  cvičení, která lze zadat jakou samostatnou práci nebo ji provést se žáky společně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E5E3D-FD75-4286-9B5D-429520420B4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533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36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62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87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32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5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615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2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505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23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84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06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048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6C8B868-3A26-433F-8791-F4C964606CF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64099E-9CD3-4775-BBAF-E7C59E23D1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A19_Stupňování přídavných jmen a příslovcí 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0491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Stupňování přídavných jmen a příslovcí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Mgr. Lenka Kudrnová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28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Stupňování přídavných jmen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druhý stupeň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přídavných jmen se tvoří přidáním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koncovky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některá přídavná jména přibírají navíc </a:t>
            </a:r>
            <a:r>
              <a:rPr lang="cs-CZ" dirty="0" smtClean="0">
                <a:solidFill>
                  <a:srgbClr val="FF0000"/>
                </a:solidFill>
              </a:rPr>
              <a:t>přehlásku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např. 	alt –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älter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u 2. stupně používáme srovnávání za pomocí </a:t>
            </a:r>
            <a:r>
              <a:rPr lang="cs-CZ" dirty="0" err="1" smtClean="0">
                <a:solidFill>
                  <a:srgbClr val="FF0000"/>
                </a:solidFill>
              </a:rPr>
              <a:t>als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(než)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třetí stupeň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tvoříme přidáním koncovky: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POZOR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u třetího stupně užíváme člen určitý – </a:t>
            </a:r>
            <a:r>
              <a:rPr lang="cs-CZ" dirty="0" smtClean="0">
                <a:solidFill>
                  <a:srgbClr val="FF0000"/>
                </a:solidFill>
              </a:rPr>
              <a:t>der,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1988840"/>
            <a:ext cx="2160240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er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16016" y="4725144"/>
            <a:ext cx="2160240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ste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71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Použití stupňovaných přídavných jmen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stupeň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so </a:t>
            </a:r>
            <a:r>
              <a:rPr lang="cs-CZ" dirty="0" err="1" smtClean="0">
                <a:solidFill>
                  <a:srgbClr val="FF0000"/>
                </a:solidFill>
              </a:rPr>
              <a:t>klein</a:t>
            </a:r>
            <a:r>
              <a:rPr lang="cs-CZ" dirty="0" smtClean="0"/>
              <a:t>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 tak malý jako já.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2. stupeň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kleiner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als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 menší než já.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3. stupeň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der </a:t>
            </a:r>
            <a:r>
              <a:rPr lang="cs-CZ" dirty="0" err="1" smtClean="0">
                <a:solidFill>
                  <a:srgbClr val="FF0000"/>
                </a:solidFill>
              </a:rPr>
              <a:t>kleinste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von allen.</a:t>
            </a:r>
          </a:p>
          <a:p>
            <a:pPr marL="0" indent="0">
              <a:buNone/>
            </a:pPr>
            <a:r>
              <a:rPr lang="cs-CZ" dirty="0" smtClean="0"/>
              <a:t>Je nejmenší ze všech.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921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pravidelně stupňovaná přídavná jména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přidání </a:t>
            </a:r>
            <a:r>
              <a:rPr lang="cs-CZ" dirty="0" smtClean="0">
                <a:solidFill>
                  <a:srgbClr val="FF0000"/>
                </a:solidFill>
              </a:rPr>
              <a:t>přehlásky</a:t>
            </a:r>
            <a:r>
              <a:rPr lang="cs-CZ" dirty="0" smtClean="0"/>
              <a:t> dochází například u následujících přídavných jmen: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6052460"/>
              </p:ext>
            </p:extLst>
          </p:nvPr>
        </p:nvGraphicFramePr>
        <p:xfrm>
          <a:off x="1619672" y="2780928"/>
          <a:ext cx="6096000" cy="33832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jung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jünger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</a:t>
                      </a:r>
                      <a:r>
                        <a:rPr lang="cs-CZ" sz="20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e, s </a:t>
                      </a:r>
                      <a:r>
                        <a:rPr lang="cs-CZ" sz="2000" baseline="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jüngste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lang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länger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</a:t>
                      </a:r>
                      <a:r>
                        <a:rPr lang="cs-CZ" sz="2000" b="1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e, s </a:t>
                      </a:r>
                      <a:r>
                        <a:rPr lang="cs-CZ" sz="2000" b="1" baseline="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längste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alt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älter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</a:t>
                      </a:r>
                      <a:r>
                        <a:rPr lang="cs-CZ" sz="2000" b="1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älteste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kurz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kürzer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kürzeste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gro</a:t>
                      </a:r>
                      <a:r>
                        <a:rPr lang="el-GR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β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grö</a:t>
                      </a:r>
                      <a:r>
                        <a:rPr lang="el-GR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β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grö</a:t>
                      </a:r>
                      <a:r>
                        <a:rPr lang="el-GR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β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stark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stärker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stärkste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schwach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schwächer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0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schwächste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248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Nepravidelně stupňovaná přídavná jména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následující přídavná jména mají </a:t>
            </a:r>
            <a:r>
              <a:rPr lang="cs-CZ" dirty="0" smtClean="0">
                <a:solidFill>
                  <a:srgbClr val="FF0000"/>
                </a:solidFill>
              </a:rPr>
              <a:t>zcela nepravidelné</a:t>
            </a:r>
            <a:r>
              <a:rPr lang="cs-CZ" dirty="0" smtClean="0"/>
              <a:t> stupňování: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702116"/>
              </p:ext>
            </p:extLst>
          </p:nvPr>
        </p:nvGraphicFramePr>
        <p:xfrm>
          <a:off x="971600" y="2924944"/>
          <a:ext cx="6096000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gut</a:t>
                      </a:r>
                      <a:endParaRPr lang="cs-CZ" sz="24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besser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e, s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beste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hoch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hö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er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höchste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nahe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näher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r, e, s </a:t>
                      </a:r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nä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ch</a:t>
                      </a:r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ste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753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Doplň tabulku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8611379"/>
              </p:ext>
            </p:extLst>
          </p:nvPr>
        </p:nvGraphicFramePr>
        <p:xfrm>
          <a:off x="457200" y="1600200"/>
          <a:ext cx="7467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překlad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2. 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3. 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flei</a:t>
                      </a:r>
                      <a:r>
                        <a:rPr lang="el-GR" dirty="0" smtClean="0"/>
                        <a:t>β</a:t>
                      </a:r>
                      <a:r>
                        <a:rPr lang="cs-CZ" dirty="0" err="1" smtClean="0"/>
                        <a:t>ig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langsam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dick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hübsch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glücklich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modern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praktisch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178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Doplň tabulku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65209981"/>
              </p:ext>
            </p:extLst>
          </p:nvPr>
        </p:nvGraphicFramePr>
        <p:xfrm>
          <a:off x="457200" y="1600200"/>
          <a:ext cx="8003232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808"/>
                <a:gridCol w="2000808"/>
                <a:gridCol w="2000808"/>
                <a:gridCol w="2000808"/>
              </a:tblGrid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překlad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2. 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3. stupeň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flei</a:t>
                      </a:r>
                      <a:r>
                        <a:rPr lang="el-GR" dirty="0" smtClean="0"/>
                        <a:t>β</a:t>
                      </a:r>
                      <a:r>
                        <a:rPr lang="cs-CZ" dirty="0" err="1" smtClean="0"/>
                        <a:t>ig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pilný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flei</a:t>
                      </a:r>
                      <a:r>
                        <a:rPr lang="el-GR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β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iger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flei</a:t>
                      </a:r>
                      <a:r>
                        <a:rPr lang="el-GR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β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igste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líný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fauler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faulste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langsam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pomalý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langsamer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langsamste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dick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tlustý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dicker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dickste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hübsch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pěkný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hübscher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hübschste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glücklich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šťastný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glücklicher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</a:t>
                      </a:r>
                      <a:r>
                        <a:rPr lang="cs-CZ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e, s </a:t>
                      </a:r>
                      <a:r>
                        <a:rPr lang="cs-CZ" baseline="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glücklichste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modern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moderní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moderner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modernste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nový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neuer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neuste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starý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älter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älteste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bilig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levný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biliger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r, e, s </a:t>
                      </a:r>
                      <a:r>
                        <a:rPr lang="cs-CZ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biligste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85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Stupňování příslovcí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2. stupeň je </a:t>
            </a:r>
            <a:r>
              <a:rPr lang="cs-CZ" dirty="0" smtClean="0">
                <a:solidFill>
                  <a:srgbClr val="FF0000"/>
                </a:solidFill>
              </a:rPr>
              <a:t>shodný s přídavnými jmény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3. stupeň tvoříme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wichtig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wichtig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–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wichtig</a:t>
            </a:r>
            <a:r>
              <a:rPr lang="cs-CZ" dirty="0" err="1" smtClean="0">
                <a:solidFill>
                  <a:srgbClr val="FF0000"/>
                </a:solidFill>
              </a:rPr>
              <a:t>sten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204864"/>
            <a:ext cx="4464496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koncovka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er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popř. </a:t>
            </a:r>
            <a:r>
              <a:rPr lang="cs-CZ" sz="2800" dirty="0" smtClean="0">
                <a:solidFill>
                  <a:srgbClr val="FF0000"/>
                </a:solidFill>
              </a:rPr>
              <a:t>přehláska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3808" y="3908826"/>
            <a:ext cx="4320480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+ </a:t>
            </a:r>
            <a:r>
              <a:rPr lang="cs-CZ" sz="2800" dirty="0" smtClean="0">
                <a:solidFill>
                  <a:schemeClr val="tx2">
                    <a:lumMod val="25000"/>
                  </a:schemeClr>
                </a:solidFill>
              </a:rPr>
              <a:t>koncovka</a:t>
            </a:r>
            <a:r>
              <a:rPr lang="cs-CZ" sz="2800" dirty="0" smtClean="0">
                <a:solidFill>
                  <a:srgbClr val="FF0000"/>
                </a:solidFill>
              </a:rPr>
              <a:t> -sten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93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Nepravidelně stupňovaná příslovce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01146976"/>
              </p:ext>
            </p:extLst>
          </p:nvPr>
        </p:nvGraphicFramePr>
        <p:xfrm>
          <a:off x="467544" y="1844824"/>
          <a:ext cx="7992888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stupeň</a:t>
                      </a:r>
                      <a:endParaRPr lang="cs-CZ" sz="24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překlad</a:t>
                      </a:r>
                      <a:endParaRPr lang="cs-CZ" sz="24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2. stupeň</a:t>
                      </a:r>
                      <a:endParaRPr lang="cs-CZ" sz="24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3. stupeň</a:t>
                      </a:r>
                      <a:endParaRPr lang="cs-CZ" sz="24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gut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dobře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besser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besten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gern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rád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lieber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liebsten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sehr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, </a:t>
                      </a:r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viel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velmi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mehr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meisten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oft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často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häufiger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häufigsten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bald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brzy</a:t>
                      </a:r>
                      <a:endParaRPr lang="cs-CZ" sz="24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eher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am</a:t>
                      </a:r>
                      <a:r>
                        <a:rPr lang="cs-CZ" sz="24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ehesten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813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Doplň vhodné příslovce ve 3. stupni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Dieses</a:t>
            </a:r>
            <a:r>
              <a:rPr lang="cs-CZ" dirty="0" smtClean="0"/>
              <a:t> Auto </a:t>
            </a:r>
            <a:r>
              <a:rPr lang="cs-CZ" dirty="0" err="1" smtClean="0"/>
              <a:t>fährt</a:t>
            </a:r>
            <a:r>
              <a:rPr lang="cs-CZ" dirty="0" smtClean="0"/>
              <a:t> ........................ .</a:t>
            </a:r>
          </a:p>
          <a:p>
            <a:pPr marL="0" indent="0">
              <a:buNone/>
            </a:pPr>
            <a:r>
              <a:rPr lang="cs-CZ" dirty="0" smtClean="0"/>
              <a:t>Peter </a:t>
            </a:r>
            <a:r>
              <a:rPr lang="cs-CZ" dirty="0" err="1" smtClean="0"/>
              <a:t>antwortet</a:t>
            </a:r>
            <a:r>
              <a:rPr lang="cs-CZ" dirty="0" smtClean="0"/>
              <a:t> .......................... .</a:t>
            </a:r>
          </a:p>
          <a:p>
            <a:pPr marL="0" indent="0">
              <a:buNone/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es .......................... 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vergesse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Hausaufgaben</a:t>
            </a:r>
            <a:r>
              <a:rPr lang="cs-CZ" dirty="0" smtClean="0"/>
              <a:t> ................... .</a:t>
            </a:r>
          </a:p>
          <a:p>
            <a:pPr marL="0" indent="0">
              <a:buNone/>
            </a:pPr>
            <a:r>
              <a:rPr lang="cs-CZ" dirty="0" err="1" smtClean="0"/>
              <a:t>Arbeitest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.......................... ?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........................ ?</a:t>
            </a:r>
          </a:p>
          <a:p>
            <a:pPr marL="0" indent="0">
              <a:buNone/>
            </a:pP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Besuch</a:t>
            </a:r>
            <a:r>
              <a:rPr lang="cs-CZ" dirty="0" smtClean="0"/>
              <a:t> ........................ ?</a:t>
            </a:r>
          </a:p>
          <a:p>
            <a:pPr marL="0" indent="0">
              <a:buNone/>
            </a:pPr>
            <a:r>
              <a:rPr lang="cs-CZ" dirty="0" err="1" smtClean="0"/>
              <a:t>Lerne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.................... !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lebt</a:t>
            </a:r>
            <a:r>
              <a:rPr lang="cs-CZ" dirty="0" smtClean="0"/>
              <a:t> ..................... 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......................... ?</a:t>
            </a:r>
          </a:p>
          <a:p>
            <a:pPr marL="0" indent="0">
              <a:buNone/>
            </a:pPr>
            <a:r>
              <a:rPr lang="cs-CZ" dirty="0" smtClean="0"/>
              <a:t>Der Vogel </a:t>
            </a:r>
            <a:r>
              <a:rPr lang="cs-CZ" dirty="0" err="1" smtClean="0"/>
              <a:t>fliegt</a:t>
            </a:r>
            <a:r>
              <a:rPr lang="cs-CZ" dirty="0" smtClean="0"/>
              <a:t> ........................... .</a:t>
            </a:r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5325392" y="1412776"/>
            <a:ext cx="1478856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langsam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7377384" y="4108003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oft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4677320" y="4525739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flei</a:t>
            </a:r>
            <a:r>
              <a:rPr lang="el-GR" dirty="0" smtClean="0">
                <a:solidFill>
                  <a:schemeClr val="bg2">
                    <a:lumMod val="10000"/>
                  </a:schemeClr>
                </a:solidFill>
              </a:rPr>
              <a:t>β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ig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6083002" y="4127376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kalt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6521672" y="3152452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bald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687961" y="3193603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schnell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6300192" y="2215777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gut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5508028" y="5440139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gesund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7188646" y="1260376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klug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7596336" y="2492896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gern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6948264" y="5229200"/>
            <a:ext cx="1296144" cy="914400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hoch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74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Doplň vhodné příslovce ve 3. stupni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Dieses</a:t>
            </a:r>
            <a:r>
              <a:rPr lang="cs-CZ" dirty="0" smtClean="0"/>
              <a:t> Auto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schnellsten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Peter </a:t>
            </a:r>
            <a:r>
              <a:rPr lang="cs-CZ" dirty="0" err="1" smtClean="0"/>
              <a:t>antwortet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klügsten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es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kältesten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vergesse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Hausaufgaben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häufigsten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Arbeitest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langsamsten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Besuch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ehesten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Lerne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flei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err="1" smtClean="0">
                <a:solidFill>
                  <a:srgbClr val="FF0000"/>
                </a:solidFill>
              </a:rPr>
              <a:t>igsten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lebt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gesundsten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liebsten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Der Vogel </a:t>
            </a:r>
            <a:r>
              <a:rPr lang="cs-CZ" dirty="0" err="1" smtClean="0"/>
              <a:t>fliegt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höchsten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27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8221916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28. 05.  2012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IX. A, IX.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Stupňování přídavných jmen a příslovcí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Stupňování přídavných jmen, stupňování příslovcí, nepravidelné stupňování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46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57200" y="160020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a 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stupňování přídavných jmen a příslovcí při výuce německého  jazyka v devátém ročníku ZŠ. Tento materiál slouží k seznámení se s principem stupňování i jeho nepravidelnostmi. V materiálu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95472"/>
              </p:ext>
            </p:extLst>
          </p:nvPr>
        </p:nvGraphicFramePr>
        <p:xfrm>
          <a:off x="467544" y="3933056"/>
          <a:ext cx="7344816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44816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26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3">
      <a:dk1>
        <a:srgbClr val="000000"/>
      </a:dk1>
      <a:lt1>
        <a:srgbClr val="FFFFFF"/>
      </a:lt1>
      <a:dk2>
        <a:srgbClr val="DDEDFC"/>
      </a:dk2>
      <a:lt2>
        <a:srgbClr val="DBF5F9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764</Words>
  <Application>Microsoft Office PowerPoint</Application>
  <PresentationFormat>Předvádění na obrazovce (4:3)</PresentationFormat>
  <Paragraphs>232</Paragraphs>
  <Slides>14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Arkýř</vt:lpstr>
      <vt:lpstr>Prezentace aplikace PowerPoint</vt:lpstr>
      <vt:lpstr>Stupňování přídavných jmen a příslovcí</vt:lpstr>
      <vt:lpstr>Stupňování přídavných jmen</vt:lpstr>
      <vt:lpstr>Použití stupňovaných přídavných jmen</vt:lpstr>
      <vt:lpstr>pravidelně stupňovaná přídavná jména</vt:lpstr>
      <vt:lpstr>Nepravidelně stupňovaná přídavná jména</vt:lpstr>
      <vt:lpstr>Doplň tabulku</vt:lpstr>
      <vt:lpstr>Doplň tabulku</vt:lpstr>
      <vt:lpstr>Stupňování příslovcí</vt:lpstr>
      <vt:lpstr>Nepravidelně stupňovaná příslovce</vt:lpstr>
      <vt:lpstr>Doplň vhodné příslovce ve 3. stupni</vt:lpstr>
      <vt:lpstr>Doplň vhodné příslovce ve 3. stupni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27</cp:revision>
  <dcterms:created xsi:type="dcterms:W3CDTF">2012-05-28T05:35:01Z</dcterms:created>
  <dcterms:modified xsi:type="dcterms:W3CDTF">2012-05-28T18:11:15Z</dcterms:modified>
</cp:coreProperties>
</file>