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D639E-B4E1-4FCE-9ADB-3EAF629180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9A264-EED1-42D3-A256-946AA3DB4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45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9A264-EED1-42D3-A256-946AA3DB4FC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95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9A264-EED1-42D3-A256-946AA3DB4FC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027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ANOTACE</a:t>
            </a:r>
            <a:endParaRPr lang="cs-CZ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a procvičování</a:t>
            </a:r>
          </a:p>
          <a:p>
            <a:pPr rtl="0" eaLnBrk="1" fontAlgn="t" latinLnBrk="0" hangingPunct="1"/>
            <a:r>
              <a:rPr lang="cs-CZ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Jedná se o 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materiál určený k výkladu gramatického učiva – stupňování přídavných jmen a příslovcí při výuce německého  jazyka v devátém ročníku ZŠ. Tento materiál slouží k seznámení se s principem stupňování i jeho nepravidelnostmi. V materiálu jsou zařazena  cvičení, která lze zadat jakou samostatnou práci nebo ji provést se žáky společně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E5E3D-FD75-4286-9B5D-429520420B4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533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9A264-EED1-42D3-A256-946AA3DB4FC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038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 20_Spojky 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748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10000"/>
                  </a:schemeClr>
                </a:solidFill>
              </a:rPr>
              <a:t>Spojky</a:t>
            </a:r>
            <a:endParaRPr lang="cs-CZ" sz="4000" dirty="0">
              <a:solidFill>
                <a:schemeClr val="accent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Mgr. Lenka Kudrnová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48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10000"/>
                  </a:schemeClr>
                </a:solidFill>
              </a:rPr>
              <a:t>Spojky souřadicí</a:t>
            </a:r>
            <a:endParaRPr lang="cs-CZ" sz="4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spojují </a:t>
            </a:r>
            <a:r>
              <a:rPr lang="cs-CZ" sz="2800" dirty="0" smtClean="0">
                <a:solidFill>
                  <a:srgbClr val="FF0000"/>
                </a:solidFill>
              </a:rPr>
              <a:t>dvě hlavní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nebo </a:t>
            </a:r>
            <a:r>
              <a:rPr lang="cs-CZ" sz="2800" dirty="0" smtClean="0">
                <a:solidFill>
                  <a:srgbClr val="FF0000"/>
                </a:solidFill>
              </a:rPr>
              <a:t>dvě vedlejší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věty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nikdy nespojují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větu hlavní a větu vedlejší</a:t>
            </a:r>
          </a:p>
          <a:p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1. spojky, které nemění slovosled</a:t>
            </a:r>
          </a:p>
          <a:p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1003532" y="3715219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aber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ale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1333364" y="5176640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sondern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nýbrž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5148064" y="4949465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und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>
                <a:solidFill>
                  <a:schemeClr val="accent3">
                    <a:lumMod val="10000"/>
                  </a:schemeClr>
                </a:solidFill>
              </a:rPr>
              <a:t>a</a:t>
            </a: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3707904" y="3680226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denn</a:t>
            </a:r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neboť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6084168" y="3365463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oder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nebo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992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10000"/>
                  </a:schemeClr>
                </a:solidFill>
              </a:rPr>
              <a:t>Příklady použití</a:t>
            </a:r>
            <a:endParaRPr lang="cs-CZ" sz="4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Meine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Mutti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hat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den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Taller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gekauft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denn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es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war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bilig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Maminka koupila talíř, neboť byl levný.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waren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zu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Hause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aber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haben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ins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Kino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gehen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möchten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Byli jsme doma, ale chtěli jsme jít do kina.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Heute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gehen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in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die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Schule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und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morgen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fahren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nach Prag.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Dnes jdeme do školy a zítra jedeme do Prahy.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560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Spojky souřadicí</a:t>
            </a:r>
            <a:endParaRPr lang="cs-CZ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2. spojky, které mění slovosled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320080" y="3140968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sonst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jinak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2915816" y="2132856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deshalb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proto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5868144" y="2132855"/>
            <a:ext cx="2163688" cy="164771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darum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proto (důvod)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3704456" y="4149080"/>
            <a:ext cx="2523728" cy="158417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trotzdem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přece, přesto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564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3">
                    <a:lumMod val="10000"/>
                  </a:schemeClr>
                </a:solidFill>
              </a:rPr>
              <a:t>Spojky souřadicí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 těchto spojkách následuje </a:t>
            </a:r>
            <a:r>
              <a:rPr lang="cs-CZ" sz="2800" dirty="0" smtClean="0">
                <a:solidFill>
                  <a:srgbClr val="FF0000"/>
                </a:solidFill>
              </a:rPr>
              <a:t>nepřímý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slovosled – </a:t>
            </a:r>
            <a:r>
              <a:rPr lang="cs-CZ" sz="2800" dirty="0" smtClean="0">
                <a:solidFill>
                  <a:srgbClr val="FF0000"/>
                </a:solidFill>
              </a:rPr>
              <a:t>sloveso je na prvním místě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möchten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uns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ein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Auto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kaufen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deshalb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sparen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Chtěli bychom si koupit auto, proto šetříme.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sparen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lange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Zeit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trotzdem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immer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wenig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Geld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Šetříme už dlouho, přesto máme stále málo peněz.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895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3">
                    <a:lumMod val="10000"/>
                  </a:schemeClr>
                </a:solidFill>
              </a:rPr>
              <a:t>Spojky 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podřadicí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uvozují větu vedlejší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která je závislá na větě hlavní</a:t>
            </a: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ve větě, která začíná spojkou, používáme </a:t>
            </a:r>
            <a:r>
              <a:rPr lang="cs-CZ" sz="2800" dirty="0" smtClean="0">
                <a:solidFill>
                  <a:srgbClr val="FF0000"/>
                </a:solidFill>
              </a:rPr>
              <a:t>rámcový slovosled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– určité sloveso až  na konci věty</a:t>
            </a:r>
          </a:p>
          <a:p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320080" y="3140968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dass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že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1112168" y="4869160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weil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protože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4067944" y="3208519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obwohl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ačkoliv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6300192" y="4438217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damit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aby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983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25000"/>
                  </a:schemeClr>
                </a:solidFill>
              </a:rPr>
              <a:t>Příklady použití</a:t>
            </a:r>
            <a:endParaRPr lang="cs-CZ" sz="4000" dirty="0">
              <a:solidFill>
                <a:schemeClr val="accent3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Er kann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mitgehen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weil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hier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Nemůže jít s námi, protože tu není.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Er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hofft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dass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Eva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bald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kommt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Doufá, že Eva přijde brzy.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Er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hilft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uns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damit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es </a:t>
            </a:r>
            <a:r>
              <a:rPr lang="cs-CZ" sz="2800" dirty="0" err="1" smtClean="0">
                <a:solidFill>
                  <a:srgbClr val="FF0000"/>
                </a:solidFill>
              </a:rPr>
              <a:t>schaffen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Pomáhá nám, abychom to stihli.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272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10000"/>
                  </a:schemeClr>
                </a:solidFill>
              </a:rPr>
              <a:t>Spojky podřadicí - časové</a:t>
            </a:r>
            <a:endParaRPr lang="cs-CZ" sz="4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uvozují věty vedlejší časové</a:t>
            </a:r>
          </a:p>
          <a:p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ve větě, která začíná spojkou, používáme </a:t>
            </a:r>
            <a:r>
              <a:rPr lang="cs-CZ" sz="2800" dirty="0">
                <a:solidFill>
                  <a:srgbClr val="FF0000"/>
                </a:solidFill>
              </a:rPr>
              <a:t>rámcový slovosled 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– určité sloveso až  na konci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věty</a:t>
            </a: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spojka </a:t>
            </a:r>
            <a:r>
              <a:rPr lang="cs-CZ" sz="2800" dirty="0" err="1" smtClean="0">
                <a:solidFill>
                  <a:srgbClr val="FF0000"/>
                </a:solidFill>
              </a:rPr>
              <a:t>als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se používá, pokud se jedná o jednorázový, </a:t>
            </a:r>
            <a:r>
              <a:rPr lang="cs-CZ" sz="2800" dirty="0" smtClean="0">
                <a:solidFill>
                  <a:srgbClr val="FF0000"/>
                </a:solidFill>
              </a:rPr>
              <a:t>neopakovaný děj v minulosti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ve všech ostatních případech používáme </a:t>
            </a:r>
            <a:r>
              <a:rPr lang="cs-CZ" sz="2800" dirty="0" smtClean="0">
                <a:solidFill>
                  <a:srgbClr val="FF0000"/>
                </a:solidFill>
              </a:rPr>
              <a:t>spojku </a:t>
            </a:r>
            <a:r>
              <a:rPr lang="cs-CZ" sz="2800" dirty="0" err="1" smtClean="0">
                <a:solidFill>
                  <a:srgbClr val="FF0000"/>
                </a:solidFill>
              </a:rPr>
              <a:t>wenn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ve větě hlavní, pokud následuje po větě vedlejší, se objevuje </a:t>
            </a:r>
            <a:r>
              <a:rPr lang="cs-CZ" sz="2800" dirty="0" smtClean="0">
                <a:solidFill>
                  <a:srgbClr val="FF0000"/>
                </a:solidFill>
              </a:rPr>
              <a:t>nepřímý slovosled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– nejprve přísudek, pak podmět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645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Spojky podřadicí - časové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1466852" y="3356992"/>
            <a:ext cx="2385067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nachdem</a:t>
            </a:r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poté co</a:t>
            </a: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419677" y="1816189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als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když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2987824" y="4750957"/>
            <a:ext cx="2163688" cy="1541421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sooft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tak často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6516216" y="4877370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während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během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4499992" y="3471755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sobald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tak brzy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>
            <a:off x="3205572" y="1861766"/>
            <a:ext cx="2163688" cy="127920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wenn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když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>
            <a:off x="6084168" y="1790770"/>
            <a:ext cx="2163688" cy="1566221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bevor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dříve než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04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25000"/>
                  </a:schemeClr>
                </a:solidFill>
              </a:rPr>
              <a:t>Příklady použití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Als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klein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war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Deutschland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Když jsem byl malý, byl jsem v Německu.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Wenn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ihn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besuchte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nahm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sein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Buch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mit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Když jsem ho navštívil, vzal jsem jeho knihu s sebou.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Nachdem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nach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gekommen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machte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Hausaufgaben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Poté co jsem přišel domů, udělal jsem si domácí úkoly.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620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  <a:endParaRPr lang="cs-CZ" sz="4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4" name="Cloud"/>
          <p:cNvSpPr>
            <a:spLocks noGrp="1" noChangeAspect="1" noEditPoints="1" noChangeArrowheads="1"/>
          </p:cNvSpPr>
          <p:nvPr>
            <p:ph idx="1"/>
          </p:nvPr>
        </p:nvSpPr>
        <p:spPr bwMode="auto">
          <a:xfrm>
            <a:off x="448494" y="1556792"/>
            <a:ext cx="3907482" cy="1872208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entweder</a:t>
            </a:r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-oder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buď-nebo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5" name="Cloud"/>
          <p:cNvSpPr txBox="1">
            <a:spLocks noChangeAspect="1" noEditPoints="1" noChangeArrowheads="1"/>
          </p:cNvSpPr>
          <p:nvPr/>
        </p:nvSpPr>
        <p:spPr bwMode="auto">
          <a:xfrm>
            <a:off x="4004394" y="2780928"/>
            <a:ext cx="3779912" cy="201241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nicht</a:t>
            </a:r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nur-sondern</a:t>
            </a:r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auch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nejen-ale také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6" name="Cloud"/>
          <p:cNvSpPr txBox="1">
            <a:spLocks noChangeAspect="1" noEditPoints="1" noChangeArrowheads="1"/>
          </p:cNvSpPr>
          <p:nvPr/>
        </p:nvSpPr>
        <p:spPr bwMode="auto">
          <a:xfrm>
            <a:off x="251520" y="3933056"/>
            <a:ext cx="3240360" cy="13680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zwar-aber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sice-ale</a:t>
            </a:r>
          </a:p>
        </p:txBody>
      </p:sp>
      <p:sp>
        <p:nvSpPr>
          <p:cNvPr id="7" name="Cloud"/>
          <p:cNvSpPr txBox="1">
            <a:spLocks noChangeAspect="1" noEditPoints="1" noChangeArrowheads="1"/>
          </p:cNvSpPr>
          <p:nvPr/>
        </p:nvSpPr>
        <p:spPr bwMode="auto">
          <a:xfrm>
            <a:off x="4120358" y="5157040"/>
            <a:ext cx="3547985" cy="1584328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sowohl-als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auch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jak-tak</a:t>
            </a:r>
          </a:p>
          <a:p>
            <a:pPr algn="ctr"/>
            <a:endParaRPr lang="cs-CZ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8" name="Cloud"/>
          <p:cNvSpPr txBox="1">
            <a:spLocks noChangeAspect="1" noEditPoints="1" noChangeArrowheads="1"/>
          </p:cNvSpPr>
          <p:nvPr/>
        </p:nvSpPr>
        <p:spPr bwMode="auto">
          <a:xfrm>
            <a:off x="5128470" y="1332338"/>
            <a:ext cx="3731187" cy="13680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9525">
            <a:solidFill>
              <a:schemeClr val="accent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err="1" smtClean="0">
                <a:solidFill>
                  <a:schemeClr val="accent3">
                    <a:lumMod val="10000"/>
                  </a:schemeClr>
                </a:solidFill>
              </a:rPr>
              <a:t>weder-noch</a:t>
            </a:r>
            <a:endParaRPr lang="cs-CZ" sz="2800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3">
                    <a:lumMod val="10000"/>
                  </a:schemeClr>
                </a:solidFill>
              </a:rPr>
              <a:t>ani-ani</a:t>
            </a:r>
            <a:endParaRPr lang="cs-CZ" sz="28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68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entweder</a:t>
            </a:r>
            <a:r>
              <a:rPr lang="cs-CZ" sz="2800" dirty="0" smtClean="0">
                <a:solidFill>
                  <a:srgbClr val="FF0000"/>
                </a:solidFill>
              </a:rPr>
              <a:t> – oder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 </a:t>
            </a:r>
            <a:r>
              <a:rPr lang="cs-CZ" sz="2800" dirty="0" err="1" smtClean="0">
                <a:solidFill>
                  <a:srgbClr val="FF0000"/>
                </a:solidFill>
              </a:rPr>
              <a:t>entweder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může být </a:t>
            </a:r>
            <a:r>
              <a:rPr lang="cs-CZ" sz="2800" dirty="0" smtClean="0">
                <a:solidFill>
                  <a:srgbClr val="FF0000"/>
                </a:solidFill>
              </a:rPr>
              <a:t>přímý i nepřímý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slovosled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ve větách s pomocným nebo způsobovým slovesem, může být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entweder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na začátku věty, nebo až za tímto slovesem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 </a:t>
            </a:r>
            <a:r>
              <a:rPr lang="cs-CZ" sz="2800" dirty="0" smtClean="0">
                <a:solidFill>
                  <a:srgbClr val="FF0000"/>
                </a:solidFill>
              </a:rPr>
              <a:t>oder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následuje </a:t>
            </a:r>
            <a:r>
              <a:rPr lang="cs-CZ" sz="2800" dirty="0" smtClean="0">
                <a:solidFill>
                  <a:srgbClr val="FF0000"/>
                </a:solidFill>
              </a:rPr>
              <a:t>přímý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pořádek slov 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Entweder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mein Buch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verloren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oder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es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zu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Hause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gelassen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Buď jsem knihu ztratil, nebo jsem ji nechal doma.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716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weder</a:t>
            </a:r>
            <a:r>
              <a:rPr lang="cs-CZ" sz="2800" dirty="0" smtClean="0">
                <a:solidFill>
                  <a:srgbClr val="FF0000"/>
                </a:solidFill>
              </a:rPr>
              <a:t> – </a:t>
            </a:r>
            <a:r>
              <a:rPr lang="cs-CZ" sz="2800" dirty="0" err="1" smtClean="0">
                <a:solidFill>
                  <a:srgbClr val="FF0000"/>
                </a:solidFill>
              </a:rPr>
              <a:t>noch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je-li věta </a:t>
            </a:r>
            <a:r>
              <a:rPr lang="cs-CZ" sz="2800" dirty="0" smtClean="0">
                <a:solidFill>
                  <a:srgbClr val="FF0000"/>
                </a:solidFill>
              </a:rPr>
              <a:t>v perfektu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může být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weder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na </a:t>
            </a:r>
            <a:r>
              <a:rPr lang="cs-CZ" sz="2800" dirty="0" smtClean="0">
                <a:solidFill>
                  <a:srgbClr val="FF0000"/>
                </a:solidFill>
              </a:rPr>
              <a:t>začátku věty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nebo až za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pomocným nebo způsobovým </a:t>
            </a:r>
            <a:r>
              <a:rPr lang="cs-CZ" sz="2800" dirty="0" smtClean="0">
                <a:solidFill>
                  <a:srgbClr val="FF0000"/>
                </a:solidFill>
              </a:rPr>
              <a:t>slovesem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noch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je vždy </a:t>
            </a:r>
            <a:r>
              <a:rPr lang="cs-CZ" sz="2800" dirty="0" smtClean="0">
                <a:solidFill>
                  <a:srgbClr val="FF0000"/>
                </a:solidFill>
              </a:rPr>
              <a:t>nepřímý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slovosled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Weder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man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meine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Tasche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gestohlen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noch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verloren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Ani tašku mi neukradli, ani jsem ji neztratil.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665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zwar</a:t>
            </a:r>
            <a:r>
              <a:rPr lang="cs-CZ" sz="2800" dirty="0" smtClean="0">
                <a:solidFill>
                  <a:srgbClr val="FF0000"/>
                </a:solidFill>
              </a:rPr>
              <a:t> – </a:t>
            </a:r>
            <a:r>
              <a:rPr lang="cs-CZ" sz="2800" dirty="0" err="1" smtClean="0">
                <a:solidFill>
                  <a:srgbClr val="FF0000"/>
                </a:solidFill>
              </a:rPr>
              <a:t>aber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zwar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může být na </a:t>
            </a:r>
            <a:r>
              <a:rPr lang="cs-CZ" sz="2800" dirty="0" smtClean="0">
                <a:solidFill>
                  <a:srgbClr val="FF0000"/>
                </a:solidFill>
              </a:rPr>
              <a:t>začátku věty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pak má věta </a:t>
            </a:r>
            <a:r>
              <a:rPr lang="cs-CZ" sz="2800" dirty="0" smtClean="0">
                <a:solidFill>
                  <a:srgbClr val="FF0000"/>
                </a:solidFill>
              </a:rPr>
              <a:t>nepřímý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pořádek slov, nebo až za slovesem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Zwar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recht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aber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müssen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es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noch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einmal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machen.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Sice máš pravdu, ale musíme to udělat ještě jednou.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484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nicht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nur</a:t>
            </a:r>
            <a:r>
              <a:rPr lang="cs-CZ" sz="2800" dirty="0" smtClean="0">
                <a:solidFill>
                  <a:srgbClr val="FF0000"/>
                </a:solidFill>
              </a:rPr>
              <a:t> – </a:t>
            </a:r>
            <a:r>
              <a:rPr lang="cs-CZ" sz="2800" dirty="0" err="1" smtClean="0">
                <a:solidFill>
                  <a:srgbClr val="FF0000"/>
                </a:solidFill>
              </a:rPr>
              <a:t>sondern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auch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po </a:t>
            </a:r>
            <a:r>
              <a:rPr lang="cs-CZ" sz="2800" dirty="0" err="1" smtClean="0">
                <a:solidFill>
                  <a:srgbClr val="FF0000"/>
                </a:solidFill>
              </a:rPr>
              <a:t>sondern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následuje vždy </a:t>
            </a:r>
            <a:r>
              <a:rPr lang="cs-CZ" sz="2800" dirty="0" smtClean="0">
                <a:solidFill>
                  <a:srgbClr val="FF0000"/>
                </a:solidFill>
              </a:rPr>
              <a:t>přímý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slovosled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 perfektu můžeme vynechat podmět a pomocné sloveso, pokud je stejné jako v hlavní větě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Nicht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nur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sondern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da.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Nejen on, ale také ona tu byla.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013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chemeClr val="accent3">
                    <a:lumMod val="10000"/>
                  </a:schemeClr>
                </a:solidFill>
              </a:rPr>
              <a:t>Podvojné spojky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sowohl</a:t>
            </a:r>
            <a:r>
              <a:rPr lang="cs-CZ" sz="2800" dirty="0" smtClean="0">
                <a:solidFill>
                  <a:srgbClr val="FF0000"/>
                </a:solidFill>
              </a:rPr>
              <a:t> – </a:t>
            </a:r>
            <a:r>
              <a:rPr lang="cs-CZ" sz="2800" dirty="0" err="1" smtClean="0">
                <a:solidFill>
                  <a:srgbClr val="FF0000"/>
                </a:solidFill>
              </a:rPr>
              <a:t>als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auch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Sowohl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er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haben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danach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gefragt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Jak on tak i ona se na to ptali. 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habe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sowohl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Deutsch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Spanisch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75000"/>
                  </a:schemeClr>
                </a:solidFill>
              </a:rPr>
              <a:t>gesprochen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Mluvil jsem jak německy tak i španělsky.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86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477895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11. 06.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IX. A, IX.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Spojky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Spojky souřadicí, podřadicí, spojky časové, podvojné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667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094066"/>
              </p:ext>
            </p:extLst>
          </p:nvPr>
        </p:nvGraphicFramePr>
        <p:xfrm>
          <a:off x="457200" y="1600200"/>
          <a:ext cx="7358063" cy="2332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967114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</a:t>
                      </a:r>
                      <a:r>
                        <a:rPr lang="cs-CZ" sz="1800" baseline="0" dirty="0" smtClean="0"/>
                        <a:t>spojek při </a:t>
                      </a:r>
                      <a:r>
                        <a:rPr lang="cs-CZ" sz="1800" baseline="0" dirty="0" smtClean="0"/>
                        <a:t>výuce německého  jazyka v devátém ročníku ZŠ. Tento materiál slouží k seznámení se </a:t>
                      </a:r>
                      <a:r>
                        <a:rPr lang="cs-CZ" sz="1800" baseline="0" dirty="0" smtClean="0"/>
                        <a:t>se základními spojkami a jejich použitím. 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5034891"/>
              </p:ext>
            </p:extLst>
          </p:nvPr>
        </p:nvGraphicFramePr>
        <p:xfrm>
          <a:off x="467544" y="3933056"/>
          <a:ext cx="7344816" cy="1247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4481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</a:t>
                      </a:r>
                      <a:r>
                        <a:rPr lang="cs-CZ" sz="1800" baseline="0" dirty="0" smtClean="0"/>
                        <a:t>tvorba, obrázek vložen z otevřené galerie </a:t>
                      </a:r>
                      <a:r>
                        <a:rPr lang="cs-CZ" sz="1800" baseline="0" dirty="0" smtClean="0">
                          <a:hlinkClick r:id="rId3"/>
                        </a:rPr>
                        <a:t>www.office.microsoft.com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0273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Vlastní 7">
      <a:dk1>
        <a:srgbClr val="6EB4F3"/>
      </a:dk1>
      <a:lt1>
        <a:srgbClr val="9CCBF6"/>
      </a:lt1>
      <a:dk2>
        <a:srgbClr val="F4F9FE"/>
      </a:dk2>
      <a:lt2>
        <a:srgbClr val="FFFFFF"/>
      </a:lt2>
      <a:accent1>
        <a:srgbClr val="53CDFE"/>
      </a:accent1>
      <a:accent2>
        <a:srgbClr val="E8F3FD"/>
      </a:accent2>
      <a:accent3>
        <a:srgbClr val="C4EEFF"/>
      </a:accent3>
      <a:accent4>
        <a:srgbClr val="4FCEFF"/>
      </a:accent4>
      <a:accent5>
        <a:srgbClr val="7FBCF4"/>
      </a:accent5>
      <a:accent6>
        <a:srgbClr val="59A9F2"/>
      </a:accent6>
      <a:hlink>
        <a:srgbClr val="147CE4"/>
      </a:hlink>
      <a:folHlink>
        <a:srgbClr val="0B539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134</TotalTime>
  <Words>909</Words>
  <Application>Microsoft Office PowerPoint</Application>
  <PresentationFormat>Předvádění na obrazovce (4:3)</PresentationFormat>
  <Paragraphs>178</Paragraphs>
  <Slides>19</Slides>
  <Notes>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Došky</vt:lpstr>
      <vt:lpstr>Prezentace aplikace PowerPoint</vt:lpstr>
      <vt:lpstr>Spojky</vt:lpstr>
      <vt:lpstr>Spojky souřadicí</vt:lpstr>
      <vt:lpstr>Příklady použití</vt:lpstr>
      <vt:lpstr>Spojky souřadicí</vt:lpstr>
      <vt:lpstr>Spojky souřadicí</vt:lpstr>
      <vt:lpstr>Spojky podřadicí</vt:lpstr>
      <vt:lpstr>Příklady použití</vt:lpstr>
      <vt:lpstr>Spojky podřadicí - časové</vt:lpstr>
      <vt:lpstr>Spojky podřadicí - časové</vt:lpstr>
      <vt:lpstr>Příklady použití</vt:lpstr>
      <vt:lpstr>Podvojné spojky</vt:lpstr>
      <vt:lpstr>Podvojné spojky</vt:lpstr>
      <vt:lpstr>Podvojné spojky</vt:lpstr>
      <vt:lpstr>Podvojné spojky</vt:lpstr>
      <vt:lpstr>Podvojné spojky</vt:lpstr>
      <vt:lpstr>Podvojné spojky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22</cp:revision>
  <dcterms:created xsi:type="dcterms:W3CDTF">2012-06-11T06:48:54Z</dcterms:created>
  <dcterms:modified xsi:type="dcterms:W3CDTF">2012-06-11T15:32:00Z</dcterms:modified>
</cp:coreProperties>
</file>