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93" r:id="rId2"/>
  </p:sldMasterIdLst>
  <p:notesMasterIdLst>
    <p:notesMasterId r:id="rId13"/>
  </p:notesMasterIdLst>
  <p:handoutMasterIdLst>
    <p:handoutMasterId r:id="rId14"/>
  </p:handoutMasterIdLst>
  <p:sldIdLst>
    <p:sldId id="267" r:id="rId3"/>
    <p:sldId id="257" r:id="rId4"/>
    <p:sldId id="258" r:id="rId5"/>
    <p:sldId id="260" r:id="rId6"/>
    <p:sldId id="259" r:id="rId7"/>
    <p:sldId id="262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457C067E-FAD8-41DA-91A7-5F656CE64967}">
          <p14:sldIdLst/>
        </p14:section>
        <p14:section name="Oddíl bez názvu" id="{3C61146B-4985-4CCD-A6E3-713B0EEE9569}">
          <p14:sldIdLst>
            <p14:sldId id="267"/>
            <p14:sldId id="257"/>
            <p14:sldId id="258"/>
            <p14:sldId id="260"/>
            <p14:sldId id="259"/>
            <p14:sldId id="262"/>
            <p14:sldId id="263"/>
            <p14:sldId id="264"/>
            <p14:sldId id="266"/>
            <p14:sldId id="265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edlerová Ivana" initials="FI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71" d="100"/>
          <a:sy n="71" d="100"/>
        </p:scale>
        <p:origin x="-13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279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VY_32_INOVACE_3. 2. 3. F 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Praha-východ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Ing. Ivana Fiedlerová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Chemie </a:t>
          </a:r>
          <a:r>
            <a:rPr lang="cs-CZ" sz="2000" dirty="0" smtClean="0"/>
            <a:t>8 -   </a:t>
          </a:r>
          <a:r>
            <a:rPr lang="cs-CZ" sz="2000" dirty="0" smtClean="0"/>
            <a:t>Historie chemie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>
              <a:solidFill>
                <a:prstClr val="black"/>
              </a:solidFill>
            </a:rPr>
            <a:t>CZ.1.07/1.4.00/21.2976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8707996-A45F-454C-836F-383DB2EC39F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EB04DFC-46B9-4F4B-9EEC-BBE0A962772A}" type="presOf" srcId="{757F3AB3-0718-4624-B441-E567A8F0AB56}" destId="{333A1088-737F-45CB-B68E-254E46348037}" srcOrd="0" destOrd="0" presId="urn:microsoft.com/office/officeart/2005/8/layout/target3"/>
    <dgm:cxn modelId="{6990DBC5-F026-45D6-BC00-7DEDA20F77A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3F2152-1EF9-4FC8-BDBC-B75CC01994B9}" type="presOf" srcId="{D1D4F407-5343-4D3F-B5B9-D407B03CAEB4}" destId="{AED2198E-93D5-4001-81B4-73124B309672}" srcOrd="1" destOrd="0" presId="urn:microsoft.com/office/officeart/2005/8/layout/target3"/>
    <dgm:cxn modelId="{ECDE8B5D-8623-4DD5-B9B6-6146A97AA36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D2259D3-30AE-49A2-9B80-F4E2182F63E8}" type="presOf" srcId="{B651F6E3-6281-48DB-9319-2AEAFDAE7572}" destId="{619D679B-A015-4ECF-8348-D1034C574F40}" srcOrd="0" destOrd="0" presId="urn:microsoft.com/office/officeart/2005/8/layout/target3"/>
    <dgm:cxn modelId="{79230502-4627-42EA-9F16-3783459F9917}" type="presOf" srcId="{4C35D32F-0EAB-4CD7-82EE-45574DC2A586}" destId="{890E4F0B-2866-4A3F-A3C7-2A14B1797930}" srcOrd="1" destOrd="0" presId="urn:microsoft.com/office/officeart/2005/8/layout/target3"/>
    <dgm:cxn modelId="{426BD34B-8DE0-4979-AB0C-87AE061F68C6}" type="presOf" srcId="{B651F6E3-6281-48DB-9319-2AEAFDAE7572}" destId="{6BB5E863-4638-4E1D-BFDE-399D028AC4ED}" srcOrd="1" destOrd="0" presId="urn:microsoft.com/office/officeart/2005/8/layout/target3"/>
    <dgm:cxn modelId="{0C0D332D-310C-4271-8E41-E0BBD053F9B7}" type="presOf" srcId="{D8197B8C-B260-4A16-BDF4-0947B075E274}" destId="{5A5FFA88-C948-4069-8E93-59FA12366E83}" srcOrd="1" destOrd="0" presId="urn:microsoft.com/office/officeart/2005/8/layout/target3"/>
    <dgm:cxn modelId="{83412F67-B361-43CE-854F-2C96964877AC}" type="presOf" srcId="{D1D4F407-5343-4D3F-B5B9-D407B03CAEB4}" destId="{D005CE8C-CC26-4C3E-AC11-E15060ECD759}" srcOrd="0" destOrd="0" presId="urn:microsoft.com/office/officeart/2005/8/layout/target3"/>
    <dgm:cxn modelId="{9A534A8E-83BB-46B0-B579-B7355ACA2D29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0C2EA14-4365-4E49-A3D2-4BB87A9DD67C}" type="presParOf" srcId="{333A1088-737F-45CB-B68E-254E46348037}" destId="{F5ABB229-8D3B-4694-996A-96F23CF14429}" srcOrd="0" destOrd="0" presId="urn:microsoft.com/office/officeart/2005/8/layout/target3"/>
    <dgm:cxn modelId="{3BC2DBDD-A327-423E-9731-A687454855F3}" type="presParOf" srcId="{333A1088-737F-45CB-B68E-254E46348037}" destId="{F41139FD-01EE-4571-8B17-4FB00FC51163}" srcOrd="1" destOrd="0" presId="urn:microsoft.com/office/officeart/2005/8/layout/target3"/>
    <dgm:cxn modelId="{B898C929-5831-4F0D-870D-83194F1CE33A}" type="presParOf" srcId="{333A1088-737F-45CB-B68E-254E46348037}" destId="{D005CE8C-CC26-4C3E-AC11-E15060ECD759}" srcOrd="2" destOrd="0" presId="urn:microsoft.com/office/officeart/2005/8/layout/target3"/>
    <dgm:cxn modelId="{C890B875-ABA4-4994-9C75-9B55AC8D8CFE}" type="presParOf" srcId="{333A1088-737F-45CB-B68E-254E46348037}" destId="{2C702D82-9B77-49B7-9568-BB8EB47C3372}" srcOrd="3" destOrd="0" presId="urn:microsoft.com/office/officeart/2005/8/layout/target3"/>
    <dgm:cxn modelId="{B45F4BE8-730E-4826-9E52-67FC8EF3EA8F}" type="presParOf" srcId="{333A1088-737F-45CB-B68E-254E46348037}" destId="{A52A0455-90FF-4808-ABD0-F02540D31D5A}" srcOrd="4" destOrd="0" presId="urn:microsoft.com/office/officeart/2005/8/layout/target3"/>
    <dgm:cxn modelId="{53C48C63-C622-45CD-B4A0-C8680EFEEA22}" type="presParOf" srcId="{333A1088-737F-45CB-B68E-254E46348037}" destId="{6140AFEC-043D-4C43-A2F9-D0F5331DF3A3}" srcOrd="5" destOrd="0" presId="urn:microsoft.com/office/officeart/2005/8/layout/target3"/>
    <dgm:cxn modelId="{386C30E3-011C-4E41-B184-3124850A0C78}" type="presParOf" srcId="{333A1088-737F-45CB-B68E-254E46348037}" destId="{9358AC05-5D7D-4327-9F80-1AD486AEA664}" srcOrd="6" destOrd="0" presId="urn:microsoft.com/office/officeart/2005/8/layout/target3"/>
    <dgm:cxn modelId="{30CA2875-F50D-4576-B58A-6EE83B7CEDCC}" type="presParOf" srcId="{333A1088-737F-45CB-B68E-254E46348037}" destId="{313FC574-E1CD-4FB4-B054-0B805CE0447D}" srcOrd="7" destOrd="0" presId="urn:microsoft.com/office/officeart/2005/8/layout/target3"/>
    <dgm:cxn modelId="{21BC4BB8-85E3-473F-91FF-08114FA57AC6}" type="presParOf" srcId="{333A1088-737F-45CB-B68E-254E46348037}" destId="{619D679B-A015-4ECF-8348-D1034C574F40}" srcOrd="8" destOrd="0" presId="urn:microsoft.com/office/officeart/2005/8/layout/target3"/>
    <dgm:cxn modelId="{B69C6215-400A-4906-99E5-A63BAD830EA1}" type="presParOf" srcId="{333A1088-737F-45CB-B68E-254E46348037}" destId="{322283A8-4A27-4CDA-BAE3-F381106A9174}" srcOrd="9" destOrd="0" presId="urn:microsoft.com/office/officeart/2005/8/layout/target3"/>
    <dgm:cxn modelId="{7DF78ABD-5935-4533-8633-63D9C7BB7C09}" type="presParOf" srcId="{333A1088-737F-45CB-B68E-254E46348037}" destId="{FFC9F71D-1B4F-4AD9-A4A6-86ADEFC8AF5C}" srcOrd="10" destOrd="0" presId="urn:microsoft.com/office/officeart/2005/8/layout/target3"/>
    <dgm:cxn modelId="{7A5933C0-1EA3-4D88-AC3B-EA49985523FF}" type="presParOf" srcId="{333A1088-737F-45CB-B68E-254E46348037}" destId="{25B08C86-7E15-44DC-BE7F-FFB55DD49D12}" srcOrd="11" destOrd="0" presId="urn:microsoft.com/office/officeart/2005/8/layout/target3"/>
    <dgm:cxn modelId="{D4AF4055-8E6E-4362-881A-F1E8FBA3A495}" type="presParOf" srcId="{333A1088-737F-45CB-B68E-254E46348037}" destId="{76644BE8-9D7C-4C09-B250-3D10AF48CBB7}" srcOrd="12" destOrd="0" presId="urn:microsoft.com/office/officeart/2005/8/layout/target3"/>
    <dgm:cxn modelId="{87331D73-E3F0-4523-AC9A-803F58107D8E}" type="presParOf" srcId="{333A1088-737F-45CB-B68E-254E46348037}" destId="{EE85B701-7295-41C0-BA7A-34D3756A2AE6}" srcOrd="13" destOrd="0" presId="urn:microsoft.com/office/officeart/2005/8/layout/target3"/>
    <dgm:cxn modelId="{BFE686F2-3708-4D0D-BF60-51F48FD5EAA5}" type="presParOf" srcId="{333A1088-737F-45CB-B68E-254E46348037}" destId="{8BEBB6EC-1DAA-4CAC-8A25-BC0FCBD5DBD5}" srcOrd="14" destOrd="0" presId="urn:microsoft.com/office/officeart/2005/8/layout/target3"/>
    <dgm:cxn modelId="{90DCFDF6-9C43-4FC8-96A3-DB86C8C96ACE}" type="presParOf" srcId="{333A1088-737F-45CB-B68E-254E46348037}" destId="{AED2198E-93D5-4001-81B4-73124B309672}" srcOrd="15" destOrd="0" presId="urn:microsoft.com/office/officeart/2005/8/layout/target3"/>
    <dgm:cxn modelId="{26044160-FE48-4A87-9CCE-BE6E5FB170F8}" type="presParOf" srcId="{333A1088-737F-45CB-B68E-254E46348037}" destId="{2BE915AB-18AA-4053-B92C-3BFC9ED204BB}" srcOrd="16" destOrd="0" presId="urn:microsoft.com/office/officeart/2005/8/layout/target3"/>
    <dgm:cxn modelId="{A0342535-204E-40C9-A396-76A5626BA563}" type="presParOf" srcId="{333A1088-737F-45CB-B68E-254E46348037}" destId="{6BB5E863-4638-4E1D-BFDE-399D028AC4ED}" srcOrd="17" destOrd="0" presId="urn:microsoft.com/office/officeart/2005/8/layout/target3"/>
    <dgm:cxn modelId="{C06C760F-CA1D-41A7-B858-2F5B6D996F96}" type="presParOf" srcId="{333A1088-737F-45CB-B68E-254E46348037}" destId="{5A5FFA88-C948-4069-8E93-59FA12366E83}" srcOrd="18" destOrd="0" presId="urn:microsoft.com/office/officeart/2005/8/layout/target3"/>
    <dgm:cxn modelId="{D119A6D8-E614-4B84-94A5-47D8371ABF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Praha-východ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Ing. Ivana Fiedlerová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VY_32_INOVACE_3. 2. 3. F 01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Chemie </a:t>
          </a:r>
          <a:r>
            <a:rPr lang="cs-CZ" sz="2000" kern="1200" dirty="0" smtClean="0"/>
            <a:t>8 -   </a:t>
          </a:r>
          <a:r>
            <a:rPr lang="cs-CZ" sz="2000" kern="1200" dirty="0" smtClean="0"/>
            <a:t>Historie chemie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>
              <a:solidFill>
                <a:prstClr val="black"/>
              </a:solidFill>
            </a:rPr>
            <a:t>CZ.1.07/1.4.00/21.2976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192B8-3F88-4218-B741-3C7973D0DB3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F252F1-C555-4993-80CC-77D181303F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475713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B7252A-0E65-49F9-8E34-76560299EE8C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1B91E0-AF9C-444A-BDC9-451B0B422CF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32042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1849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6335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A0FDFE6B-24D7-4C0E-A08F-35B2E444405F}" type="datetime1">
              <a:rPr lang="cs-CZ" smtClean="0"/>
              <a:t>4.3.2012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1E1DD-A77A-48C9-8EA2-0534EF476F12}" type="datetime1">
              <a:rPr lang="cs-CZ" smtClean="0"/>
              <a:t>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B318F8FA-8787-45B3-AA9F-D6A7EC2D7B7F}" type="datetime1">
              <a:rPr lang="cs-CZ" smtClean="0"/>
              <a:t>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5AE46742-08EC-4CBA-9644-407CE9C7C311}" type="datetime1">
              <a:rPr lang="cs-CZ" smtClean="0"/>
              <a:t>4.3.2012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5CE4EC4-C26D-48B0-88BE-25B4B5DF1B4A}" type="datetime1">
              <a:rPr lang="cs-CZ" smtClean="0"/>
              <a:t>4.3.2012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B8BAA-B4FF-48AC-826E-A6BB555E4F9B}" type="datetime1">
              <a:rPr lang="cs-CZ" smtClean="0"/>
              <a:t>4.3.2012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326E9-9212-469E-9FD7-9F41DCF70569}" type="datetime1">
              <a:rPr lang="cs-CZ" smtClean="0"/>
              <a:t>4.3.2012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F5241F3-D518-49B9-A40A-E8A3D064FDAC}" type="datetime1">
              <a:rPr lang="cs-CZ" smtClean="0"/>
              <a:t>4.3.2012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D94C053D-9520-4B2F-BFAA-B5E10CF696CD}" type="datetime1">
              <a:rPr lang="cs-CZ" smtClean="0"/>
              <a:t>4.3.2012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CF6E7572-639D-42F9-9EF7-3CE79B682FFE}" type="datetime1">
              <a:rPr lang="cs-CZ" smtClean="0"/>
              <a:t>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E86C6A67-C816-46AD-8442-97014709A825}" type="datetime1">
              <a:rPr lang="cs-CZ" smtClean="0"/>
              <a:t>4.3.2012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3F77FB-F20E-431A-A7F5-8E32CD7265A2}" type="datetime1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22412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123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40340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7110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69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25639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0481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996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93359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24554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1217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31DDA127-485E-48A1-A944-F10CE581CB58}" type="datetime1">
              <a:rPr lang="cs-CZ" smtClean="0"/>
              <a:t>4.3.2012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r>
              <a:rPr lang="cs-CZ" smtClean="0"/>
              <a:t>ZŠ Strančice                 Chemie 8               Fiedlerová</a:t>
            </a: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35A78E62-224E-4499-AAD9-D8A215964732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</p:sldLayoutIdLst>
  <p:hf sldNum="0" hdr="0" ftr="0" dt="0"/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0892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4" r:id="rId1"/>
    <p:sldLayoutId id="2147483795" r:id="rId2"/>
    <p:sldLayoutId id="2147483796" r:id="rId3"/>
    <p:sldLayoutId id="2147483797" r:id="rId4"/>
    <p:sldLayoutId id="2147483798" r:id="rId5"/>
    <p:sldLayoutId id="2147483799" r:id="rId6"/>
    <p:sldLayoutId id="2147483800" r:id="rId7"/>
    <p:sldLayoutId id="2147483801" r:id="rId8"/>
    <p:sldLayoutId id="2147483802" r:id="rId9"/>
    <p:sldLayoutId id="2147483803" r:id="rId10"/>
    <p:sldLayoutId id="214748380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8169470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511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Chemie 8. </a:t>
            </a:r>
            <a:r>
              <a:rPr lang="cs-CZ" dirty="0"/>
              <a:t>ročník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Historie </a:t>
            </a:r>
            <a:r>
              <a:rPr lang="cs-CZ" sz="3100" dirty="0"/>
              <a:t>chemie</a:t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9" name="Podnadpis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dirty="0" smtClean="0"/>
              <a:t>Tento materiál seznamuje žáky s historií chemie. Je určen pro žáky 8. ročníku ZŠ.</a:t>
            </a:r>
          </a:p>
          <a:p>
            <a:pPr marL="0" indent="0">
              <a:buNone/>
            </a:pPr>
            <a:r>
              <a:rPr lang="cs-CZ" dirty="0" smtClean="0"/>
              <a:t>Klíčová slova : vývoj chemie, alchymie,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47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1515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           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>
            <a:normAutofit/>
          </a:bodyPr>
          <a:lstStyle/>
          <a:p>
            <a:r>
              <a:rPr lang="cs-CZ" dirty="0" smtClean="0"/>
              <a:t>je přírodní věda, která se zabývá složením a vnitřní a stavbou látek, zkoumá jejich vlastnosti a změny.</a:t>
            </a:r>
          </a:p>
          <a:p>
            <a:r>
              <a:rPr lang="cs-CZ" dirty="0" smtClean="0"/>
              <a:t>je věda o látkách a jejich přeměnách</a:t>
            </a:r>
          </a:p>
          <a:p>
            <a:r>
              <a:rPr lang="cs-CZ" smtClean="0"/>
              <a:t>zkoumá </a:t>
            </a:r>
            <a:r>
              <a:rPr lang="cs-CZ" dirty="0" smtClean="0"/>
              <a:t>složení a vlastnosti látek, podmínky a způsob jejich přeměn a možnosti </a:t>
            </a:r>
            <a:r>
              <a:rPr lang="cs-CZ" smtClean="0"/>
              <a:t>jejich využití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8680"/>
            <a:ext cx="1428750" cy="14287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2714053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Vývoj chemie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25658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Látkové přeměny jsou </a:t>
            </a:r>
            <a:r>
              <a:rPr lang="cs-CZ" dirty="0">
                <a:solidFill>
                  <a:schemeClr val="tx1"/>
                </a:solidFill>
              </a:rPr>
              <a:t>základem velké řady </a:t>
            </a:r>
            <a:r>
              <a:rPr lang="cs-CZ" dirty="0" smtClean="0">
                <a:solidFill>
                  <a:schemeClr val="tx1"/>
                </a:solidFill>
              </a:rPr>
              <a:t>technologických </a:t>
            </a:r>
            <a:r>
              <a:rPr lang="cs-CZ" dirty="0">
                <a:solidFill>
                  <a:schemeClr val="tx1"/>
                </a:solidFill>
              </a:rPr>
              <a:t>postupů spojených s osvojením </a:t>
            </a:r>
            <a:r>
              <a:rPr lang="cs-CZ" dirty="0" smtClean="0">
                <a:solidFill>
                  <a:schemeClr val="tx1"/>
                </a:solidFill>
              </a:rPr>
              <a:t>ohně </a:t>
            </a:r>
            <a:r>
              <a:rPr lang="cs-CZ" dirty="0">
                <a:solidFill>
                  <a:schemeClr val="tx1"/>
                </a:solidFill>
              </a:rPr>
              <a:t>(výroba </a:t>
            </a:r>
            <a:r>
              <a:rPr lang="cs-CZ" dirty="0" smtClean="0">
                <a:solidFill>
                  <a:schemeClr val="tx1"/>
                </a:solidFill>
              </a:rPr>
              <a:t>keramiky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vápna </a:t>
            </a:r>
            <a:r>
              <a:rPr lang="cs-CZ" dirty="0">
                <a:solidFill>
                  <a:schemeClr val="tx1"/>
                </a:solidFill>
              </a:rPr>
              <a:t>či úprava </a:t>
            </a:r>
            <a:r>
              <a:rPr lang="cs-CZ" dirty="0" smtClean="0">
                <a:solidFill>
                  <a:schemeClr val="tx1"/>
                </a:solidFill>
              </a:rPr>
              <a:t>potravy) </a:t>
            </a:r>
            <a:r>
              <a:rPr lang="cs-CZ" dirty="0">
                <a:solidFill>
                  <a:schemeClr val="tx1"/>
                </a:solidFill>
              </a:rPr>
              <a:t>nebo se zpracováním </a:t>
            </a:r>
            <a:r>
              <a:rPr lang="cs-CZ" dirty="0" smtClean="0">
                <a:solidFill>
                  <a:schemeClr val="tx1"/>
                </a:solidFill>
              </a:rPr>
              <a:t>kůží </a:t>
            </a:r>
            <a:r>
              <a:rPr lang="cs-CZ" dirty="0">
                <a:solidFill>
                  <a:schemeClr val="tx1"/>
                </a:solidFill>
              </a:rPr>
              <a:t>a </a:t>
            </a:r>
            <a:r>
              <a:rPr lang="cs-CZ" dirty="0" smtClean="0">
                <a:solidFill>
                  <a:schemeClr val="tx1"/>
                </a:solidFill>
              </a:rPr>
              <a:t>tkanin.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Dá se říct</a:t>
            </a:r>
            <a:r>
              <a:rPr lang="cs-CZ" dirty="0">
                <a:solidFill>
                  <a:schemeClr val="tx1"/>
                </a:solidFill>
              </a:rPr>
              <a:t>, že chemie jako obor sledující zákonitosti látkových přeměn má původ snad už v </a:t>
            </a:r>
            <a:r>
              <a:rPr lang="cs-CZ" dirty="0" smtClean="0">
                <a:solidFill>
                  <a:schemeClr val="tx1"/>
                </a:solidFill>
              </a:rPr>
              <a:t>době kamenné.  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>
                <a:solidFill>
                  <a:schemeClr val="tx1"/>
                </a:solidFill>
              </a:rPr>
              <a:t>to navazovaly technologie zpracování </a:t>
            </a:r>
            <a:r>
              <a:rPr lang="cs-CZ" dirty="0" smtClean="0">
                <a:solidFill>
                  <a:schemeClr val="tx1"/>
                </a:solidFill>
              </a:rPr>
              <a:t>kovů(stříbro, zlato, měď, bronz, železo), </a:t>
            </a:r>
            <a:r>
              <a:rPr lang="cs-CZ" dirty="0">
                <a:solidFill>
                  <a:schemeClr val="tx1"/>
                </a:solidFill>
              </a:rPr>
              <a:t>výroba </a:t>
            </a:r>
            <a:r>
              <a:rPr lang="cs-CZ" dirty="0" smtClean="0">
                <a:solidFill>
                  <a:schemeClr val="tx1"/>
                </a:solidFill>
              </a:rPr>
              <a:t>skla </a:t>
            </a:r>
            <a:r>
              <a:rPr lang="cs-CZ" dirty="0">
                <a:solidFill>
                  <a:schemeClr val="tx1"/>
                </a:solidFill>
              </a:rPr>
              <a:t>a také výroba </a:t>
            </a:r>
            <a:r>
              <a:rPr lang="cs-CZ" dirty="0" smtClean="0">
                <a:solidFill>
                  <a:schemeClr val="tx1"/>
                </a:solidFill>
              </a:rPr>
              <a:t>kvasu  </a:t>
            </a:r>
            <a:r>
              <a:rPr lang="cs-CZ" dirty="0">
                <a:solidFill>
                  <a:schemeClr val="tx1"/>
                </a:solidFill>
              </a:rPr>
              <a:t>či </a:t>
            </a:r>
            <a:r>
              <a:rPr lang="cs-CZ" dirty="0" smtClean="0">
                <a:solidFill>
                  <a:schemeClr val="tx1"/>
                </a:solidFill>
              </a:rPr>
              <a:t>piva </a:t>
            </a:r>
            <a:r>
              <a:rPr lang="cs-CZ" dirty="0">
                <a:solidFill>
                  <a:schemeClr val="tx1"/>
                </a:solidFill>
              </a:rPr>
              <a:t>ve </a:t>
            </a:r>
            <a:r>
              <a:rPr lang="cs-CZ" dirty="0" smtClean="0">
                <a:solidFill>
                  <a:schemeClr val="tx1"/>
                </a:solidFill>
              </a:rPr>
              <a:t>starověkých říších (Sumerové, Egypt, Čína).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21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769858"/>
          </a:xfrm>
        </p:spPr>
        <p:txBody>
          <a:bodyPr/>
          <a:lstStyle/>
          <a:p>
            <a:r>
              <a:rPr lang="cs-CZ" dirty="0" smtClean="0"/>
              <a:t>Historie chemie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48708" cy="5616624"/>
          </a:xfrm>
        </p:spPr>
        <p:txBody>
          <a:bodyPr>
            <a:normAutofit/>
          </a:bodyPr>
          <a:lstStyle/>
          <a:p>
            <a:r>
              <a:rPr lang="cs-CZ" dirty="0" smtClean="0"/>
              <a:t>Předchůdkyní chemie byla alchymie. Alchymisté se snažili proměnit olovo ve </a:t>
            </a:r>
            <a:r>
              <a:rPr lang="cs-CZ" b="1" dirty="0" smtClean="0"/>
              <a:t>zlato</a:t>
            </a:r>
            <a:r>
              <a:rPr lang="cs-CZ" dirty="0" smtClean="0"/>
              <a:t>, vyrobit </a:t>
            </a:r>
            <a:r>
              <a:rPr lang="cs-CZ" b="1" dirty="0" smtClean="0"/>
              <a:t>elixír mládí nebo kámen mudrců</a:t>
            </a:r>
            <a:r>
              <a:rPr lang="cs-CZ" dirty="0" smtClean="0"/>
              <a:t>.</a:t>
            </a:r>
          </a:p>
          <a:p>
            <a:r>
              <a:rPr lang="cs-CZ" dirty="0" smtClean="0"/>
              <a:t>Panovník Rudolf II. podporoval</a:t>
            </a:r>
          </a:p>
          <a:p>
            <a:pPr marL="0" indent="0">
              <a:buNone/>
            </a:pPr>
            <a:r>
              <a:rPr lang="cs-CZ" dirty="0" smtClean="0"/>
              <a:t>    vědy a umění. Na jeho dvoře </a:t>
            </a:r>
          </a:p>
          <a:p>
            <a:pPr marL="0" indent="0">
              <a:buNone/>
            </a:pPr>
            <a:r>
              <a:rPr lang="cs-CZ" dirty="0" smtClean="0"/>
              <a:t>    žilo mnoho známých umělců </a:t>
            </a:r>
          </a:p>
          <a:p>
            <a:pPr marL="0" indent="0">
              <a:buNone/>
            </a:pPr>
            <a:r>
              <a:rPr lang="cs-CZ" dirty="0" smtClean="0"/>
              <a:t>    a alchymistů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        Obr. 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924944"/>
            <a:ext cx="2273808" cy="3377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31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769858"/>
          </a:xfrm>
        </p:spPr>
        <p:txBody>
          <a:bodyPr/>
          <a:lstStyle/>
          <a:p>
            <a:r>
              <a:rPr lang="cs-CZ" dirty="0" smtClean="0"/>
              <a:t>Počátky využívání ohně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48708" cy="4729729"/>
          </a:xfrm>
        </p:spPr>
        <p:txBody>
          <a:bodyPr/>
          <a:lstStyle/>
          <a:p>
            <a:r>
              <a:rPr lang="cs-CZ" dirty="0"/>
              <a:t>Historie využívání chemických změn </a:t>
            </a:r>
            <a:r>
              <a:rPr lang="cs-CZ" dirty="0" smtClean="0"/>
              <a:t>ve  prospěch </a:t>
            </a:r>
            <a:r>
              <a:rPr lang="cs-CZ" dirty="0"/>
              <a:t>člověka sahá až do </a:t>
            </a:r>
            <a:r>
              <a:rPr lang="cs-CZ" dirty="0" smtClean="0"/>
              <a:t>pravěku</a:t>
            </a:r>
          </a:p>
          <a:p>
            <a:r>
              <a:rPr lang="cs-CZ" dirty="0"/>
              <a:t>Jde především o </a:t>
            </a:r>
            <a:r>
              <a:rPr lang="cs-CZ" dirty="0" smtClean="0"/>
              <a:t>oheň </a:t>
            </a:r>
            <a:r>
              <a:rPr lang="cs-CZ" dirty="0"/>
              <a:t>který člověk využívá </a:t>
            </a:r>
            <a:r>
              <a:rPr lang="cs-CZ" dirty="0" smtClean="0"/>
              <a:t>po tisíciletí </a:t>
            </a:r>
            <a:r>
              <a:rPr lang="cs-CZ" dirty="0"/>
              <a:t>jako zdroj tepla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k úpravě potravy atp.</a:t>
            </a:r>
          </a:p>
        </p:txBody>
      </p:sp>
      <p:pic>
        <p:nvPicPr>
          <p:cNvPr id="1028" name="Picture 4" descr="C:\Users\FiedlerovaI\AppData\Local\Microsoft\Windows\Temporary Internet Files\Content.IE5\4MJKKALU\MC900334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6471" y="3284984"/>
            <a:ext cx="3219477" cy="3434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617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640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328592"/>
          </a:xfrm>
        </p:spPr>
        <p:txBody>
          <a:bodyPr>
            <a:normAutofit/>
          </a:bodyPr>
          <a:lstStyle/>
          <a:p>
            <a:r>
              <a:rPr lang="cs-CZ" dirty="0"/>
              <a:t>Všechno, co dnes víme o složení, vlastnostech a</a:t>
            </a:r>
          </a:p>
          <a:p>
            <a:pPr marL="0" indent="0">
              <a:buNone/>
            </a:pPr>
            <a:r>
              <a:rPr lang="cs-CZ" dirty="0" smtClean="0"/>
              <a:t>přeměnách </a:t>
            </a:r>
            <a:r>
              <a:rPr lang="cs-CZ" dirty="0"/>
              <a:t>látek shromažďovalo mnoho </a:t>
            </a:r>
            <a:r>
              <a:rPr lang="cs-CZ" dirty="0" smtClean="0"/>
              <a:t>       pokolení</a:t>
            </a:r>
            <a:r>
              <a:rPr lang="cs-CZ" dirty="0"/>
              <a:t> </a:t>
            </a:r>
            <a:r>
              <a:rPr lang="cs-CZ" dirty="0" smtClean="0"/>
              <a:t>chemiků </a:t>
            </a:r>
            <a:r>
              <a:rPr lang="cs-CZ" dirty="0"/>
              <a:t>a jejich </a:t>
            </a:r>
            <a:r>
              <a:rPr lang="cs-CZ" dirty="0" smtClean="0"/>
              <a:t>předchůdců řemeslníků a alchymistů</a:t>
            </a:r>
            <a:r>
              <a:rPr lang="cs-CZ" dirty="0"/>
              <a:t>. Za první poznatky vděčíme </a:t>
            </a:r>
            <a:r>
              <a:rPr lang="cs-CZ" dirty="0" smtClean="0"/>
              <a:t>kovářům, hrnčířům</a:t>
            </a:r>
            <a:r>
              <a:rPr lang="cs-CZ" dirty="0"/>
              <a:t>, barvířům, koželuhům a dalším </a:t>
            </a:r>
            <a:r>
              <a:rPr lang="cs-CZ" dirty="0" smtClean="0"/>
              <a:t>řemeslníkům z </a:t>
            </a:r>
            <a:r>
              <a:rPr lang="cs-CZ" dirty="0"/>
              <a:t>dávné MEZOPOTÁMIE, INDIE, ČÍNY, EGYPTA </a:t>
            </a:r>
            <a:r>
              <a:rPr lang="cs-CZ" dirty="0" smtClean="0"/>
              <a:t>či ŘECKA</a:t>
            </a:r>
            <a:endParaRPr lang="cs-CZ" dirty="0"/>
          </a:p>
        </p:txBody>
      </p:sp>
      <p:pic>
        <p:nvPicPr>
          <p:cNvPr id="2050" name="Picture 2" descr="C:\Users\FiedlerovaI\AppData\Local\Microsoft\Windows\Temporary Internet Files\Content.IE5\4MJKKALU\MC900318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869160"/>
            <a:ext cx="1803197" cy="184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iedlerovaI\AppData\Local\Microsoft\Windows\Temporary Internet Files\Content.IE5\7ZD6FQNA\MC9002218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110562"/>
            <a:ext cx="1827886" cy="1605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iedlerovaI\AppData\Local\Microsoft\Windows\Temporary Internet Files\Content.IE5\NIAWPEHL\MC9002509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0701" y="4985527"/>
            <a:ext cx="2302598" cy="1730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02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640960" cy="5293247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Ve 4. – 17. </a:t>
            </a:r>
            <a:r>
              <a:rPr lang="cs-CZ" dirty="0" smtClean="0"/>
              <a:t>století </a:t>
            </a:r>
            <a:r>
              <a:rPr lang="cs-CZ" dirty="0"/>
              <a:t>se začala rozvíjet „předchůdkyně </a:t>
            </a:r>
            <a:r>
              <a:rPr lang="cs-CZ" dirty="0" smtClean="0"/>
              <a:t>chemie “ alchymie“. </a:t>
            </a:r>
            <a:r>
              <a:rPr lang="cs-CZ" dirty="0"/>
              <a:t>Alchymisté se snažili proměnit olovo ve </a:t>
            </a:r>
            <a:r>
              <a:rPr lang="cs-CZ" b="1" dirty="0"/>
              <a:t>zlato</a:t>
            </a:r>
            <a:r>
              <a:rPr lang="cs-CZ" dirty="0"/>
              <a:t>, vyrobit </a:t>
            </a:r>
            <a:r>
              <a:rPr lang="cs-CZ" b="1" dirty="0"/>
              <a:t>elixír mládí nebo kámen mudrců</a:t>
            </a:r>
            <a:r>
              <a:rPr lang="cs-CZ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33" y="3501008"/>
            <a:ext cx="3239482" cy="22322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106" y="3355945"/>
            <a:ext cx="4968552" cy="342370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043608" y="616530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 a 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658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   Alchymie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- přinesla </a:t>
            </a:r>
            <a:r>
              <a:rPr lang="cs-CZ" dirty="0"/>
              <a:t>lidstvu řadu užitečných postupů pro čištění látek, výrobu </a:t>
            </a:r>
            <a:r>
              <a:rPr lang="cs-CZ" dirty="0" smtClean="0"/>
              <a:t>kovů, získávání </a:t>
            </a:r>
            <a:r>
              <a:rPr lang="cs-CZ" dirty="0"/>
              <a:t>barviv, </a:t>
            </a:r>
            <a:r>
              <a:rPr lang="cs-CZ" dirty="0" smtClean="0"/>
              <a:t>léčiv </a:t>
            </a:r>
            <a:r>
              <a:rPr lang="cs-CZ" dirty="0"/>
              <a:t>a také mnoho dodnes používaných laboratorních pomůcek. </a:t>
            </a:r>
            <a:r>
              <a:rPr lang="cs-CZ" dirty="0" smtClean="0"/>
              <a:t>Na jejím </a:t>
            </a:r>
            <a:r>
              <a:rPr lang="cs-CZ" dirty="0"/>
              <a:t>základě vznikla i současná chemie.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pic>
        <p:nvPicPr>
          <p:cNvPr id="3074" name="Picture 2" descr="C:\Users\FiedlerovaI\AppData\Local\Microsoft\Windows\Temporary Internet Files\Content.IE5\CP4HBGFG\MP9004394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2656"/>
            <a:ext cx="3672408" cy="275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FiedlerovaI\AppData\Local\Microsoft\Windows\Temporary Internet Files\Content.IE5\22IXZC8B\MP90034149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004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52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Obr.1: </a:t>
            </a:r>
            <a:r>
              <a:rPr lang="cs-CZ" sz="2000" b="1" dirty="0" smtClean="0"/>
              <a:t>Rudolf </a:t>
            </a:r>
            <a:r>
              <a:rPr lang="cs-CZ" sz="2000" b="1" dirty="0"/>
              <a:t>II. Habsburský</a:t>
            </a:r>
            <a:r>
              <a:rPr lang="cs-CZ" sz="2000" dirty="0"/>
              <a:t>. </a:t>
            </a:r>
            <a:r>
              <a:rPr lang="cs-CZ" sz="2000" i="1" dirty="0"/>
              <a:t>Cs.wikipedia.org</a:t>
            </a:r>
            <a:r>
              <a:rPr lang="cs-CZ" sz="2000" dirty="0"/>
              <a:t>: </a:t>
            </a:r>
            <a:r>
              <a:rPr lang="cs-CZ" sz="2000" i="1" dirty="0" err="1"/>
              <a:t>Rudolf_II</a:t>
            </a:r>
            <a:r>
              <a:rPr lang="cs-CZ" sz="2000" dirty="0"/>
              <a:t> [online]. 17. 2. 2012 [cit. 2012-02-23]. Dostupné z: http://cs.wikipedia.org/wiki/Rudolf_II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Obr.3 a 4 </a:t>
            </a:r>
            <a:r>
              <a:rPr lang="it-IT" sz="2000" b="1" dirty="0"/>
              <a:t>Alchymistická laboratoř</a:t>
            </a:r>
            <a:r>
              <a:rPr lang="it-IT" sz="2000" dirty="0"/>
              <a:t>. </a:t>
            </a:r>
            <a:r>
              <a:rPr lang="it-IT" sz="2000" i="1" dirty="0"/>
              <a:t>Http://www.zamekmoravskatrebova.cz</a:t>
            </a:r>
            <a:r>
              <a:rPr lang="it-IT" sz="2000" dirty="0"/>
              <a:t> [online]. [cit. 2012-02-22]. Dostupné z: http://</a:t>
            </a:r>
            <a:r>
              <a:rPr lang="it-IT" sz="2000" dirty="0" smtClean="0"/>
              <a:t>www.zamekmoravskatrebova.cz/index.php?id=16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/>
              <a:t>Ostatní obrázky </a:t>
            </a:r>
            <a:r>
              <a:rPr lang="cs-CZ" sz="2000" dirty="0" smtClean="0"/>
              <a:t>: </a:t>
            </a:r>
            <a:r>
              <a:rPr lang="cs-CZ" sz="2000" i="1" dirty="0"/>
              <a:t>Office.com</a:t>
            </a:r>
            <a:r>
              <a:rPr lang="cs-CZ" sz="2000" dirty="0"/>
              <a:t>: </a:t>
            </a:r>
            <a:r>
              <a:rPr lang="cs-CZ" sz="2000" i="1" dirty="0" err="1"/>
              <a:t>Obrazky</a:t>
            </a:r>
            <a:r>
              <a:rPr lang="cs-CZ" sz="2000" dirty="0"/>
              <a:t> [online]. 2012 [cit. 2012-02-23]. Dostupné z: http://office.microsoft.com/cs-cz/images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i="1" dirty="0" smtClean="0"/>
              <a:t>Literatura :</a:t>
            </a:r>
          </a:p>
          <a:p>
            <a:pPr marL="0" indent="0">
              <a:buNone/>
            </a:pPr>
            <a:r>
              <a:rPr lang="cs-CZ" sz="2000" dirty="0" smtClean="0"/>
              <a:t>BENEŠ</a:t>
            </a:r>
            <a:r>
              <a:rPr lang="cs-CZ" sz="2000" dirty="0"/>
              <a:t>, CSC., Prof. RNDr. Pavel, PhDr. Václav PUMPR,CSC a Doc. RNDr. Jiří BANÝR CSC. . </a:t>
            </a:r>
            <a:r>
              <a:rPr lang="cs-CZ" sz="2000" i="1" dirty="0"/>
              <a:t>Základy praktické chemie pro 8. ročník základní školy</a:t>
            </a:r>
            <a:r>
              <a:rPr lang="cs-CZ" sz="2000" dirty="0"/>
              <a:t>. 2., aktualizované vydání. Praha: Fortuna, 1999,2003. ISBN 80-7168-879-7. 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243259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206</TotalTime>
  <Words>522</Words>
  <Application>Microsoft Office PowerPoint</Application>
  <PresentationFormat>Předvádění na obrazovce (4:3)</PresentationFormat>
  <Paragraphs>42</Paragraphs>
  <Slides>10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Brooklet</vt:lpstr>
      <vt:lpstr>1_Motiv systému Office</vt:lpstr>
      <vt:lpstr>Prezentace aplikace PowerPoint</vt:lpstr>
      <vt:lpstr>Chemie 8. ročník  Historie chemie </vt:lpstr>
      <vt:lpstr>           Chemie</vt:lpstr>
      <vt:lpstr>Vývoj chemie </vt:lpstr>
      <vt:lpstr>Historie chemie</vt:lpstr>
      <vt:lpstr>Počátky využívání ohně</vt:lpstr>
      <vt:lpstr>Prezentace aplikace PowerPoint</vt:lpstr>
      <vt:lpstr>Alchymie</vt:lpstr>
      <vt:lpstr>     Alchymie</vt:lpstr>
      <vt:lpstr>Zdroje a 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 8. ročník</dc:title>
  <dc:creator>Fiedlerová Ivana</dc:creator>
  <cp:lastModifiedBy>Fiedlerová Ivana</cp:lastModifiedBy>
  <cp:revision>27</cp:revision>
  <dcterms:created xsi:type="dcterms:W3CDTF">2011-10-08T16:47:53Z</dcterms:created>
  <dcterms:modified xsi:type="dcterms:W3CDTF">2012-03-04T11:33:26Z</dcterms:modified>
</cp:coreProperties>
</file>