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5" r:id="rId3"/>
    <p:sldId id="256" r:id="rId4"/>
    <p:sldId id="257" r:id="rId5"/>
    <p:sldId id="258" r:id="rId6"/>
    <p:sldId id="259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84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A46F8-7504-4E27-8FAF-8C218E4DA1D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268E6-E896-41AD-B52C-99888330D4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A46F8-7504-4E27-8FAF-8C218E4DA1D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268E6-E896-41AD-B52C-99888330D4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A46F8-7504-4E27-8FAF-8C218E4DA1D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268E6-E896-41AD-B52C-99888330D4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A46F8-7504-4E27-8FAF-8C218E4DA1D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268E6-E896-41AD-B52C-99888330D4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A46F8-7504-4E27-8FAF-8C218E4DA1D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268E6-E896-41AD-B52C-99888330D4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A46F8-7504-4E27-8FAF-8C218E4DA1D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268E6-E896-41AD-B52C-99888330D4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A46F8-7504-4E27-8FAF-8C218E4DA1D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268E6-E896-41AD-B52C-99888330D4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A46F8-7504-4E27-8FAF-8C218E4DA1D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268E6-E896-41AD-B52C-99888330D4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A46F8-7504-4E27-8FAF-8C218E4DA1D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268E6-E896-41AD-B52C-99888330D4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A46F8-7504-4E27-8FAF-8C218E4DA1D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268E6-E896-41AD-B52C-99888330D4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A46F8-7504-4E27-8FAF-8C218E4DA1D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268E6-E896-41AD-B52C-99888330D4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EA46F8-7504-4E27-8FAF-8C218E4DA1D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1268E6-E896-41AD-B52C-99888330D4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EA46F8-7504-4E27-8FAF-8C218E4DA1D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1268E6-E896-41AD-B52C-99888330D4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EA46F8-7504-4E27-8FAF-8C218E4DA1D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1268E6-E896-41AD-B52C-99888330D4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EA46F8-7504-4E27-8FAF-8C218E4DA1D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1268E6-E896-41AD-B52C-99888330D4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EA46F8-7504-4E27-8FAF-8C218E4DA1D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1268E6-E896-41AD-B52C-99888330D4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EA46F8-7504-4E27-8FAF-8C218E4DA1D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1268E6-E896-41AD-B52C-99888330D4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EA46F8-7504-4E27-8FAF-8C218E4DA1D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1268E6-E896-41AD-B52C-99888330D4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EA46F8-7504-4E27-8FAF-8C218E4DA1D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1268E6-E896-41AD-B52C-99888330D4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EA46F8-7504-4E27-8FAF-8C218E4DA1D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1268E6-E896-41AD-B52C-99888330D4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EA46F8-7504-4E27-8FAF-8C218E4DA1D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1268E6-E896-41AD-B52C-99888330D4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EA46F8-7504-4E27-8FAF-8C218E4DA1D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1268E6-E896-41AD-B52C-99888330D4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EA46F8-7504-4E27-8FAF-8C218E4DA1D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268E6-E896-41AD-B52C-99888330D42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D9EA46F8-7504-4E27-8FAF-8C218E4DA1D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911268E6-E896-41AD-B52C-99888330D42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 VY_42_INOVACE_22_1_Kružnice vepsaná trojúhelníku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Roman Marschner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 / Téma: Matematika a její aplikace / Geometrie v rovině a prostoru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 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449263" indent="-449263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Pomocí prezentace opakování sestrojování osy úhlu. Sestrojování kružnice vepsané v různých druzích trojúhelníků.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6.A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12.6.2012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12.6.2012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Kružnice vepsaná trojúhelníku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 – osa úhlu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Sestroj osu úhlu</a:t>
            </a:r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 flipH="1">
            <a:off x="1547664" y="2204864"/>
            <a:ext cx="4752528" cy="22322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 flipH="1" flipV="1">
            <a:off x="1547664" y="4437112"/>
            <a:ext cx="5184576" cy="100811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louk 9"/>
          <p:cNvSpPr/>
          <p:nvPr/>
        </p:nvSpPr>
        <p:spPr>
          <a:xfrm>
            <a:off x="827584" y="3717032"/>
            <a:ext cx="1440000" cy="1440000"/>
          </a:xfrm>
          <a:prstGeom prst="arc">
            <a:avLst>
              <a:gd name="adj1" fmla="val 20089504"/>
              <a:gd name="adj2" fmla="val 695464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louk 10"/>
          <p:cNvSpPr/>
          <p:nvPr/>
        </p:nvSpPr>
        <p:spPr>
          <a:xfrm>
            <a:off x="395816" y="3140968"/>
            <a:ext cx="2520000" cy="2520000"/>
          </a:xfrm>
          <a:prstGeom prst="arc">
            <a:avLst>
              <a:gd name="adj1" fmla="val 19570703"/>
              <a:gd name="adj2" fmla="val 175146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louk 11"/>
          <p:cNvSpPr/>
          <p:nvPr/>
        </p:nvSpPr>
        <p:spPr>
          <a:xfrm>
            <a:off x="-251856" y="476672"/>
            <a:ext cx="6120000" cy="6120000"/>
          </a:xfrm>
          <a:prstGeom prst="arc">
            <a:avLst>
              <a:gd name="adj1" fmla="val 19125"/>
              <a:gd name="adj2" fmla="val 92933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louk 12"/>
          <p:cNvSpPr/>
          <p:nvPr/>
        </p:nvSpPr>
        <p:spPr>
          <a:xfrm>
            <a:off x="-252536" y="1340768"/>
            <a:ext cx="6120000" cy="6120000"/>
          </a:xfrm>
          <a:prstGeom prst="arc">
            <a:avLst>
              <a:gd name="adj1" fmla="val 20756346"/>
              <a:gd name="adj2" fmla="val 2156456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15" name="Přímá spojovací čára 14"/>
          <p:cNvCxnSpPr/>
          <p:nvPr/>
        </p:nvCxnSpPr>
        <p:spPr>
          <a:xfrm flipV="1">
            <a:off x="323528" y="3717032"/>
            <a:ext cx="7848872" cy="864096"/>
          </a:xfrm>
          <a:prstGeom prst="line">
            <a:avLst/>
          </a:prstGeom>
          <a:ln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7883412" y="3645024"/>
            <a:ext cx="36099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o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Osa úhlu - kružnice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Sestroj kružnici, která se dotýká obou ramen</a:t>
            </a:r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 flipH="1">
            <a:off x="1547664" y="2132856"/>
            <a:ext cx="5040560" cy="23042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 flipH="1" flipV="1">
            <a:off x="1547664" y="4437112"/>
            <a:ext cx="5328592" cy="10801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louk 9"/>
          <p:cNvSpPr/>
          <p:nvPr/>
        </p:nvSpPr>
        <p:spPr>
          <a:xfrm>
            <a:off x="827584" y="3717032"/>
            <a:ext cx="1440000" cy="1440000"/>
          </a:xfrm>
          <a:prstGeom prst="arc">
            <a:avLst>
              <a:gd name="adj1" fmla="val 20089504"/>
              <a:gd name="adj2" fmla="val 695464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5" name="Přímá spojovací čára 14"/>
          <p:cNvCxnSpPr/>
          <p:nvPr/>
        </p:nvCxnSpPr>
        <p:spPr>
          <a:xfrm flipV="1">
            <a:off x="323528" y="3717032"/>
            <a:ext cx="7848872" cy="864096"/>
          </a:xfrm>
          <a:prstGeom prst="line">
            <a:avLst/>
          </a:prstGeom>
          <a:ln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7883412" y="3645024"/>
            <a:ext cx="36099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o</a:t>
            </a:r>
            <a:endParaRPr lang="cs-CZ" sz="2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347864" y="4160693"/>
            <a:ext cx="45076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S</a:t>
            </a:r>
            <a:r>
              <a:rPr lang="cs-CZ" sz="2600" baseline="-25000" dirty="0" smtClean="0"/>
              <a:t>1</a:t>
            </a:r>
            <a:endParaRPr lang="cs-CZ" sz="2600" baseline="-25000" dirty="0"/>
          </a:p>
        </p:txBody>
      </p:sp>
      <p:cxnSp>
        <p:nvCxnSpPr>
          <p:cNvPr id="22" name="Přímá spojovací čára 21"/>
          <p:cNvCxnSpPr/>
          <p:nvPr/>
        </p:nvCxnSpPr>
        <p:spPr>
          <a:xfrm>
            <a:off x="3203848" y="3645024"/>
            <a:ext cx="216024" cy="5760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Volný tvar 28"/>
          <p:cNvSpPr/>
          <p:nvPr/>
        </p:nvSpPr>
        <p:spPr>
          <a:xfrm>
            <a:off x="3419872" y="4138613"/>
            <a:ext cx="4762" cy="195262"/>
          </a:xfrm>
          <a:custGeom>
            <a:avLst/>
            <a:gdLst>
              <a:gd name="connsiteX0" fmla="*/ 0 w 4762"/>
              <a:gd name="connsiteY0" fmla="*/ 0 h 195262"/>
              <a:gd name="connsiteX1" fmla="*/ 4762 w 4762"/>
              <a:gd name="connsiteY1" fmla="*/ 195262 h 195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762" h="195262">
                <a:moveTo>
                  <a:pt x="0" y="0"/>
                </a:moveTo>
                <a:lnTo>
                  <a:pt x="4762" y="195262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1" name="Přímá spojovací čára 30"/>
          <p:cNvCxnSpPr/>
          <p:nvPr/>
        </p:nvCxnSpPr>
        <p:spPr>
          <a:xfrm flipH="1">
            <a:off x="3347864" y="4221088"/>
            <a:ext cx="72008" cy="5760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Elipsa 34"/>
          <p:cNvSpPr/>
          <p:nvPr/>
        </p:nvSpPr>
        <p:spPr>
          <a:xfrm>
            <a:off x="2843808" y="3645152"/>
            <a:ext cx="1152000" cy="1152000"/>
          </a:xfrm>
          <a:prstGeom prst="ellipse">
            <a:avLst/>
          </a:pr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louk 41"/>
          <p:cNvSpPr/>
          <p:nvPr/>
        </p:nvSpPr>
        <p:spPr>
          <a:xfrm rot="636106">
            <a:off x="3131840" y="4581128"/>
            <a:ext cx="360040" cy="360040"/>
          </a:xfrm>
          <a:prstGeom prst="arc">
            <a:avLst>
              <a:gd name="adj1" fmla="val 16856995"/>
              <a:gd name="adj2" fmla="val 545394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louk 42"/>
          <p:cNvSpPr/>
          <p:nvPr/>
        </p:nvSpPr>
        <p:spPr>
          <a:xfrm rot="3633323">
            <a:off x="3057994" y="3502846"/>
            <a:ext cx="360040" cy="360040"/>
          </a:xfrm>
          <a:prstGeom prst="arc">
            <a:avLst>
              <a:gd name="adj1" fmla="val 16238234"/>
              <a:gd name="adj2" fmla="val 78355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Elipsa 43"/>
          <p:cNvSpPr/>
          <p:nvPr/>
        </p:nvSpPr>
        <p:spPr>
          <a:xfrm>
            <a:off x="3329864" y="3699032"/>
            <a:ext cx="18000" cy="18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Elipsa 44"/>
          <p:cNvSpPr/>
          <p:nvPr/>
        </p:nvSpPr>
        <p:spPr>
          <a:xfrm>
            <a:off x="3401872" y="4725144"/>
            <a:ext cx="18000" cy="18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Elipsa 45"/>
          <p:cNvSpPr/>
          <p:nvPr/>
        </p:nvSpPr>
        <p:spPr>
          <a:xfrm>
            <a:off x="4356376" y="2709200"/>
            <a:ext cx="2520000" cy="2520000"/>
          </a:xfrm>
          <a:prstGeom prst="ellipse">
            <a:avLst/>
          </a:pr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8" name="Přímá spojovací čára 47"/>
          <p:cNvCxnSpPr/>
          <p:nvPr/>
        </p:nvCxnSpPr>
        <p:spPr>
          <a:xfrm>
            <a:off x="5076056" y="2780928"/>
            <a:ext cx="576064" cy="12241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/>
          <p:nvPr/>
        </p:nvCxnSpPr>
        <p:spPr>
          <a:xfrm flipV="1">
            <a:off x="5364088" y="4005064"/>
            <a:ext cx="288032" cy="12241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blouk 52"/>
          <p:cNvSpPr/>
          <p:nvPr/>
        </p:nvSpPr>
        <p:spPr>
          <a:xfrm rot="3633323">
            <a:off x="4938806" y="2630146"/>
            <a:ext cx="360040" cy="360040"/>
          </a:xfrm>
          <a:prstGeom prst="arc">
            <a:avLst>
              <a:gd name="adj1" fmla="val 16318130"/>
              <a:gd name="adj2" fmla="val 542036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louk 53"/>
          <p:cNvSpPr/>
          <p:nvPr/>
        </p:nvSpPr>
        <p:spPr>
          <a:xfrm rot="636106">
            <a:off x="5178112" y="4983128"/>
            <a:ext cx="360040" cy="360040"/>
          </a:xfrm>
          <a:prstGeom prst="arc">
            <a:avLst>
              <a:gd name="adj1" fmla="val 16856995"/>
              <a:gd name="adj2" fmla="val 545394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Elipsa 54"/>
          <p:cNvSpPr/>
          <p:nvPr/>
        </p:nvSpPr>
        <p:spPr>
          <a:xfrm>
            <a:off x="5202072" y="2852936"/>
            <a:ext cx="18000" cy="18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Elipsa 55"/>
          <p:cNvSpPr/>
          <p:nvPr/>
        </p:nvSpPr>
        <p:spPr>
          <a:xfrm>
            <a:off x="5436096" y="5139192"/>
            <a:ext cx="18000" cy="18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TextovéPole 56"/>
          <p:cNvSpPr txBox="1"/>
          <p:nvPr/>
        </p:nvSpPr>
        <p:spPr>
          <a:xfrm>
            <a:off x="5580112" y="3872661"/>
            <a:ext cx="45076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S</a:t>
            </a:r>
            <a:r>
              <a:rPr lang="cs-CZ" sz="2600" baseline="-25000" dirty="0" smtClean="0"/>
              <a:t>2</a:t>
            </a:r>
            <a:endParaRPr lang="cs-CZ" sz="2600" baseline="-25000" dirty="0"/>
          </a:p>
        </p:txBody>
      </p:sp>
      <p:cxnSp>
        <p:nvCxnSpPr>
          <p:cNvPr id="59" name="Přímá spojovací čára 58"/>
          <p:cNvCxnSpPr/>
          <p:nvPr/>
        </p:nvCxnSpPr>
        <p:spPr>
          <a:xfrm>
            <a:off x="5652120" y="3861048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ovéPole 61"/>
          <p:cNvSpPr txBox="1"/>
          <p:nvPr/>
        </p:nvSpPr>
        <p:spPr>
          <a:xfrm>
            <a:off x="3689188" y="3356992"/>
            <a:ext cx="44916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k</a:t>
            </a:r>
            <a:r>
              <a:rPr lang="cs-CZ" sz="2600" baseline="-25000" dirty="0" smtClean="0"/>
              <a:t>1</a:t>
            </a:r>
            <a:endParaRPr lang="cs-CZ" sz="2600" baseline="-25000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6715126" y="2996952"/>
            <a:ext cx="44916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k</a:t>
            </a:r>
            <a:r>
              <a:rPr lang="cs-CZ" sz="2600" baseline="-25000" dirty="0" smtClean="0"/>
              <a:t>2</a:t>
            </a:r>
            <a:endParaRPr lang="cs-CZ" sz="2600" baseline="-250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2987824" y="3284984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3140224" y="4725144"/>
            <a:ext cx="36580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4857472" y="2348880"/>
            <a:ext cx="3626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5148064" y="5157192"/>
            <a:ext cx="38985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1619672" y="5805264"/>
            <a:ext cx="6273705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600" dirty="0" smtClean="0"/>
              <a:t>Všechny body, které leží na ose úhlu,</a:t>
            </a:r>
            <a:br>
              <a:rPr lang="cs-CZ" sz="2600" dirty="0" smtClean="0"/>
            </a:br>
            <a:r>
              <a:rPr lang="cs-CZ" sz="2600" dirty="0" smtClean="0"/>
              <a:t>mají stejnou vzdálenost od obou jeho ramen.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7" dur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9" grpId="0" animBg="1"/>
      <p:bldP spid="35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53" grpId="0" animBg="1"/>
      <p:bldP spid="54" grpId="0" animBg="1"/>
      <p:bldP spid="55" grpId="0" animBg="1"/>
      <p:bldP spid="56" grpId="0" animBg="1"/>
      <p:bldP spid="57" grpId="0"/>
      <p:bldP spid="62" grpId="0"/>
      <p:bldP spid="63" grpId="0"/>
      <p:bldP spid="30" grpId="0"/>
      <p:bldP spid="32" grpId="0"/>
      <p:bldP spid="33" grpId="0"/>
      <p:bldP spid="34" grpId="0"/>
      <p:bldP spid="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Kružnice vepsaná trojúhelníku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556792"/>
            <a:ext cx="8229600" cy="4525963"/>
          </a:xfrm>
          <a:ln>
            <a:noFill/>
          </a:ln>
        </p:spPr>
        <p:txBody>
          <a:bodyPr/>
          <a:lstStyle/>
          <a:p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1979712" y="1628800"/>
            <a:ext cx="5112568" cy="4392488"/>
          </a:xfrm>
          <a:prstGeom prst="triangle">
            <a:avLst>
              <a:gd name="adj" fmla="val 72640"/>
            </a:avLst>
          </a:pr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ovací čára 5"/>
          <p:cNvCxnSpPr/>
          <p:nvPr/>
        </p:nvCxnSpPr>
        <p:spPr>
          <a:xfrm flipV="1">
            <a:off x="4572000" y="1052736"/>
            <a:ext cx="1224136" cy="5976664"/>
          </a:xfrm>
          <a:prstGeom prst="line">
            <a:avLst/>
          </a:prstGeom>
          <a:ln w="127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flipV="1">
            <a:off x="1331640" y="3284984"/>
            <a:ext cx="6552728" cy="3024336"/>
          </a:xfrm>
          <a:prstGeom prst="line">
            <a:avLst/>
          </a:prstGeom>
          <a:ln w="127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flipH="1" flipV="1">
            <a:off x="3275856" y="3284984"/>
            <a:ext cx="4104456" cy="2952328"/>
          </a:xfrm>
          <a:prstGeom prst="line">
            <a:avLst/>
          </a:prstGeom>
          <a:ln w="127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Elipsa 18"/>
          <p:cNvSpPr/>
          <p:nvPr/>
        </p:nvSpPr>
        <p:spPr>
          <a:xfrm>
            <a:off x="3635896" y="3141288"/>
            <a:ext cx="2916000" cy="2880000"/>
          </a:xfrm>
          <a:prstGeom prst="ellipse">
            <a:avLst/>
          </a:pr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3" name="Přímá spojovací čára 52"/>
          <p:cNvCxnSpPr/>
          <p:nvPr/>
        </p:nvCxnSpPr>
        <p:spPr>
          <a:xfrm>
            <a:off x="5076056" y="4581128"/>
            <a:ext cx="0" cy="14401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ovací čára 53"/>
          <p:cNvCxnSpPr/>
          <p:nvPr/>
        </p:nvCxnSpPr>
        <p:spPr>
          <a:xfrm flipV="1">
            <a:off x="5076056" y="4149080"/>
            <a:ext cx="1440160" cy="4320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/>
          <p:nvPr/>
        </p:nvCxnSpPr>
        <p:spPr>
          <a:xfrm flipH="1" flipV="1">
            <a:off x="3995936" y="3645024"/>
            <a:ext cx="1079992" cy="936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blouk 12"/>
          <p:cNvSpPr/>
          <p:nvPr/>
        </p:nvSpPr>
        <p:spPr>
          <a:xfrm rot="2216261">
            <a:off x="3801591" y="3421817"/>
            <a:ext cx="360040" cy="432048"/>
          </a:xfrm>
          <a:prstGeom prst="arc">
            <a:avLst>
              <a:gd name="adj1" fmla="val 16200000"/>
              <a:gd name="adj2" fmla="val 470944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louk 13"/>
          <p:cNvSpPr/>
          <p:nvPr/>
        </p:nvSpPr>
        <p:spPr>
          <a:xfrm>
            <a:off x="4932040" y="5805264"/>
            <a:ext cx="360040" cy="432048"/>
          </a:xfrm>
          <a:prstGeom prst="arc">
            <a:avLst>
              <a:gd name="adj1" fmla="val 15520239"/>
              <a:gd name="adj2" fmla="val 21185991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louk 15"/>
          <p:cNvSpPr/>
          <p:nvPr/>
        </p:nvSpPr>
        <p:spPr>
          <a:xfrm rot="9658553">
            <a:off x="6288769" y="3979938"/>
            <a:ext cx="360040" cy="432048"/>
          </a:xfrm>
          <a:prstGeom prst="arc">
            <a:avLst>
              <a:gd name="adj1" fmla="val 16200000"/>
              <a:gd name="adj2" fmla="val 7666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6426208" y="4275096"/>
            <a:ext cx="18000" cy="18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5148064" y="5931280"/>
            <a:ext cx="18000" cy="18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4067944" y="3627024"/>
            <a:ext cx="18000" cy="18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1763688" y="5960893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942498" y="5960893"/>
            <a:ext cx="36580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433536" y="1208365"/>
            <a:ext cx="3626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860032" y="4088685"/>
            <a:ext cx="33855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S</a:t>
            </a:r>
            <a:endParaRPr lang="cs-CZ" sz="26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860032" y="5949280"/>
            <a:ext cx="38985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444208" y="3933056"/>
            <a:ext cx="34817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E</a:t>
            </a:r>
            <a:endParaRPr lang="cs-CZ" sz="26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729390" y="3224589"/>
            <a:ext cx="33855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F</a:t>
            </a:r>
            <a:endParaRPr lang="cs-CZ" sz="26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7468742" y="3284984"/>
            <a:ext cx="48763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o</a:t>
            </a:r>
            <a:r>
              <a:rPr lang="el-GR" sz="2600" baseline="-25000" dirty="0" smtClean="0"/>
              <a:t>α</a:t>
            </a:r>
            <a:endParaRPr lang="cs-CZ" sz="26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012262" y="3212976"/>
            <a:ext cx="47961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o</a:t>
            </a:r>
            <a:r>
              <a:rPr lang="el-GR" sz="2600" baseline="-25000" dirty="0" smtClean="0"/>
              <a:t>β</a:t>
            </a:r>
            <a:endParaRPr lang="cs-CZ" sz="26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4255634" y="6237312"/>
            <a:ext cx="46038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o</a:t>
            </a:r>
            <a:r>
              <a:rPr lang="el-GR" sz="2600" baseline="-25000" dirty="0" smtClean="0"/>
              <a:t>γ</a:t>
            </a:r>
            <a:endParaRPr lang="cs-CZ" sz="2600" dirty="0"/>
          </a:p>
        </p:txBody>
      </p:sp>
      <p:sp>
        <p:nvSpPr>
          <p:cNvPr id="32" name="Oblouk 31"/>
          <p:cNvSpPr/>
          <p:nvPr/>
        </p:nvSpPr>
        <p:spPr>
          <a:xfrm>
            <a:off x="1115616" y="5157192"/>
            <a:ext cx="1800000" cy="1800000"/>
          </a:xfrm>
          <a:prstGeom prst="arc">
            <a:avLst>
              <a:gd name="adj1" fmla="val 18475419"/>
              <a:gd name="adj2" fmla="val 21411191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/>
          <p:cNvSpPr txBox="1"/>
          <p:nvPr/>
        </p:nvSpPr>
        <p:spPr>
          <a:xfrm>
            <a:off x="2339752" y="5528845"/>
            <a:ext cx="37382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α</a:t>
            </a:r>
            <a:endParaRPr lang="cs-CZ" sz="26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6588224" y="5528845"/>
            <a:ext cx="3626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β</a:t>
            </a:r>
            <a:endParaRPr lang="cs-CZ" sz="26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5436096" y="1844824"/>
            <a:ext cx="33374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γ</a:t>
            </a:r>
            <a:endParaRPr lang="cs-CZ" sz="2600" dirty="0"/>
          </a:p>
        </p:txBody>
      </p:sp>
      <p:sp>
        <p:nvSpPr>
          <p:cNvPr id="36" name="Oblouk 35"/>
          <p:cNvSpPr/>
          <p:nvPr/>
        </p:nvSpPr>
        <p:spPr>
          <a:xfrm>
            <a:off x="4788024" y="692696"/>
            <a:ext cx="1800000" cy="1800000"/>
          </a:xfrm>
          <a:prstGeom prst="arc">
            <a:avLst>
              <a:gd name="adj1" fmla="val 4478185"/>
              <a:gd name="adj2" fmla="val 766451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louk 37"/>
          <p:cNvSpPr/>
          <p:nvPr/>
        </p:nvSpPr>
        <p:spPr>
          <a:xfrm>
            <a:off x="6372360" y="5301368"/>
            <a:ext cx="1440000" cy="1440000"/>
          </a:xfrm>
          <a:prstGeom prst="arc">
            <a:avLst>
              <a:gd name="adj1" fmla="val 10920056"/>
              <a:gd name="adj2" fmla="val 1518266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TextovéPole 38"/>
          <p:cNvSpPr txBox="1"/>
          <p:nvPr/>
        </p:nvSpPr>
        <p:spPr>
          <a:xfrm>
            <a:off x="4427984" y="3728645"/>
            <a:ext cx="30168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r</a:t>
            </a:r>
            <a:endParaRPr lang="cs-CZ" sz="26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5724128" y="4232701"/>
            <a:ext cx="30168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r</a:t>
            </a:r>
            <a:endParaRPr lang="cs-CZ" sz="26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5004048" y="5024789"/>
            <a:ext cx="30168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r</a:t>
            </a:r>
            <a:endParaRPr lang="cs-CZ" sz="26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5724128" y="2924944"/>
            <a:ext cx="33695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k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3" grpId="0" animBg="1"/>
      <p:bldP spid="14" grpId="0" animBg="1"/>
      <p:bldP spid="16" grpId="0" animBg="1"/>
      <p:bldP spid="18" grpId="0" animBg="1"/>
      <p:bldP spid="20" grpId="0" animBg="1"/>
      <p:bldP spid="21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9" grpId="0"/>
      <p:bldP spid="40" grpId="0"/>
      <p:bldP spid="41" grpId="0"/>
      <p:bldP spid="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kružnice vepsaná.pn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81940" y="1916832"/>
            <a:ext cx="5162060" cy="4176464"/>
          </a:xfrm>
          <a:prstGeom prst="rect">
            <a:avLst/>
          </a:prstGeom>
          <a:solidFill>
            <a:schemeClr val="accent6">
              <a:lumMod val="75000"/>
              <a:alpha val="0"/>
            </a:schemeClr>
          </a:solidFill>
          <a:effectLst>
            <a:outerShdw blurRad="50800" dist="50800" dir="5400000" algn="ctr" rotWithShape="0">
              <a:schemeClr val="bg1"/>
            </a:outerShdw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Kružnice vepsaná trojúhelníku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5338936" cy="4525963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o</a:t>
            </a:r>
            <a:r>
              <a:rPr lang="el-GR" baseline="-25000" dirty="0" smtClean="0"/>
              <a:t>α</a:t>
            </a:r>
            <a:r>
              <a:rPr lang="cs-CZ" dirty="0" smtClean="0"/>
              <a:t> – osa úhlu </a:t>
            </a:r>
            <a:r>
              <a:rPr lang="el-GR" dirty="0" smtClean="0"/>
              <a:t>α</a:t>
            </a:r>
            <a:endParaRPr lang="cs-CZ" dirty="0" smtClean="0"/>
          </a:p>
          <a:p>
            <a:r>
              <a:rPr lang="cs-CZ" dirty="0" smtClean="0"/>
              <a:t>o</a:t>
            </a:r>
            <a:r>
              <a:rPr lang="el-GR" baseline="-25000" dirty="0" smtClean="0"/>
              <a:t>β</a:t>
            </a:r>
            <a:r>
              <a:rPr lang="cs-CZ" dirty="0" smtClean="0"/>
              <a:t> – osa úhlu </a:t>
            </a:r>
            <a:r>
              <a:rPr lang="el-GR" dirty="0" smtClean="0"/>
              <a:t>β</a:t>
            </a:r>
            <a:endParaRPr lang="cs-CZ" dirty="0" smtClean="0"/>
          </a:p>
          <a:p>
            <a:r>
              <a:rPr lang="cs-CZ" dirty="0" smtClean="0"/>
              <a:t>o</a:t>
            </a:r>
            <a:r>
              <a:rPr lang="el-GR" baseline="-25000" dirty="0" smtClean="0"/>
              <a:t>γ</a:t>
            </a:r>
            <a:r>
              <a:rPr lang="cs-CZ" dirty="0" smtClean="0"/>
              <a:t> – osa úhlu </a:t>
            </a:r>
            <a:r>
              <a:rPr lang="el-GR" dirty="0" smtClean="0"/>
              <a:t>γ</a:t>
            </a:r>
            <a:endParaRPr lang="cs-CZ" dirty="0" smtClean="0"/>
          </a:p>
          <a:p>
            <a:r>
              <a:rPr lang="cs-CZ" dirty="0" err="1" smtClean="0"/>
              <a:t>lSDl</a:t>
            </a:r>
            <a:r>
              <a:rPr lang="cs-CZ" dirty="0" smtClean="0"/>
              <a:t> = </a:t>
            </a:r>
            <a:r>
              <a:rPr lang="cs-CZ" dirty="0" err="1" smtClean="0"/>
              <a:t>lSEl</a:t>
            </a:r>
            <a:r>
              <a:rPr lang="cs-CZ" dirty="0" smtClean="0"/>
              <a:t> = </a:t>
            </a:r>
            <a:r>
              <a:rPr lang="cs-CZ" dirty="0" err="1" smtClean="0"/>
              <a:t>lSFl</a:t>
            </a:r>
            <a:r>
              <a:rPr lang="cs-CZ" dirty="0" smtClean="0"/>
              <a:t> = r</a:t>
            </a:r>
          </a:p>
          <a:p>
            <a:r>
              <a:rPr lang="cs-CZ" dirty="0" smtClean="0"/>
              <a:t>k(S; r) – kružnice vepsaná </a:t>
            </a:r>
            <a:r>
              <a:rPr lang="el-GR" sz="2400" dirty="0" smtClean="0"/>
              <a:t>Δ</a:t>
            </a:r>
            <a:r>
              <a:rPr lang="cs-CZ" dirty="0" smtClean="0"/>
              <a:t>ABC</a:t>
            </a:r>
          </a:p>
          <a:p>
            <a:r>
              <a:rPr lang="cs-CZ" dirty="0" smtClean="0"/>
              <a:t>Osy úhlů se protínají v jednom bodě S.</a:t>
            </a:r>
          </a:p>
          <a:p>
            <a:r>
              <a:rPr lang="cs-CZ" dirty="0" smtClean="0"/>
              <a:t>Bod S je střed kružnice vepsané.</a:t>
            </a:r>
          </a:p>
          <a:p>
            <a:r>
              <a:rPr lang="cs-CZ" dirty="0" smtClean="0"/>
              <a:t>K nalezení středu kružnice vepsané trojúhelníku stačí</a:t>
            </a:r>
            <a:br>
              <a:rPr lang="cs-CZ" dirty="0" smtClean="0"/>
            </a:br>
            <a:r>
              <a:rPr lang="cs-CZ" b="1" dirty="0" smtClean="0"/>
              <a:t>dvě</a:t>
            </a:r>
            <a:r>
              <a:rPr lang="cs-CZ" dirty="0" smtClean="0"/>
              <a:t> osy úhlů.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Pravoúhlý trojúhelník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042792" cy="4525963"/>
          </a:xfrm>
        </p:spPr>
        <p:txBody>
          <a:bodyPr/>
          <a:lstStyle/>
          <a:p>
            <a:r>
              <a:rPr lang="cs-CZ" dirty="0" smtClean="0"/>
              <a:t>Narýsuj pravoúhlý trojúhelník DEF a v něm kružnici vepsanou.</a:t>
            </a:r>
          </a:p>
        </p:txBody>
      </p:sp>
      <p:sp>
        <p:nvSpPr>
          <p:cNvPr id="4" name="Pravoúhlý trojúhelník 3"/>
          <p:cNvSpPr/>
          <p:nvPr/>
        </p:nvSpPr>
        <p:spPr>
          <a:xfrm>
            <a:off x="4860032" y="1484784"/>
            <a:ext cx="3744416" cy="4896544"/>
          </a:xfrm>
          <a:prstGeom prst="rtTriangle">
            <a:avLst/>
          </a:pr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ovací čára 5"/>
          <p:cNvCxnSpPr/>
          <p:nvPr/>
        </p:nvCxnSpPr>
        <p:spPr>
          <a:xfrm flipV="1">
            <a:off x="4499992" y="3068960"/>
            <a:ext cx="3672408" cy="3672408"/>
          </a:xfrm>
          <a:prstGeom prst="line">
            <a:avLst/>
          </a:prstGeom>
          <a:ln w="9525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flipH="1" flipV="1">
            <a:off x="3707904" y="4005064"/>
            <a:ext cx="5184576" cy="2520280"/>
          </a:xfrm>
          <a:prstGeom prst="line">
            <a:avLst/>
          </a:prstGeom>
          <a:ln w="9525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4788024" y="1268760"/>
            <a:ext cx="1872208" cy="5589240"/>
          </a:xfrm>
          <a:prstGeom prst="line">
            <a:avLst/>
          </a:prstGeom>
          <a:ln w="9525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Elipsa 18"/>
          <p:cNvSpPr/>
          <p:nvPr/>
        </p:nvSpPr>
        <p:spPr>
          <a:xfrm>
            <a:off x="4860032" y="3897328"/>
            <a:ext cx="2448000" cy="2484000"/>
          </a:xfrm>
          <a:prstGeom prst="ellipse">
            <a:avLst/>
          </a:pr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4716016" y="6320933"/>
            <a:ext cx="38985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8358614" y="6320933"/>
            <a:ext cx="34817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E</a:t>
            </a:r>
            <a:endParaRPr lang="cs-CZ" sz="26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4788024" y="1064349"/>
            <a:ext cx="33855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F</a:t>
            </a:r>
            <a:endParaRPr lang="cs-CZ" sz="26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7854558" y="3140968"/>
            <a:ext cx="47320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o</a:t>
            </a:r>
            <a:r>
              <a:rPr lang="cs-CZ" sz="2600" baseline="-25000" dirty="0" smtClean="0"/>
              <a:t>1</a:t>
            </a:r>
            <a:endParaRPr lang="cs-CZ" sz="2600" baseline="-25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4211960" y="3800653"/>
            <a:ext cx="47320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o</a:t>
            </a:r>
            <a:r>
              <a:rPr lang="cs-CZ" sz="2600" baseline="-25000" dirty="0" smtClean="0"/>
              <a:t>2</a:t>
            </a:r>
            <a:endParaRPr lang="cs-CZ" sz="2600" baseline="-250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619074" y="6320933"/>
            <a:ext cx="47320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o</a:t>
            </a:r>
            <a:r>
              <a:rPr lang="cs-CZ" sz="2600" baseline="-25000" dirty="0" smtClean="0"/>
              <a:t>3</a:t>
            </a:r>
            <a:endParaRPr lang="cs-CZ" sz="2600" baseline="-25000" dirty="0"/>
          </a:p>
        </p:txBody>
      </p:sp>
      <p:cxnSp>
        <p:nvCxnSpPr>
          <p:cNvPr id="41" name="Přímá spojovací čára 40"/>
          <p:cNvCxnSpPr>
            <a:stCxn id="19" idx="2"/>
          </p:cNvCxnSpPr>
          <p:nvPr/>
        </p:nvCxnSpPr>
        <p:spPr>
          <a:xfrm>
            <a:off x="4860032" y="5139328"/>
            <a:ext cx="1224136" cy="178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čára 43"/>
          <p:cNvCxnSpPr>
            <a:stCxn id="19" idx="4"/>
          </p:cNvCxnSpPr>
          <p:nvPr/>
        </p:nvCxnSpPr>
        <p:spPr>
          <a:xfrm flipV="1">
            <a:off x="6084032" y="5157192"/>
            <a:ext cx="136" cy="12241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čára 46"/>
          <p:cNvCxnSpPr/>
          <p:nvPr/>
        </p:nvCxnSpPr>
        <p:spPr>
          <a:xfrm flipH="1">
            <a:off x="6084168" y="4365104"/>
            <a:ext cx="1008112" cy="7920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ovéPole 57"/>
          <p:cNvSpPr txBox="1"/>
          <p:nvPr/>
        </p:nvSpPr>
        <p:spPr>
          <a:xfrm>
            <a:off x="5868144" y="6320933"/>
            <a:ext cx="35779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K</a:t>
            </a:r>
            <a:endParaRPr lang="cs-CZ" sz="2600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7020272" y="4016677"/>
            <a:ext cx="3241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L</a:t>
            </a:r>
            <a:endParaRPr lang="cs-CZ" sz="2600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4427984" y="4869160"/>
            <a:ext cx="4700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M</a:t>
            </a:r>
            <a:endParaRPr lang="cs-CZ" sz="2600" dirty="0"/>
          </a:p>
        </p:txBody>
      </p:sp>
      <p:sp>
        <p:nvSpPr>
          <p:cNvPr id="61" name="Oblouk 60"/>
          <p:cNvSpPr/>
          <p:nvPr/>
        </p:nvSpPr>
        <p:spPr>
          <a:xfrm>
            <a:off x="4608064" y="4869160"/>
            <a:ext cx="540000" cy="540000"/>
          </a:xfrm>
          <a:prstGeom prst="arc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Oblouk 61"/>
          <p:cNvSpPr/>
          <p:nvPr/>
        </p:nvSpPr>
        <p:spPr>
          <a:xfrm>
            <a:off x="5832200" y="6093296"/>
            <a:ext cx="540000" cy="540000"/>
          </a:xfrm>
          <a:prstGeom prst="arc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Oblouk 62"/>
          <p:cNvSpPr/>
          <p:nvPr/>
        </p:nvSpPr>
        <p:spPr>
          <a:xfrm rot="3175259">
            <a:off x="6804125" y="4113259"/>
            <a:ext cx="540000" cy="540000"/>
          </a:xfrm>
          <a:prstGeom prst="arc">
            <a:avLst>
              <a:gd name="adj1" fmla="val 21326687"/>
              <a:gd name="adj2" fmla="val 539412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Elipsa 63"/>
          <p:cNvSpPr/>
          <p:nvPr/>
        </p:nvSpPr>
        <p:spPr>
          <a:xfrm>
            <a:off x="4986048" y="5013176"/>
            <a:ext cx="18000" cy="18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Elipsa 64"/>
          <p:cNvSpPr/>
          <p:nvPr/>
        </p:nvSpPr>
        <p:spPr>
          <a:xfrm>
            <a:off x="7020272" y="4563128"/>
            <a:ext cx="18000" cy="18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Elipsa 65"/>
          <p:cNvSpPr/>
          <p:nvPr/>
        </p:nvSpPr>
        <p:spPr>
          <a:xfrm>
            <a:off x="6210184" y="6237312"/>
            <a:ext cx="18000" cy="18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TextovéPole 67"/>
          <p:cNvSpPr txBox="1"/>
          <p:nvPr/>
        </p:nvSpPr>
        <p:spPr>
          <a:xfrm>
            <a:off x="5961638" y="4664749"/>
            <a:ext cx="33855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S</a:t>
            </a:r>
            <a:endParaRPr lang="cs-CZ" sz="2600" baseline="-25000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7236296" y="5096797"/>
            <a:ext cx="33695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k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"/>
                            </p:stCondLst>
                            <p:childTnLst>
                              <p:par>
                                <p:cTn id="1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 animBg="1"/>
      <p:bldP spid="31" grpId="0"/>
      <p:bldP spid="32" grpId="0"/>
      <p:bldP spid="33" grpId="0"/>
      <p:bldP spid="34" grpId="0"/>
      <p:bldP spid="35" grpId="0"/>
      <p:bldP spid="36" grpId="0"/>
      <p:bldP spid="58" grpId="0"/>
      <p:bldP spid="59" grpId="0"/>
      <p:bldP spid="60" grpId="0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8" grpId="0"/>
      <p:bldP spid="6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Tupoúhlý trojúhelník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Narýsuj tupoúhlý trojúhelník KLM a v něm kružnici vepsanou.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5" name="Volný tvar 4"/>
          <p:cNvSpPr/>
          <p:nvPr/>
        </p:nvSpPr>
        <p:spPr>
          <a:xfrm>
            <a:off x="1259632" y="2996952"/>
            <a:ext cx="6912768" cy="2952328"/>
          </a:xfrm>
          <a:custGeom>
            <a:avLst/>
            <a:gdLst>
              <a:gd name="connsiteX0" fmla="*/ 0 w 6840760"/>
              <a:gd name="connsiteY0" fmla="*/ 2952328 h 2952328"/>
              <a:gd name="connsiteX1" fmla="*/ 0 w 6840760"/>
              <a:gd name="connsiteY1" fmla="*/ 0 h 2952328"/>
              <a:gd name="connsiteX2" fmla="*/ 6840760 w 6840760"/>
              <a:gd name="connsiteY2" fmla="*/ 2952328 h 2952328"/>
              <a:gd name="connsiteX3" fmla="*/ 0 w 6840760"/>
              <a:gd name="connsiteY3" fmla="*/ 2952328 h 2952328"/>
              <a:gd name="connsiteX0" fmla="*/ 1944216 w 6840760"/>
              <a:gd name="connsiteY0" fmla="*/ 2952328 h 2952328"/>
              <a:gd name="connsiteX1" fmla="*/ 0 w 6840760"/>
              <a:gd name="connsiteY1" fmla="*/ 0 h 2952328"/>
              <a:gd name="connsiteX2" fmla="*/ 6840760 w 6840760"/>
              <a:gd name="connsiteY2" fmla="*/ 2952328 h 2952328"/>
              <a:gd name="connsiteX3" fmla="*/ 1944216 w 6840760"/>
              <a:gd name="connsiteY3" fmla="*/ 2952328 h 2952328"/>
              <a:gd name="connsiteX0" fmla="*/ 2016224 w 6912768"/>
              <a:gd name="connsiteY0" fmla="*/ 2952328 h 2952328"/>
              <a:gd name="connsiteX1" fmla="*/ 0 w 6912768"/>
              <a:gd name="connsiteY1" fmla="*/ 0 h 2952328"/>
              <a:gd name="connsiteX2" fmla="*/ 6912768 w 6912768"/>
              <a:gd name="connsiteY2" fmla="*/ 2952328 h 2952328"/>
              <a:gd name="connsiteX3" fmla="*/ 2016224 w 6912768"/>
              <a:gd name="connsiteY3" fmla="*/ 2952328 h 29523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12768" h="2952328">
                <a:moveTo>
                  <a:pt x="2016224" y="2952328"/>
                </a:moveTo>
                <a:lnTo>
                  <a:pt x="0" y="0"/>
                </a:lnTo>
                <a:lnTo>
                  <a:pt x="6912768" y="2952328"/>
                </a:lnTo>
                <a:lnTo>
                  <a:pt x="2016224" y="2952328"/>
                </a:lnTo>
                <a:close/>
              </a:path>
            </a:pathLst>
          </a:cu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2843808" y="4149280"/>
            <a:ext cx="1836000" cy="1800000"/>
          </a:xfrm>
          <a:prstGeom prst="ellipse">
            <a:avLst/>
          </a:pr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ovací čára 11"/>
          <p:cNvCxnSpPr/>
          <p:nvPr/>
        </p:nvCxnSpPr>
        <p:spPr>
          <a:xfrm>
            <a:off x="971600" y="2780928"/>
            <a:ext cx="4536504" cy="3672408"/>
          </a:xfrm>
          <a:prstGeom prst="line">
            <a:avLst/>
          </a:prstGeom>
          <a:ln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 flipV="1">
            <a:off x="2915816" y="3573016"/>
            <a:ext cx="1656184" cy="3024336"/>
          </a:xfrm>
          <a:prstGeom prst="line">
            <a:avLst/>
          </a:prstGeom>
          <a:ln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 flipH="1" flipV="1">
            <a:off x="1835696" y="4653136"/>
            <a:ext cx="6696744" cy="1368152"/>
          </a:xfrm>
          <a:prstGeom prst="line">
            <a:avLst/>
          </a:prstGeom>
          <a:ln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>
            <a:endCxn id="6" idx="4"/>
          </p:cNvCxnSpPr>
          <p:nvPr/>
        </p:nvCxnSpPr>
        <p:spPr>
          <a:xfrm flipH="1">
            <a:off x="3761808" y="5013176"/>
            <a:ext cx="18104" cy="93610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 flipH="1">
            <a:off x="2987824" y="5013176"/>
            <a:ext cx="792088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 flipV="1">
            <a:off x="3779912" y="4221088"/>
            <a:ext cx="360040" cy="7920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blouk 33"/>
          <p:cNvSpPr/>
          <p:nvPr/>
        </p:nvSpPr>
        <p:spPr>
          <a:xfrm>
            <a:off x="3491880" y="5661248"/>
            <a:ext cx="540000" cy="540000"/>
          </a:xfrm>
          <a:prstGeom prst="arc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louk 34"/>
          <p:cNvSpPr/>
          <p:nvPr/>
        </p:nvSpPr>
        <p:spPr>
          <a:xfrm rot="19469319">
            <a:off x="2701250" y="5263806"/>
            <a:ext cx="540000" cy="540000"/>
          </a:xfrm>
          <a:prstGeom prst="arc">
            <a:avLst>
              <a:gd name="adj1" fmla="val 16501699"/>
              <a:gd name="adj2" fmla="val 4578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louk 35"/>
          <p:cNvSpPr/>
          <p:nvPr/>
        </p:nvSpPr>
        <p:spPr>
          <a:xfrm rot="12256956">
            <a:off x="3872845" y="3953981"/>
            <a:ext cx="540000" cy="540000"/>
          </a:xfrm>
          <a:prstGeom prst="arc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36"/>
          <p:cNvSpPr/>
          <p:nvPr/>
        </p:nvSpPr>
        <p:spPr>
          <a:xfrm>
            <a:off x="3977936" y="4293096"/>
            <a:ext cx="18000" cy="18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Elipsa 38"/>
          <p:cNvSpPr/>
          <p:nvPr/>
        </p:nvSpPr>
        <p:spPr>
          <a:xfrm>
            <a:off x="3851920" y="5805264"/>
            <a:ext cx="18000" cy="18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Elipsa 39"/>
          <p:cNvSpPr/>
          <p:nvPr/>
        </p:nvSpPr>
        <p:spPr>
          <a:xfrm>
            <a:off x="2987824" y="5355216"/>
            <a:ext cx="18000" cy="18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TextovéPole 40"/>
          <p:cNvSpPr txBox="1"/>
          <p:nvPr/>
        </p:nvSpPr>
        <p:spPr>
          <a:xfrm>
            <a:off x="3131840" y="5949280"/>
            <a:ext cx="35779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K</a:t>
            </a:r>
            <a:endParaRPr lang="cs-CZ" sz="26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7956376" y="5949280"/>
            <a:ext cx="3241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L</a:t>
            </a:r>
            <a:endParaRPr lang="cs-CZ" sz="2600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1115616" y="2564904"/>
            <a:ext cx="4700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M</a:t>
            </a:r>
            <a:endParaRPr lang="cs-CZ" sz="26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3638146" y="5960893"/>
            <a:ext cx="35779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X</a:t>
            </a:r>
            <a:endParaRPr lang="cs-CZ" sz="26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3926178" y="3789040"/>
            <a:ext cx="34657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Y</a:t>
            </a:r>
            <a:endParaRPr lang="cs-CZ" sz="26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2630034" y="5312821"/>
            <a:ext cx="34015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Z</a:t>
            </a:r>
            <a:endParaRPr lang="cs-CZ" sz="26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4427984" y="3501008"/>
            <a:ext cx="47320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o</a:t>
            </a:r>
            <a:r>
              <a:rPr lang="cs-CZ" sz="2600" baseline="-25000" dirty="0" smtClean="0"/>
              <a:t>1</a:t>
            </a:r>
            <a:endParaRPr lang="cs-CZ" sz="2600" baseline="-250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1835696" y="4592741"/>
            <a:ext cx="47320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o</a:t>
            </a:r>
            <a:r>
              <a:rPr lang="cs-CZ" sz="2600" baseline="-25000" dirty="0" smtClean="0"/>
              <a:t>2</a:t>
            </a:r>
            <a:endParaRPr lang="cs-CZ" sz="2600" baseline="-25000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4890882" y="6021288"/>
            <a:ext cx="47320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o</a:t>
            </a:r>
            <a:r>
              <a:rPr lang="cs-CZ" sz="2600" baseline="-25000" dirty="0" smtClean="0"/>
              <a:t>3</a:t>
            </a:r>
            <a:endParaRPr lang="cs-CZ" sz="2600" baseline="-25000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3563888" y="4581128"/>
            <a:ext cx="33855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S</a:t>
            </a:r>
            <a:endParaRPr lang="cs-CZ" sz="2600" baseline="-250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4644008" y="4736757"/>
            <a:ext cx="33695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k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34" grpId="0" animBg="1"/>
      <p:bldP spid="35" grpId="0" animBg="1"/>
      <p:bldP spid="36" grpId="0" animBg="1"/>
      <p:bldP spid="37" grpId="0" animBg="1"/>
      <p:bldP spid="39" grpId="0" animBg="1"/>
      <p:bldP spid="40" grpId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archiv autora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488</TotalTime>
  <Words>379</Words>
  <Application>Microsoft Office PowerPoint</Application>
  <PresentationFormat>Předvádění na obrazovce (4:3)</PresentationFormat>
  <Paragraphs>103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1_Motiv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Kružnice vepsaná trojúhelníku</vt:lpstr>
      <vt:lpstr>Opakování – osa úhlu</vt:lpstr>
      <vt:lpstr>Osa úhlu - kružnice</vt:lpstr>
      <vt:lpstr>Kružnice vepsaná trojúhelníku</vt:lpstr>
      <vt:lpstr>Kružnice vepsaná trojúhelníku</vt:lpstr>
      <vt:lpstr>Pravoúhlý trojúhelník</vt:lpstr>
      <vt:lpstr>Tupoúhlý trojúhelník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Kružnice opsaná trojúhelníku</dc:title>
  <dc:creator>Roman</dc:creator>
  <cp:lastModifiedBy>Roman Marshner</cp:lastModifiedBy>
  <cp:revision>52</cp:revision>
  <dcterms:created xsi:type="dcterms:W3CDTF">2012-05-29T16:35:37Z</dcterms:created>
  <dcterms:modified xsi:type="dcterms:W3CDTF">2012-06-18T06:54:03Z</dcterms:modified>
</cp:coreProperties>
</file>