
<file path=[Content_Types].xml><?xml version="1.0" encoding="utf-8"?>
<Types xmlns="http://schemas.openxmlformats.org/package/2006/content-types">
  <Override PartName="/ppt/slideMasters/slideMaster2.xml" ContentType="application/vnd.openxmlformats-officedocument.presentationml.slideMaster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Override1.xml" ContentType="application/vnd.openxmlformats-officedocument.themeOverride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wmf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  <p:sldMasterId id="2147483672" r:id="rId2"/>
  </p:sldMasterIdLst>
  <p:sldIdLst>
    <p:sldId id="263" r:id="rId3"/>
    <p:sldId id="256" r:id="rId4"/>
    <p:sldId id="270" r:id="rId5"/>
    <p:sldId id="258" r:id="rId6"/>
    <p:sldId id="259" r:id="rId7"/>
    <p:sldId id="266" r:id="rId8"/>
    <p:sldId id="271" r:id="rId9"/>
    <p:sldId id="265" r:id="rId10"/>
    <p:sldId id="262" r:id="rId11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7" d="100"/>
          <a:sy n="107" d="100"/>
        </p:scale>
        <p:origin x="-90" y="-8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viewProps" Target="viewProps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presProps" Target="presProps.xml"/><Relationship Id="rId2" Type="http://schemas.openxmlformats.org/officeDocument/2006/relationships/slideMaster" Target="slideMasters/slideMaster2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tableStyles" Target="tableStyles.xml"/><Relationship Id="rId10" Type="http://schemas.openxmlformats.org/officeDocument/2006/relationships/slide" Target="slides/slide8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11CE749-2A56-46A9-9CB1-380358D63393}" type="datetimeFigureOut">
              <a:rPr lang="cs-CZ"/>
              <a:pPr>
                <a:defRPr/>
              </a:pPr>
              <a:t>18.6.2012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D3D5BC2-1C19-4532-8CF6-B53B26EC408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C6C524F-8FA5-4BBE-A993-76507D686A20}" type="datetimeFigureOut">
              <a:rPr lang="cs-CZ"/>
              <a:pPr>
                <a:defRPr/>
              </a:pPr>
              <a:t>18.6.2012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A41722C-0FEE-42C7-BCC5-DBD9284DA23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E43B03F-0B94-4CBD-8673-194950961C0A}" type="datetimeFigureOut">
              <a:rPr lang="cs-CZ"/>
              <a:pPr>
                <a:defRPr/>
              </a:pPr>
              <a:t>18.6.2012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00D44A8-CDFC-4EED-9D9A-17B4B37FE8F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557F6D2-D10E-4276-8246-36B4A1E6C1C0}" type="datetimeFigureOut">
              <a:rPr lang="cs-CZ"/>
              <a:pPr>
                <a:defRPr/>
              </a:pPr>
              <a:t>18.6.2012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88151F7-2A26-47FE-9C68-E63CB07162B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0900954-EBA8-442E-9D5E-6A6D6EBAE78E}" type="datetimeFigureOut">
              <a:rPr lang="cs-CZ"/>
              <a:pPr>
                <a:defRPr/>
              </a:pPr>
              <a:t>18.6.2012</a:t>
            </a:fld>
            <a:endParaRPr 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38D3EAC-C577-4D27-9468-0761E6A1B3E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67E3721-6E4D-4CA5-881E-12DEFDD6193C}" type="datetimeFigureOut">
              <a:rPr lang="cs-CZ"/>
              <a:pPr>
                <a:defRPr/>
              </a:pPr>
              <a:t>18.6.2012</a:t>
            </a:fld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CE03653-A3AB-4936-9C2E-24FBE3960D1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1F706B1-C23E-4F6D-BDFD-062592B87FD8}" type="datetimeFigureOut">
              <a:rPr lang="cs-CZ"/>
              <a:pPr>
                <a:defRPr/>
              </a:pPr>
              <a:t>18.6.2012</a:t>
            </a:fld>
            <a:endParaRPr lang="cs-CZ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F875980-7AA4-4E44-B4A4-325B28C1EE1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19B5387-1F08-46D2-8F41-45E86E0A9531}" type="datetimeFigureOut">
              <a:rPr lang="cs-CZ"/>
              <a:pPr>
                <a:defRPr/>
              </a:pPr>
              <a:t>18.6.2012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6EBC2FE-1636-404C-9982-214193376A3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C1A1412-39E2-4FD5-A792-B8B474126DB9}" type="datetimeFigureOut">
              <a:rPr lang="cs-CZ"/>
              <a:pPr>
                <a:defRPr/>
              </a:pPr>
              <a:t>18.6.2012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9F97FC9-2393-40C1-821B-D91FC8C326A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D19DD48-9285-467D-8E0C-DDD197DC37E5}" type="datetimeFigureOut">
              <a:rPr lang="cs-CZ"/>
              <a:pPr>
                <a:defRPr/>
              </a:pPr>
              <a:t>18.6.2012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E954DFC-1782-40E2-8528-7DCACE285BA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F1C0647-AB32-48C2-8923-73A3A6E6B935}" type="datetimeFigureOut">
              <a:rPr lang="cs-CZ"/>
              <a:pPr>
                <a:defRPr/>
              </a:pPr>
              <a:t>18.6.2012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285730D-993F-478F-9E96-1B202480867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991B9A0-C773-4F6C-B23C-61FCF00DF3C8}" type="datetimeFigureOut">
              <a:rPr lang="cs-CZ"/>
              <a:pPr>
                <a:defRPr/>
              </a:pPr>
              <a:t>18.6.2012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2BF1388-2AD6-46A3-A78C-7F230389C5D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C245EC0-0228-4E16-BFBB-C98E2ACEDEBD}" type="datetimeFigureOut">
              <a:rPr lang="cs-CZ"/>
              <a:pPr>
                <a:defRPr/>
              </a:pPr>
              <a:t>18.6.2012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EABA75A-6F55-4145-A76D-A48F30989F3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BB5F49D-3FA6-4A64-BD7B-2C2DAA116830}" type="datetimeFigureOut">
              <a:rPr lang="cs-CZ"/>
              <a:pPr>
                <a:defRPr/>
              </a:pPr>
              <a:t>18.6.2012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DDC5CC4-899B-4DD5-B5BB-FEA04B5592E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D9D6ACA-D63F-4536-8281-54B2D6BDFB55}" type="datetimeFigureOut">
              <a:rPr lang="cs-CZ"/>
              <a:pPr>
                <a:defRPr/>
              </a:pPr>
              <a:t>18.6.2012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3DB8D27-618C-434E-9CE1-A102D95CDB8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CD1D880-C2A4-4BAA-B75F-7F1B017DA4DA}" type="datetimeFigureOut">
              <a:rPr lang="cs-CZ"/>
              <a:pPr>
                <a:defRPr/>
              </a:pPr>
              <a:t>18.6.2012</a:t>
            </a:fld>
            <a:endParaRPr 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323D72A-DA07-430B-88D3-BBDDBA60F38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C703224-9018-4CBA-B7C3-5BDBB6811306}" type="datetimeFigureOut">
              <a:rPr lang="cs-CZ"/>
              <a:pPr>
                <a:defRPr/>
              </a:pPr>
              <a:t>18.6.2012</a:t>
            </a:fld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34A41D4-AB1F-465F-947D-F4258DC4D0E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6529C90-9CA0-4DE8-A941-6F22E9CE22E2}" type="datetimeFigureOut">
              <a:rPr lang="cs-CZ"/>
              <a:pPr>
                <a:defRPr/>
              </a:pPr>
              <a:t>18.6.2012</a:t>
            </a:fld>
            <a:endParaRPr lang="cs-CZ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29727B4-C385-4DDB-99F6-32564788291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EA8324E-8F1F-4B5F-8AE3-9E78F091E7DE}" type="datetimeFigureOut">
              <a:rPr lang="cs-CZ"/>
              <a:pPr>
                <a:defRPr/>
              </a:pPr>
              <a:t>18.6.2012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1E7CFBA-A405-4D2D-92EB-D17E9822CFB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3ED7C6A-1B5B-4863-B4AB-28116273DF22}" type="datetimeFigureOut">
              <a:rPr lang="cs-CZ"/>
              <a:pPr>
                <a:defRPr/>
              </a:pPr>
              <a:t>18.6.2012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75D9F4A-B964-434E-BBDB-D49D651B607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CDE7BD6-DD4F-4F64-9B37-3F519F05767E}" type="datetimeFigureOut">
              <a:rPr lang="cs-CZ"/>
              <a:pPr>
                <a:defRPr/>
              </a:pPr>
              <a:t>18.6.2012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6878E5A-EF0A-474C-A1B5-212668F0D9A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0844D10-22EC-4A95-B7F8-78256C4BE654}" type="datetimeFigureOut">
              <a:rPr lang="cs-CZ"/>
              <a:pPr>
                <a:defRPr/>
              </a:pPr>
              <a:t>18.6.2012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9C09062-7A57-44D8-A032-7536AFBF52F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54123D37-1AB9-4EBE-B650-3A2A0007C186}" type="datetimeFigureOut">
              <a:rPr lang="cs-CZ"/>
              <a:pPr>
                <a:defRPr/>
              </a:pPr>
              <a:t>18.6.2012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6137EA63-B5C3-441B-BA36-7D4A546591B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3" r:id="rId1"/>
    <p:sldLayoutId id="2147483682" r:id="rId2"/>
    <p:sldLayoutId id="2147483681" r:id="rId3"/>
    <p:sldLayoutId id="2147483680" r:id="rId4"/>
    <p:sldLayoutId id="2147483679" r:id="rId5"/>
    <p:sldLayoutId id="2147483678" r:id="rId6"/>
    <p:sldLayoutId id="2147483677" r:id="rId7"/>
    <p:sldLayoutId id="2147483676" r:id="rId8"/>
    <p:sldLayoutId id="2147483675" r:id="rId9"/>
    <p:sldLayoutId id="2147483674" r:id="rId10"/>
    <p:sldLayoutId id="2147483673" r:id="rId11"/>
  </p:sldLayoutIdLst>
  <p:txStyles>
    <p:titleStyle>
      <a:lvl1pPr algn="ctr" rtl="0" fontAlgn="base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3315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D8F49E2B-1004-4FFA-8D87-C3CAED1650A1}" type="datetimeFigureOut">
              <a:rPr lang="cs-CZ"/>
              <a:pPr>
                <a:defRPr/>
              </a:pPr>
              <a:t>18.6.2012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88F1F8C0-98B2-4149-B059-810CBCF1F59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94" r:id="rId1"/>
    <p:sldLayoutId id="2147483693" r:id="rId2"/>
    <p:sldLayoutId id="2147483692" r:id="rId3"/>
    <p:sldLayoutId id="2147483691" r:id="rId4"/>
    <p:sldLayoutId id="2147483690" r:id="rId5"/>
    <p:sldLayoutId id="2147483689" r:id="rId6"/>
    <p:sldLayoutId id="2147483688" r:id="rId7"/>
    <p:sldLayoutId id="2147483687" r:id="rId8"/>
    <p:sldLayoutId id="2147483686" r:id="rId9"/>
    <p:sldLayoutId id="2147483685" r:id="rId10"/>
    <p:sldLayoutId id="2147483684" r:id="rId11"/>
  </p:sldLayoutIdLst>
  <p:txStyles>
    <p:titleStyle>
      <a:lvl1pPr algn="ctr" rtl="0" fontAlgn="base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13.xml"/><Relationship Id="rId1" Type="http://schemas.openxmlformats.org/officeDocument/2006/relationships/themeOverride" Target="../theme/themeOverr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2" name="Nadpis 3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930400"/>
          </a:xfrm>
        </p:spPr>
        <p:txBody>
          <a:bodyPr/>
          <a:lstStyle/>
          <a:p>
            <a:pPr algn="l"/>
            <a:r>
              <a:rPr lang="cs-CZ" sz="1200" smtClean="0"/>
              <a:t>		</a:t>
            </a:r>
            <a:br>
              <a:rPr lang="cs-CZ" sz="1200" smtClean="0"/>
            </a:br>
            <a:r>
              <a:rPr lang="cs-CZ" sz="1200" smtClean="0"/>
              <a:t>		Základní škola Ústí nad Labem, Anežky České 702/17, příspěvková organizace</a:t>
            </a:r>
            <a:br>
              <a:rPr lang="cs-CZ" sz="1200" smtClean="0"/>
            </a:br>
            <a:r>
              <a:rPr lang="cs-CZ" sz="1200" smtClean="0"/>
              <a:t> </a:t>
            </a:r>
            <a:br>
              <a:rPr lang="cs-CZ" sz="1200" smtClean="0"/>
            </a:br>
            <a:r>
              <a:rPr lang="cs-CZ" sz="1200" smtClean="0">
                <a:ea typeface="Calibri" pitchFamily="34" charset="0"/>
                <a:cs typeface="Times New Roman" pitchFamily="18" charset="0"/>
              </a:rPr>
              <a:t>Číslo projektu: CZ.1.07/1.4.00/21.2887 </a:t>
            </a:r>
            <a:r>
              <a:rPr lang="cs-CZ" sz="1200" smtClean="0"/>
              <a:t>			</a:t>
            </a:r>
            <a:br>
              <a:rPr lang="cs-CZ" sz="1200" smtClean="0"/>
            </a:br>
            <a:r>
              <a:rPr lang="cs-CZ" sz="1200" smtClean="0"/>
              <a:t>Název projektu: „Učíme lépe a moderněji“ </a:t>
            </a:r>
            <a:br>
              <a:rPr lang="cs-CZ" sz="1200" smtClean="0"/>
            </a:br>
            <a:r>
              <a:rPr lang="cs-CZ" sz="1200" smtClean="0"/>
              <a:t>OP VK 1.4 </a:t>
            </a:r>
            <a:br>
              <a:rPr lang="cs-CZ" sz="1200" smtClean="0"/>
            </a:br>
            <a:r>
              <a:rPr lang="cs-CZ" sz="1200" smtClean="0"/>
              <a:t>		               </a:t>
            </a:r>
            <a:r>
              <a:rPr lang="cs-CZ" sz="3600" smtClean="0"/>
              <a:t>Výukový materiál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457200" y="2349500"/>
            <a:ext cx="8229600" cy="3959225"/>
          </a:xfrm>
        </p:spPr>
        <p:txBody>
          <a:bodyPr>
            <a:normAutofit/>
          </a:bodyPr>
          <a:lstStyle/>
          <a:p>
            <a:pPr>
              <a:lnSpc>
                <a:spcPct val="80000"/>
              </a:lnSpc>
              <a:buFont typeface="Arial" charset="0"/>
              <a:buNone/>
            </a:pPr>
            <a:r>
              <a:rPr lang="cs-CZ" sz="900" smtClean="0"/>
              <a:t>Název DUMu: </a:t>
            </a:r>
            <a:r>
              <a:rPr lang="cs-CZ" sz="1000" smtClean="0"/>
              <a:t>VY_42_INOVACE_23_1_Konstrukce čtyřúhelníku – 4 strany, úhlopříčka</a:t>
            </a:r>
          </a:p>
          <a:p>
            <a:pPr>
              <a:lnSpc>
                <a:spcPct val="80000"/>
              </a:lnSpc>
              <a:buFont typeface="Arial" charset="0"/>
              <a:buNone/>
            </a:pPr>
            <a:endParaRPr lang="cs-CZ" sz="1000" smtClean="0"/>
          </a:p>
          <a:p>
            <a:pPr>
              <a:lnSpc>
                <a:spcPct val="80000"/>
              </a:lnSpc>
              <a:buFont typeface="Arial" charset="0"/>
              <a:buNone/>
            </a:pPr>
            <a:r>
              <a:rPr lang="cs-CZ" sz="900" smtClean="0"/>
              <a:t>Číslo skupiny: 1</a:t>
            </a:r>
          </a:p>
          <a:p>
            <a:pPr>
              <a:lnSpc>
                <a:spcPct val="80000"/>
              </a:lnSpc>
              <a:buFont typeface="Arial" charset="0"/>
              <a:buNone/>
            </a:pPr>
            <a:endParaRPr lang="cs-CZ" sz="500" smtClean="0"/>
          </a:p>
          <a:p>
            <a:pPr>
              <a:lnSpc>
                <a:spcPct val="80000"/>
              </a:lnSpc>
              <a:buFont typeface="Arial" charset="0"/>
              <a:buNone/>
            </a:pPr>
            <a:r>
              <a:rPr lang="cs-CZ" sz="900" smtClean="0"/>
              <a:t>Autor: Mgr. Roman Marschner</a:t>
            </a:r>
          </a:p>
          <a:p>
            <a:pPr>
              <a:lnSpc>
                <a:spcPct val="80000"/>
              </a:lnSpc>
              <a:buFont typeface="Arial" charset="0"/>
              <a:buNone/>
            </a:pPr>
            <a:endParaRPr lang="cs-CZ" sz="500" smtClean="0"/>
          </a:p>
          <a:p>
            <a:pPr>
              <a:lnSpc>
                <a:spcPct val="80000"/>
              </a:lnSpc>
              <a:buFont typeface="Arial" charset="0"/>
              <a:buNone/>
            </a:pPr>
            <a:r>
              <a:rPr lang="cs-CZ" sz="900" smtClean="0"/>
              <a:t>Vzdělávací oblast / Téma: Matematika a její aplikace / Geometrie v rovině a prostoru</a:t>
            </a:r>
          </a:p>
          <a:p>
            <a:pPr>
              <a:lnSpc>
                <a:spcPct val="80000"/>
              </a:lnSpc>
              <a:buFont typeface="Arial" charset="0"/>
              <a:buNone/>
            </a:pPr>
            <a:endParaRPr lang="cs-CZ" sz="500" smtClean="0"/>
          </a:p>
          <a:p>
            <a:pPr>
              <a:lnSpc>
                <a:spcPct val="80000"/>
              </a:lnSpc>
              <a:buFont typeface="Arial" charset="0"/>
              <a:buNone/>
            </a:pPr>
            <a:r>
              <a:rPr lang="cs-CZ" sz="900" smtClean="0"/>
              <a:t>Druh učebního materiálu: Prezentace</a:t>
            </a:r>
          </a:p>
          <a:p>
            <a:pPr>
              <a:lnSpc>
                <a:spcPct val="80000"/>
              </a:lnSpc>
              <a:buFont typeface="Arial" charset="0"/>
              <a:buNone/>
            </a:pPr>
            <a:endParaRPr lang="cs-CZ" sz="900" smtClean="0"/>
          </a:p>
          <a:p>
            <a:pPr>
              <a:lnSpc>
                <a:spcPct val="80000"/>
              </a:lnSpc>
              <a:buFont typeface="Arial" charset="0"/>
              <a:buNone/>
            </a:pPr>
            <a:r>
              <a:rPr lang="cs-CZ" sz="900" smtClean="0"/>
              <a:t>Metodický list: ne</a:t>
            </a:r>
          </a:p>
          <a:p>
            <a:pPr>
              <a:lnSpc>
                <a:spcPct val="80000"/>
              </a:lnSpc>
              <a:buFont typeface="Arial" charset="0"/>
              <a:buNone/>
            </a:pPr>
            <a:endParaRPr lang="cs-CZ" sz="900" smtClean="0"/>
          </a:p>
          <a:p>
            <a:pPr>
              <a:lnSpc>
                <a:spcPct val="80000"/>
              </a:lnSpc>
              <a:buFont typeface="Arial" charset="0"/>
              <a:buNone/>
            </a:pPr>
            <a:r>
              <a:rPr lang="cs-CZ" sz="900" smtClean="0"/>
              <a:t>Anotace: Pomocí prezentace rozdělení čtyřúhelníku na konvexní a nekonvexní. Sestrojování čtyřúhelníku pomocí čtyř stran a úhlopříčky.</a:t>
            </a:r>
          </a:p>
          <a:p>
            <a:pPr>
              <a:lnSpc>
                <a:spcPct val="80000"/>
              </a:lnSpc>
              <a:buFont typeface="Arial" charset="0"/>
              <a:buNone/>
            </a:pPr>
            <a:endParaRPr lang="cs-CZ" sz="500" smtClean="0"/>
          </a:p>
          <a:p>
            <a:pPr>
              <a:lnSpc>
                <a:spcPct val="80000"/>
              </a:lnSpc>
              <a:buFont typeface="Arial" charset="0"/>
              <a:buNone/>
            </a:pPr>
            <a:r>
              <a:rPr lang="cs-CZ" sz="900" smtClean="0"/>
              <a:t>Ověřeno ve třídě: 8.B</a:t>
            </a:r>
          </a:p>
          <a:p>
            <a:pPr>
              <a:lnSpc>
                <a:spcPct val="80000"/>
              </a:lnSpc>
              <a:buFont typeface="Arial" charset="0"/>
              <a:buNone/>
            </a:pPr>
            <a:endParaRPr lang="cs-CZ" sz="500" smtClean="0"/>
          </a:p>
          <a:p>
            <a:pPr>
              <a:lnSpc>
                <a:spcPct val="80000"/>
              </a:lnSpc>
              <a:buFont typeface="Arial" charset="0"/>
              <a:buNone/>
            </a:pPr>
            <a:r>
              <a:rPr lang="cs-CZ" sz="900" smtClean="0"/>
              <a:t>Datum ověření: 12.6.2012</a:t>
            </a:r>
          </a:p>
          <a:p>
            <a:pPr>
              <a:lnSpc>
                <a:spcPct val="80000"/>
              </a:lnSpc>
              <a:buFont typeface="Arial" charset="0"/>
              <a:buNone/>
            </a:pPr>
            <a:endParaRPr lang="cs-CZ" sz="500" smtClean="0"/>
          </a:p>
          <a:p>
            <a:pPr>
              <a:lnSpc>
                <a:spcPct val="80000"/>
              </a:lnSpc>
              <a:buFont typeface="Arial" charset="0"/>
              <a:buNone/>
            </a:pPr>
            <a:endParaRPr lang="cs-CZ" sz="800" smtClean="0"/>
          </a:p>
          <a:p>
            <a:pPr>
              <a:lnSpc>
                <a:spcPct val="80000"/>
              </a:lnSpc>
              <a:buFont typeface="Arial" charset="0"/>
              <a:buNone/>
            </a:pPr>
            <a:endParaRPr lang="cs-CZ" sz="800" smtClean="0"/>
          </a:p>
          <a:p>
            <a:pPr>
              <a:lnSpc>
                <a:spcPct val="80000"/>
              </a:lnSpc>
              <a:buFont typeface="Arial" charset="0"/>
              <a:buNone/>
            </a:pPr>
            <a:r>
              <a:rPr lang="cs-CZ" sz="900" smtClean="0"/>
              <a:t>Prohlášení: Prohlašuji, že při tvorbě výukového materiálu jsem respektoval(a) všeobecně užívané právní a morální zvyklosti, autorská a jiná práva třetích osob, zejména </a:t>
            </a:r>
          </a:p>
          <a:p>
            <a:pPr>
              <a:lnSpc>
                <a:spcPct val="80000"/>
              </a:lnSpc>
              <a:buFont typeface="Arial" charset="0"/>
              <a:buNone/>
            </a:pPr>
            <a:r>
              <a:rPr lang="cs-CZ" sz="900" smtClean="0"/>
              <a:t>práva duševního vlastnictví (např. práva k obchodní firmě, autorská práva k software, k filmovým, hudebníma fotografickým dílům nebo práva k ochranným známkám)</a:t>
            </a:r>
          </a:p>
          <a:p>
            <a:pPr>
              <a:lnSpc>
                <a:spcPct val="80000"/>
              </a:lnSpc>
              <a:buFont typeface="Arial" charset="0"/>
              <a:buNone/>
            </a:pPr>
            <a:r>
              <a:rPr lang="cs-CZ" sz="900" smtClean="0"/>
              <a:t>dle zákona 121/2000 Sb. (autorský zákon). Nesu veškerou právní odpovědnost za obsah a původ svého díla. Prohlašuji dále, že výše uvedený materiál jsem ověřil(a) </a:t>
            </a:r>
          </a:p>
          <a:p>
            <a:pPr>
              <a:lnSpc>
                <a:spcPct val="80000"/>
              </a:lnSpc>
              <a:buFont typeface="Arial" charset="0"/>
              <a:buNone/>
            </a:pPr>
            <a:r>
              <a:rPr lang="cs-CZ" sz="900" smtClean="0"/>
              <a:t>ve výuce a provedl(a) o tom zápis do TK.</a:t>
            </a:r>
          </a:p>
          <a:p>
            <a:pPr>
              <a:lnSpc>
                <a:spcPct val="80000"/>
              </a:lnSpc>
              <a:buFont typeface="Arial" charset="0"/>
              <a:buNone/>
            </a:pPr>
            <a:r>
              <a:rPr lang="cs-CZ" sz="900" smtClean="0"/>
              <a:t>Dávám souhlas, aby moje dílo bylo dáno k dispozici veřejnosti k účelům volného užití (§30 odst. 1 zákona 121/2000 Sb.), tj. že k uvedeným účelům může být kýmkoliv </a:t>
            </a:r>
          </a:p>
          <a:p>
            <a:pPr>
              <a:lnSpc>
                <a:spcPct val="80000"/>
              </a:lnSpc>
              <a:buFont typeface="Arial" charset="0"/>
              <a:buNone/>
            </a:pPr>
            <a:r>
              <a:rPr lang="cs-CZ" sz="900" smtClean="0"/>
              <a:t>zveřejňováno, používáno, upravováno a uchováváno.</a:t>
            </a:r>
          </a:p>
          <a:p>
            <a:pPr>
              <a:lnSpc>
                <a:spcPct val="80000"/>
              </a:lnSpc>
              <a:buFont typeface="Arial" charset="0"/>
              <a:buNone/>
            </a:pPr>
            <a:endParaRPr lang="cs-CZ" sz="900" smtClean="0"/>
          </a:p>
          <a:p>
            <a:pPr>
              <a:lnSpc>
                <a:spcPct val="80000"/>
              </a:lnSpc>
              <a:buFont typeface="Arial" charset="0"/>
              <a:buNone/>
            </a:pPr>
            <a:endParaRPr lang="cs-CZ" sz="800" smtClean="0"/>
          </a:p>
          <a:p>
            <a:pPr>
              <a:lnSpc>
                <a:spcPct val="80000"/>
              </a:lnSpc>
              <a:buFont typeface="Arial" charset="0"/>
              <a:buNone/>
            </a:pPr>
            <a:r>
              <a:rPr lang="cs-CZ" sz="800" smtClean="0"/>
              <a:t>Datum:	12.6.2012		Podpis:</a:t>
            </a:r>
          </a:p>
          <a:p>
            <a:pPr>
              <a:lnSpc>
                <a:spcPct val="80000"/>
              </a:lnSpc>
              <a:buFont typeface="Arial" charset="0"/>
              <a:buNone/>
            </a:pPr>
            <a:r>
              <a:rPr lang="cs-CZ" sz="700" smtClean="0"/>
              <a:t> </a:t>
            </a:r>
          </a:p>
          <a:p>
            <a:pPr>
              <a:lnSpc>
                <a:spcPct val="80000"/>
              </a:lnSpc>
              <a:buFont typeface="Arial" charset="0"/>
              <a:buNone/>
            </a:pPr>
            <a:endParaRPr lang="cs-CZ" sz="700" smtClean="0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5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smtClean="0"/>
              <a:t>Konstrukce čtyřúhelníku</a:t>
            </a:r>
          </a:p>
        </p:txBody>
      </p:sp>
      <p:sp>
        <p:nvSpPr>
          <p:cNvPr id="26626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smtClean="0">
                <a:solidFill>
                  <a:schemeClr val="tx1"/>
                </a:solidFill>
              </a:rPr>
              <a:t>4 strany, úhlopříčka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49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Rozdělení čtyřúhelníku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smtClean="0"/>
              <a:t>Konvexní (vypuklé)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2"/>
          </p:nvPr>
        </p:nvSpPr>
        <p:spPr/>
        <p:txBody>
          <a:bodyPr rtlCol="0">
            <a:normAutofit lnSpcReduction="10000"/>
          </a:bodyPr>
          <a:lstStyle/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dirty="0" smtClean="0"/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dirty="0" smtClean="0"/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dirty="0" smtClean="0"/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dirty="0" smtClean="0"/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dirty="0" smtClean="0"/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dirty="0" smtClean="0"/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/>
              <a:t>Úsečka spojující libovolné dva body čtyřúhelníku se nachází vždy </a:t>
            </a:r>
            <a:r>
              <a:rPr lang="cs-CZ" b="1" dirty="0" smtClean="0"/>
              <a:t>uvnitř </a:t>
            </a:r>
            <a:r>
              <a:rPr lang="cs-CZ" dirty="0" smtClean="0"/>
              <a:t>čtyřúhelníku.</a:t>
            </a:r>
            <a:endParaRPr lang="cs-CZ" dirty="0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rPr lang="cs-CZ" smtClean="0"/>
              <a:t>Nekonvexní (konkávní, duté)</a:t>
            </a:r>
          </a:p>
        </p:txBody>
      </p:sp>
      <p:sp>
        <p:nvSpPr>
          <p:cNvPr id="7" name="Zástupný symbol pro obsah 6"/>
          <p:cNvSpPr>
            <a:spLocks noGrp="1"/>
          </p:cNvSpPr>
          <p:nvPr>
            <p:ph sz="quarter" idx="4"/>
          </p:nvPr>
        </p:nvSpPr>
        <p:spPr/>
        <p:txBody>
          <a:bodyPr rtlCol="0">
            <a:normAutofit lnSpcReduction="10000"/>
          </a:bodyPr>
          <a:lstStyle/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dirty="0" smtClean="0"/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dirty="0" smtClean="0"/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dirty="0" smtClean="0"/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dirty="0" smtClean="0"/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dirty="0" smtClean="0"/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dirty="0" smtClean="0"/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/>
              <a:t>Existuje úsečka spojující libovolné dva body čtyřúhelníku, jejíž část se nachází </a:t>
            </a:r>
            <a:r>
              <a:rPr lang="cs-CZ" b="1" dirty="0" smtClean="0"/>
              <a:t>mimo</a:t>
            </a:r>
            <a:r>
              <a:rPr lang="cs-CZ" dirty="0" smtClean="0"/>
              <a:t> čtyřúhelník.</a:t>
            </a:r>
          </a:p>
        </p:txBody>
      </p:sp>
      <p:sp>
        <p:nvSpPr>
          <p:cNvPr id="9" name="Volný tvar 8"/>
          <p:cNvSpPr/>
          <p:nvPr/>
        </p:nvSpPr>
        <p:spPr>
          <a:xfrm>
            <a:off x="4932363" y="2349500"/>
            <a:ext cx="2735262" cy="2016125"/>
          </a:xfrm>
          <a:custGeom>
            <a:avLst/>
            <a:gdLst>
              <a:gd name="connsiteX0" fmla="*/ 0 w 3096344"/>
              <a:gd name="connsiteY0" fmla="*/ 0 h 1368152"/>
              <a:gd name="connsiteX1" fmla="*/ 3096344 w 3096344"/>
              <a:gd name="connsiteY1" fmla="*/ 0 h 1368152"/>
              <a:gd name="connsiteX2" fmla="*/ 3096344 w 3096344"/>
              <a:gd name="connsiteY2" fmla="*/ 1368152 h 1368152"/>
              <a:gd name="connsiteX3" fmla="*/ 0 w 3096344"/>
              <a:gd name="connsiteY3" fmla="*/ 1368152 h 1368152"/>
              <a:gd name="connsiteX4" fmla="*/ 0 w 3096344"/>
              <a:gd name="connsiteY4" fmla="*/ 0 h 1368152"/>
              <a:gd name="connsiteX0" fmla="*/ 0 w 3096344"/>
              <a:gd name="connsiteY0" fmla="*/ 0 h 1800200"/>
              <a:gd name="connsiteX1" fmla="*/ 3096344 w 3096344"/>
              <a:gd name="connsiteY1" fmla="*/ 0 h 1800200"/>
              <a:gd name="connsiteX2" fmla="*/ 3096344 w 3096344"/>
              <a:gd name="connsiteY2" fmla="*/ 1368152 h 1800200"/>
              <a:gd name="connsiteX3" fmla="*/ 144016 w 3096344"/>
              <a:gd name="connsiteY3" fmla="*/ 1800200 h 1800200"/>
              <a:gd name="connsiteX4" fmla="*/ 0 w 3096344"/>
              <a:gd name="connsiteY4" fmla="*/ 0 h 1800200"/>
              <a:gd name="connsiteX0" fmla="*/ 0 w 3096344"/>
              <a:gd name="connsiteY0" fmla="*/ 0 h 1872208"/>
              <a:gd name="connsiteX1" fmla="*/ 3096344 w 3096344"/>
              <a:gd name="connsiteY1" fmla="*/ 0 h 1872208"/>
              <a:gd name="connsiteX2" fmla="*/ 2880320 w 3096344"/>
              <a:gd name="connsiteY2" fmla="*/ 1872208 h 1872208"/>
              <a:gd name="connsiteX3" fmla="*/ 144016 w 3096344"/>
              <a:gd name="connsiteY3" fmla="*/ 1800200 h 1872208"/>
              <a:gd name="connsiteX4" fmla="*/ 0 w 3096344"/>
              <a:gd name="connsiteY4" fmla="*/ 0 h 1872208"/>
              <a:gd name="connsiteX0" fmla="*/ 0 w 2880320"/>
              <a:gd name="connsiteY0" fmla="*/ 0 h 1872208"/>
              <a:gd name="connsiteX1" fmla="*/ 2304256 w 2880320"/>
              <a:gd name="connsiteY1" fmla="*/ 288032 h 1872208"/>
              <a:gd name="connsiteX2" fmla="*/ 2880320 w 2880320"/>
              <a:gd name="connsiteY2" fmla="*/ 1872208 h 1872208"/>
              <a:gd name="connsiteX3" fmla="*/ 144016 w 2880320"/>
              <a:gd name="connsiteY3" fmla="*/ 1800200 h 1872208"/>
              <a:gd name="connsiteX4" fmla="*/ 0 w 2880320"/>
              <a:gd name="connsiteY4" fmla="*/ 0 h 1872208"/>
              <a:gd name="connsiteX0" fmla="*/ 0 w 2880320"/>
              <a:gd name="connsiteY0" fmla="*/ 216024 h 2088232"/>
              <a:gd name="connsiteX1" fmla="*/ 2448272 w 2880320"/>
              <a:gd name="connsiteY1" fmla="*/ 0 h 2088232"/>
              <a:gd name="connsiteX2" fmla="*/ 2880320 w 2880320"/>
              <a:gd name="connsiteY2" fmla="*/ 2088232 h 2088232"/>
              <a:gd name="connsiteX3" fmla="*/ 144016 w 2880320"/>
              <a:gd name="connsiteY3" fmla="*/ 2016224 h 2088232"/>
              <a:gd name="connsiteX4" fmla="*/ 0 w 2880320"/>
              <a:gd name="connsiteY4" fmla="*/ 216024 h 2088232"/>
              <a:gd name="connsiteX0" fmla="*/ 864096 w 2736304"/>
              <a:gd name="connsiteY0" fmla="*/ 792088 h 2088232"/>
              <a:gd name="connsiteX1" fmla="*/ 2304256 w 2736304"/>
              <a:gd name="connsiteY1" fmla="*/ 0 h 2088232"/>
              <a:gd name="connsiteX2" fmla="*/ 2736304 w 2736304"/>
              <a:gd name="connsiteY2" fmla="*/ 2088232 h 2088232"/>
              <a:gd name="connsiteX3" fmla="*/ 0 w 2736304"/>
              <a:gd name="connsiteY3" fmla="*/ 2016224 h 2088232"/>
              <a:gd name="connsiteX4" fmla="*/ 864096 w 2736304"/>
              <a:gd name="connsiteY4" fmla="*/ 792088 h 2088232"/>
              <a:gd name="connsiteX0" fmla="*/ 720080 w 2736304"/>
              <a:gd name="connsiteY0" fmla="*/ 720080 h 2088232"/>
              <a:gd name="connsiteX1" fmla="*/ 2304256 w 2736304"/>
              <a:gd name="connsiteY1" fmla="*/ 0 h 2088232"/>
              <a:gd name="connsiteX2" fmla="*/ 2736304 w 2736304"/>
              <a:gd name="connsiteY2" fmla="*/ 2088232 h 2088232"/>
              <a:gd name="connsiteX3" fmla="*/ 0 w 2736304"/>
              <a:gd name="connsiteY3" fmla="*/ 2016224 h 2088232"/>
              <a:gd name="connsiteX4" fmla="*/ 720080 w 2736304"/>
              <a:gd name="connsiteY4" fmla="*/ 720080 h 2088232"/>
              <a:gd name="connsiteX0" fmla="*/ 720080 w 2736304"/>
              <a:gd name="connsiteY0" fmla="*/ 720080 h 2016224"/>
              <a:gd name="connsiteX1" fmla="*/ 2304256 w 2736304"/>
              <a:gd name="connsiteY1" fmla="*/ 0 h 2016224"/>
              <a:gd name="connsiteX2" fmla="*/ 2736304 w 2736304"/>
              <a:gd name="connsiteY2" fmla="*/ 2016224 h 2016224"/>
              <a:gd name="connsiteX3" fmla="*/ 0 w 2736304"/>
              <a:gd name="connsiteY3" fmla="*/ 2016224 h 2016224"/>
              <a:gd name="connsiteX4" fmla="*/ 720080 w 2736304"/>
              <a:gd name="connsiteY4" fmla="*/ 720080 h 2016224"/>
              <a:gd name="connsiteX0" fmla="*/ 1512168 w 2736304"/>
              <a:gd name="connsiteY0" fmla="*/ 1296144 h 2016224"/>
              <a:gd name="connsiteX1" fmla="*/ 2304256 w 2736304"/>
              <a:gd name="connsiteY1" fmla="*/ 0 h 2016224"/>
              <a:gd name="connsiteX2" fmla="*/ 2736304 w 2736304"/>
              <a:gd name="connsiteY2" fmla="*/ 2016224 h 2016224"/>
              <a:gd name="connsiteX3" fmla="*/ 0 w 2736304"/>
              <a:gd name="connsiteY3" fmla="*/ 2016224 h 2016224"/>
              <a:gd name="connsiteX4" fmla="*/ 1512168 w 2736304"/>
              <a:gd name="connsiteY4" fmla="*/ 1296144 h 2016224"/>
              <a:gd name="connsiteX0" fmla="*/ 1944216 w 2736304"/>
              <a:gd name="connsiteY0" fmla="*/ 1512168 h 2016224"/>
              <a:gd name="connsiteX1" fmla="*/ 2304256 w 2736304"/>
              <a:gd name="connsiteY1" fmla="*/ 0 h 2016224"/>
              <a:gd name="connsiteX2" fmla="*/ 2736304 w 2736304"/>
              <a:gd name="connsiteY2" fmla="*/ 2016224 h 2016224"/>
              <a:gd name="connsiteX3" fmla="*/ 0 w 2736304"/>
              <a:gd name="connsiteY3" fmla="*/ 2016224 h 2016224"/>
              <a:gd name="connsiteX4" fmla="*/ 1944216 w 2736304"/>
              <a:gd name="connsiteY4" fmla="*/ 1512168 h 201622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736304" h="2016224">
                <a:moveTo>
                  <a:pt x="1944216" y="1512168"/>
                </a:moveTo>
                <a:lnTo>
                  <a:pt x="2304256" y="0"/>
                </a:lnTo>
                <a:lnTo>
                  <a:pt x="2736304" y="2016224"/>
                </a:lnTo>
                <a:lnTo>
                  <a:pt x="0" y="2016224"/>
                </a:lnTo>
                <a:lnTo>
                  <a:pt x="1944216" y="1512168"/>
                </a:lnTo>
                <a:close/>
              </a:path>
            </a:pathLst>
          </a:custGeom>
          <a:noFill/>
          <a:ln>
            <a:solidFill>
              <a:schemeClr val="tx1"/>
            </a:solidFill>
          </a:ln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10" name="Volný tvar 9"/>
          <p:cNvSpPr/>
          <p:nvPr/>
        </p:nvSpPr>
        <p:spPr>
          <a:xfrm>
            <a:off x="900113" y="2349500"/>
            <a:ext cx="2735262" cy="2016125"/>
          </a:xfrm>
          <a:custGeom>
            <a:avLst/>
            <a:gdLst>
              <a:gd name="connsiteX0" fmla="*/ 0 w 3096344"/>
              <a:gd name="connsiteY0" fmla="*/ 0 h 1368152"/>
              <a:gd name="connsiteX1" fmla="*/ 3096344 w 3096344"/>
              <a:gd name="connsiteY1" fmla="*/ 0 h 1368152"/>
              <a:gd name="connsiteX2" fmla="*/ 3096344 w 3096344"/>
              <a:gd name="connsiteY2" fmla="*/ 1368152 h 1368152"/>
              <a:gd name="connsiteX3" fmla="*/ 0 w 3096344"/>
              <a:gd name="connsiteY3" fmla="*/ 1368152 h 1368152"/>
              <a:gd name="connsiteX4" fmla="*/ 0 w 3096344"/>
              <a:gd name="connsiteY4" fmla="*/ 0 h 1368152"/>
              <a:gd name="connsiteX0" fmla="*/ 0 w 3096344"/>
              <a:gd name="connsiteY0" fmla="*/ 0 h 1800200"/>
              <a:gd name="connsiteX1" fmla="*/ 3096344 w 3096344"/>
              <a:gd name="connsiteY1" fmla="*/ 0 h 1800200"/>
              <a:gd name="connsiteX2" fmla="*/ 3096344 w 3096344"/>
              <a:gd name="connsiteY2" fmla="*/ 1368152 h 1800200"/>
              <a:gd name="connsiteX3" fmla="*/ 144016 w 3096344"/>
              <a:gd name="connsiteY3" fmla="*/ 1800200 h 1800200"/>
              <a:gd name="connsiteX4" fmla="*/ 0 w 3096344"/>
              <a:gd name="connsiteY4" fmla="*/ 0 h 1800200"/>
              <a:gd name="connsiteX0" fmla="*/ 0 w 3096344"/>
              <a:gd name="connsiteY0" fmla="*/ 0 h 1872208"/>
              <a:gd name="connsiteX1" fmla="*/ 3096344 w 3096344"/>
              <a:gd name="connsiteY1" fmla="*/ 0 h 1872208"/>
              <a:gd name="connsiteX2" fmla="*/ 2880320 w 3096344"/>
              <a:gd name="connsiteY2" fmla="*/ 1872208 h 1872208"/>
              <a:gd name="connsiteX3" fmla="*/ 144016 w 3096344"/>
              <a:gd name="connsiteY3" fmla="*/ 1800200 h 1872208"/>
              <a:gd name="connsiteX4" fmla="*/ 0 w 3096344"/>
              <a:gd name="connsiteY4" fmla="*/ 0 h 1872208"/>
              <a:gd name="connsiteX0" fmla="*/ 0 w 2880320"/>
              <a:gd name="connsiteY0" fmla="*/ 0 h 1872208"/>
              <a:gd name="connsiteX1" fmla="*/ 2304256 w 2880320"/>
              <a:gd name="connsiteY1" fmla="*/ 288032 h 1872208"/>
              <a:gd name="connsiteX2" fmla="*/ 2880320 w 2880320"/>
              <a:gd name="connsiteY2" fmla="*/ 1872208 h 1872208"/>
              <a:gd name="connsiteX3" fmla="*/ 144016 w 2880320"/>
              <a:gd name="connsiteY3" fmla="*/ 1800200 h 1872208"/>
              <a:gd name="connsiteX4" fmla="*/ 0 w 2880320"/>
              <a:gd name="connsiteY4" fmla="*/ 0 h 1872208"/>
              <a:gd name="connsiteX0" fmla="*/ 0 w 2880320"/>
              <a:gd name="connsiteY0" fmla="*/ 216024 h 2088232"/>
              <a:gd name="connsiteX1" fmla="*/ 2448272 w 2880320"/>
              <a:gd name="connsiteY1" fmla="*/ 0 h 2088232"/>
              <a:gd name="connsiteX2" fmla="*/ 2880320 w 2880320"/>
              <a:gd name="connsiteY2" fmla="*/ 2088232 h 2088232"/>
              <a:gd name="connsiteX3" fmla="*/ 144016 w 2880320"/>
              <a:gd name="connsiteY3" fmla="*/ 2016224 h 2088232"/>
              <a:gd name="connsiteX4" fmla="*/ 0 w 2880320"/>
              <a:gd name="connsiteY4" fmla="*/ 216024 h 2088232"/>
              <a:gd name="connsiteX0" fmla="*/ 864096 w 2736304"/>
              <a:gd name="connsiteY0" fmla="*/ 792088 h 2088232"/>
              <a:gd name="connsiteX1" fmla="*/ 2304256 w 2736304"/>
              <a:gd name="connsiteY1" fmla="*/ 0 h 2088232"/>
              <a:gd name="connsiteX2" fmla="*/ 2736304 w 2736304"/>
              <a:gd name="connsiteY2" fmla="*/ 2088232 h 2088232"/>
              <a:gd name="connsiteX3" fmla="*/ 0 w 2736304"/>
              <a:gd name="connsiteY3" fmla="*/ 2016224 h 2088232"/>
              <a:gd name="connsiteX4" fmla="*/ 864096 w 2736304"/>
              <a:gd name="connsiteY4" fmla="*/ 792088 h 2088232"/>
              <a:gd name="connsiteX0" fmla="*/ 720080 w 2736304"/>
              <a:gd name="connsiteY0" fmla="*/ 720080 h 2088232"/>
              <a:gd name="connsiteX1" fmla="*/ 2304256 w 2736304"/>
              <a:gd name="connsiteY1" fmla="*/ 0 h 2088232"/>
              <a:gd name="connsiteX2" fmla="*/ 2736304 w 2736304"/>
              <a:gd name="connsiteY2" fmla="*/ 2088232 h 2088232"/>
              <a:gd name="connsiteX3" fmla="*/ 0 w 2736304"/>
              <a:gd name="connsiteY3" fmla="*/ 2016224 h 2088232"/>
              <a:gd name="connsiteX4" fmla="*/ 720080 w 2736304"/>
              <a:gd name="connsiteY4" fmla="*/ 720080 h 2088232"/>
              <a:gd name="connsiteX0" fmla="*/ 720080 w 2736304"/>
              <a:gd name="connsiteY0" fmla="*/ 720080 h 2016224"/>
              <a:gd name="connsiteX1" fmla="*/ 2304256 w 2736304"/>
              <a:gd name="connsiteY1" fmla="*/ 0 h 2016224"/>
              <a:gd name="connsiteX2" fmla="*/ 2736304 w 2736304"/>
              <a:gd name="connsiteY2" fmla="*/ 2016224 h 2016224"/>
              <a:gd name="connsiteX3" fmla="*/ 0 w 2736304"/>
              <a:gd name="connsiteY3" fmla="*/ 2016224 h 2016224"/>
              <a:gd name="connsiteX4" fmla="*/ 720080 w 2736304"/>
              <a:gd name="connsiteY4" fmla="*/ 720080 h 2016224"/>
              <a:gd name="connsiteX0" fmla="*/ 1512168 w 2736304"/>
              <a:gd name="connsiteY0" fmla="*/ 1296144 h 2016224"/>
              <a:gd name="connsiteX1" fmla="*/ 2304256 w 2736304"/>
              <a:gd name="connsiteY1" fmla="*/ 0 h 2016224"/>
              <a:gd name="connsiteX2" fmla="*/ 2736304 w 2736304"/>
              <a:gd name="connsiteY2" fmla="*/ 2016224 h 2016224"/>
              <a:gd name="connsiteX3" fmla="*/ 0 w 2736304"/>
              <a:gd name="connsiteY3" fmla="*/ 2016224 h 2016224"/>
              <a:gd name="connsiteX4" fmla="*/ 1512168 w 2736304"/>
              <a:gd name="connsiteY4" fmla="*/ 1296144 h 2016224"/>
              <a:gd name="connsiteX0" fmla="*/ 1944216 w 2736304"/>
              <a:gd name="connsiteY0" fmla="*/ 1512168 h 2016224"/>
              <a:gd name="connsiteX1" fmla="*/ 2304256 w 2736304"/>
              <a:gd name="connsiteY1" fmla="*/ 0 h 2016224"/>
              <a:gd name="connsiteX2" fmla="*/ 2736304 w 2736304"/>
              <a:gd name="connsiteY2" fmla="*/ 2016224 h 2016224"/>
              <a:gd name="connsiteX3" fmla="*/ 0 w 2736304"/>
              <a:gd name="connsiteY3" fmla="*/ 2016224 h 2016224"/>
              <a:gd name="connsiteX4" fmla="*/ 1944216 w 2736304"/>
              <a:gd name="connsiteY4" fmla="*/ 1512168 h 2016224"/>
              <a:gd name="connsiteX0" fmla="*/ 504056 w 2736304"/>
              <a:gd name="connsiteY0" fmla="*/ 360040 h 2016224"/>
              <a:gd name="connsiteX1" fmla="*/ 2304256 w 2736304"/>
              <a:gd name="connsiteY1" fmla="*/ 0 h 2016224"/>
              <a:gd name="connsiteX2" fmla="*/ 2736304 w 2736304"/>
              <a:gd name="connsiteY2" fmla="*/ 2016224 h 2016224"/>
              <a:gd name="connsiteX3" fmla="*/ 0 w 2736304"/>
              <a:gd name="connsiteY3" fmla="*/ 2016224 h 2016224"/>
              <a:gd name="connsiteX4" fmla="*/ 504056 w 2736304"/>
              <a:gd name="connsiteY4" fmla="*/ 360040 h 201622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736304" h="2016224">
                <a:moveTo>
                  <a:pt x="504056" y="360040"/>
                </a:moveTo>
                <a:lnTo>
                  <a:pt x="2304256" y="0"/>
                </a:lnTo>
                <a:lnTo>
                  <a:pt x="2736304" y="2016224"/>
                </a:lnTo>
                <a:lnTo>
                  <a:pt x="0" y="2016224"/>
                </a:lnTo>
                <a:lnTo>
                  <a:pt x="504056" y="360040"/>
                </a:lnTo>
                <a:close/>
              </a:path>
            </a:pathLst>
          </a:custGeom>
          <a:noFill/>
          <a:ln>
            <a:solidFill>
              <a:schemeClr val="tx1"/>
            </a:solidFill>
          </a:ln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11" name="TextovéPole 10"/>
          <p:cNvSpPr txBox="1">
            <a:spLocks noChangeArrowheads="1"/>
          </p:cNvSpPr>
          <p:nvPr/>
        </p:nvSpPr>
        <p:spPr bwMode="auto">
          <a:xfrm>
            <a:off x="666750" y="4292600"/>
            <a:ext cx="376238" cy="493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600">
                <a:latin typeface="Calibri" pitchFamily="34" charset="0"/>
              </a:rPr>
              <a:t>A</a:t>
            </a:r>
          </a:p>
        </p:txBody>
      </p:sp>
      <p:sp>
        <p:nvSpPr>
          <p:cNvPr id="12" name="TextovéPole 11"/>
          <p:cNvSpPr txBox="1">
            <a:spLocks noChangeArrowheads="1"/>
          </p:cNvSpPr>
          <p:nvPr/>
        </p:nvSpPr>
        <p:spPr bwMode="auto">
          <a:xfrm>
            <a:off x="4716463" y="4292600"/>
            <a:ext cx="376237" cy="493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600">
                <a:latin typeface="Calibri" pitchFamily="34" charset="0"/>
              </a:rPr>
              <a:t>A</a:t>
            </a:r>
          </a:p>
        </p:txBody>
      </p:sp>
      <p:sp>
        <p:nvSpPr>
          <p:cNvPr id="13" name="TextovéPole 12"/>
          <p:cNvSpPr txBox="1">
            <a:spLocks noChangeArrowheads="1"/>
          </p:cNvSpPr>
          <p:nvPr/>
        </p:nvSpPr>
        <p:spPr bwMode="auto">
          <a:xfrm>
            <a:off x="3475038" y="4292600"/>
            <a:ext cx="365125" cy="493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600">
                <a:latin typeface="Calibri" pitchFamily="34" charset="0"/>
              </a:rPr>
              <a:t>B</a:t>
            </a:r>
          </a:p>
        </p:txBody>
      </p:sp>
      <p:sp>
        <p:nvSpPr>
          <p:cNvPr id="14" name="TextovéPole 13"/>
          <p:cNvSpPr txBox="1">
            <a:spLocks noChangeArrowheads="1"/>
          </p:cNvSpPr>
          <p:nvPr/>
        </p:nvSpPr>
        <p:spPr bwMode="auto">
          <a:xfrm>
            <a:off x="7524750" y="4292600"/>
            <a:ext cx="365125" cy="493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600">
                <a:latin typeface="Calibri" pitchFamily="34" charset="0"/>
              </a:rPr>
              <a:t>B</a:t>
            </a:r>
          </a:p>
        </p:txBody>
      </p:sp>
      <p:sp>
        <p:nvSpPr>
          <p:cNvPr id="15" name="TextovéPole 14"/>
          <p:cNvSpPr txBox="1">
            <a:spLocks noChangeArrowheads="1"/>
          </p:cNvSpPr>
          <p:nvPr/>
        </p:nvSpPr>
        <p:spPr bwMode="auto">
          <a:xfrm>
            <a:off x="3114675" y="1916113"/>
            <a:ext cx="363538" cy="493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600">
                <a:latin typeface="Calibri" pitchFamily="34" charset="0"/>
              </a:rPr>
              <a:t>C</a:t>
            </a:r>
          </a:p>
        </p:txBody>
      </p:sp>
      <p:sp>
        <p:nvSpPr>
          <p:cNvPr id="16" name="TextovéPole 15"/>
          <p:cNvSpPr txBox="1">
            <a:spLocks noChangeArrowheads="1"/>
          </p:cNvSpPr>
          <p:nvPr/>
        </p:nvSpPr>
        <p:spPr bwMode="auto">
          <a:xfrm>
            <a:off x="1169988" y="2289175"/>
            <a:ext cx="390525" cy="4921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600">
                <a:latin typeface="Calibri" pitchFamily="34" charset="0"/>
              </a:rPr>
              <a:t>D</a:t>
            </a:r>
          </a:p>
        </p:txBody>
      </p:sp>
      <p:sp>
        <p:nvSpPr>
          <p:cNvPr id="17" name="TextovéPole 16"/>
          <p:cNvSpPr txBox="1">
            <a:spLocks noChangeArrowheads="1"/>
          </p:cNvSpPr>
          <p:nvPr/>
        </p:nvSpPr>
        <p:spPr bwMode="auto">
          <a:xfrm>
            <a:off x="7164388" y="2000250"/>
            <a:ext cx="361950" cy="4921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600">
                <a:latin typeface="Calibri" pitchFamily="34" charset="0"/>
              </a:rPr>
              <a:t>C</a:t>
            </a:r>
          </a:p>
        </p:txBody>
      </p:sp>
      <p:sp>
        <p:nvSpPr>
          <p:cNvPr id="18" name="TextovéPole 17"/>
          <p:cNvSpPr txBox="1">
            <a:spLocks noChangeArrowheads="1"/>
          </p:cNvSpPr>
          <p:nvPr/>
        </p:nvSpPr>
        <p:spPr bwMode="auto">
          <a:xfrm>
            <a:off x="6499225" y="3429000"/>
            <a:ext cx="390525" cy="4921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600">
                <a:latin typeface="Calibri" pitchFamily="34" charset="0"/>
              </a:rPr>
              <a:t>D</a:t>
            </a:r>
          </a:p>
        </p:txBody>
      </p:sp>
      <p:cxnSp>
        <p:nvCxnSpPr>
          <p:cNvPr id="20" name="Přímá spojovací čára 19"/>
          <p:cNvCxnSpPr/>
          <p:nvPr/>
        </p:nvCxnSpPr>
        <p:spPr>
          <a:xfrm>
            <a:off x="1476375" y="3141663"/>
            <a:ext cx="1871663" cy="1008062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Přímá spojovací čára 21"/>
          <p:cNvCxnSpPr/>
          <p:nvPr/>
        </p:nvCxnSpPr>
        <p:spPr>
          <a:xfrm flipV="1">
            <a:off x="1116013" y="2708275"/>
            <a:ext cx="2087562" cy="1512888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Přímá spojovací čára 23"/>
          <p:cNvCxnSpPr/>
          <p:nvPr/>
        </p:nvCxnSpPr>
        <p:spPr>
          <a:xfrm flipV="1">
            <a:off x="5795963" y="2924175"/>
            <a:ext cx="1439862" cy="1368425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5" name="TextovéPole 24"/>
          <p:cNvSpPr txBox="1">
            <a:spLocks noChangeArrowheads="1"/>
          </p:cNvSpPr>
          <p:nvPr/>
        </p:nvSpPr>
        <p:spPr bwMode="auto">
          <a:xfrm>
            <a:off x="827088" y="6237288"/>
            <a:ext cx="7731125" cy="4921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600" b="1">
                <a:solidFill>
                  <a:srgbClr val="FF0000"/>
                </a:solidFill>
                <a:latin typeface="Calibri" pitchFamily="34" charset="0"/>
              </a:rPr>
              <a:t>Budeme vždy sestrojovat pouze konvexní čtyřúhelníky.</a:t>
            </a:r>
          </a:p>
        </p:txBody>
      </p:sp>
      <p:sp>
        <p:nvSpPr>
          <p:cNvPr id="26" name="TextovéPole 25"/>
          <p:cNvSpPr txBox="1">
            <a:spLocks noChangeArrowheads="1"/>
          </p:cNvSpPr>
          <p:nvPr/>
        </p:nvSpPr>
        <p:spPr bwMode="auto">
          <a:xfrm>
            <a:off x="2051050" y="4292600"/>
            <a:ext cx="346075" cy="493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600">
                <a:latin typeface="Calibri" pitchFamily="34" charset="0"/>
              </a:rPr>
              <a:t>a</a:t>
            </a:r>
          </a:p>
        </p:txBody>
      </p:sp>
      <p:sp>
        <p:nvSpPr>
          <p:cNvPr id="27" name="TextovéPole 26"/>
          <p:cNvSpPr txBox="1">
            <a:spLocks noChangeArrowheads="1"/>
          </p:cNvSpPr>
          <p:nvPr/>
        </p:nvSpPr>
        <p:spPr bwMode="auto">
          <a:xfrm>
            <a:off x="3348038" y="2997200"/>
            <a:ext cx="358775" cy="4921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600">
                <a:latin typeface="Calibri" pitchFamily="34" charset="0"/>
              </a:rPr>
              <a:t>b</a:t>
            </a:r>
          </a:p>
        </p:txBody>
      </p:sp>
      <p:sp>
        <p:nvSpPr>
          <p:cNvPr id="28" name="TextovéPole 27"/>
          <p:cNvSpPr txBox="1">
            <a:spLocks noChangeArrowheads="1"/>
          </p:cNvSpPr>
          <p:nvPr/>
        </p:nvSpPr>
        <p:spPr bwMode="auto">
          <a:xfrm>
            <a:off x="2035175" y="2144713"/>
            <a:ext cx="325438" cy="4921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600">
                <a:latin typeface="Calibri" pitchFamily="34" charset="0"/>
              </a:rPr>
              <a:t>c</a:t>
            </a:r>
          </a:p>
        </p:txBody>
      </p:sp>
      <p:sp>
        <p:nvSpPr>
          <p:cNvPr id="29" name="TextovéPole 28"/>
          <p:cNvSpPr txBox="1">
            <a:spLocks noChangeArrowheads="1"/>
          </p:cNvSpPr>
          <p:nvPr/>
        </p:nvSpPr>
        <p:spPr bwMode="auto">
          <a:xfrm>
            <a:off x="827088" y="3224213"/>
            <a:ext cx="360362" cy="4921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600">
                <a:latin typeface="Calibri" pitchFamily="34" charset="0"/>
              </a:rPr>
              <a:t>d</a:t>
            </a:r>
          </a:p>
        </p:txBody>
      </p:sp>
      <p:sp>
        <p:nvSpPr>
          <p:cNvPr id="30" name="TextovéPole 29"/>
          <p:cNvSpPr txBox="1">
            <a:spLocks noChangeArrowheads="1"/>
          </p:cNvSpPr>
          <p:nvPr/>
        </p:nvSpPr>
        <p:spPr bwMode="auto">
          <a:xfrm>
            <a:off x="6084888" y="4292600"/>
            <a:ext cx="344487" cy="493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600">
                <a:latin typeface="Calibri" pitchFamily="34" charset="0"/>
              </a:rPr>
              <a:t>a</a:t>
            </a:r>
          </a:p>
        </p:txBody>
      </p:sp>
      <p:sp>
        <p:nvSpPr>
          <p:cNvPr id="31" name="TextovéPole 30"/>
          <p:cNvSpPr txBox="1">
            <a:spLocks noChangeArrowheads="1"/>
          </p:cNvSpPr>
          <p:nvPr/>
        </p:nvSpPr>
        <p:spPr bwMode="auto">
          <a:xfrm>
            <a:off x="7435850" y="3081338"/>
            <a:ext cx="358775" cy="4921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600">
                <a:latin typeface="Calibri" pitchFamily="34" charset="0"/>
              </a:rPr>
              <a:t>b</a:t>
            </a:r>
          </a:p>
        </p:txBody>
      </p:sp>
      <p:sp>
        <p:nvSpPr>
          <p:cNvPr id="32" name="TextovéPole 31"/>
          <p:cNvSpPr txBox="1">
            <a:spLocks noChangeArrowheads="1"/>
          </p:cNvSpPr>
          <p:nvPr/>
        </p:nvSpPr>
        <p:spPr bwMode="auto">
          <a:xfrm>
            <a:off x="6786563" y="2781300"/>
            <a:ext cx="327025" cy="4921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600">
                <a:latin typeface="Calibri" pitchFamily="34" charset="0"/>
              </a:rPr>
              <a:t>c</a:t>
            </a:r>
          </a:p>
        </p:txBody>
      </p:sp>
      <p:sp>
        <p:nvSpPr>
          <p:cNvPr id="33" name="TextovéPole 32"/>
          <p:cNvSpPr txBox="1">
            <a:spLocks noChangeArrowheads="1"/>
          </p:cNvSpPr>
          <p:nvPr/>
        </p:nvSpPr>
        <p:spPr bwMode="auto">
          <a:xfrm>
            <a:off x="5724525" y="3716338"/>
            <a:ext cx="358775" cy="493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600">
                <a:latin typeface="Calibri" pitchFamily="34" charset="0"/>
              </a:rPr>
              <a:t>d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7" dur="1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7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9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0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4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9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1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2" fill="hold">
                            <p:stCondLst>
                              <p:cond delay="500"/>
                            </p:stCondLst>
                            <p:childTnLst>
                              <p:par>
                                <p:cTn id="43" presetID="53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5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8" fill="hold">
                            <p:stCondLst>
                              <p:cond delay="1000"/>
                            </p:stCondLst>
                            <p:childTnLst>
                              <p:par>
                                <p:cTn id="49" presetID="53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1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3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4" fill="hold">
                            <p:stCondLst>
                              <p:cond delay="1500"/>
                            </p:stCondLst>
                            <p:childTnLst>
                              <p:par>
                                <p:cTn id="55" presetID="53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7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9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0" fill="hold">
                      <p:stCondLst>
                        <p:cond delay="indefinite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64" dur="1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5" fill="hold">
                      <p:stCondLst>
                        <p:cond delay="indefinite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9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0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1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2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4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5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6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7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9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0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1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2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4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5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6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7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9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0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1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2" fill="hold">
                      <p:stCondLst>
                        <p:cond delay="indefinite"/>
                      </p:stCondLst>
                      <p:childTnLst>
                        <p:par>
                          <p:cTn id="93" fill="hold">
                            <p:stCondLst>
                              <p:cond delay="0"/>
                            </p:stCondLst>
                            <p:childTnLst>
                              <p:par>
                                <p:cTn id="94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6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7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8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9" fill="hold">
                            <p:stCondLst>
                              <p:cond delay="500"/>
                            </p:stCondLst>
                            <p:childTnLst>
                              <p:par>
                                <p:cTn id="100" presetID="53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2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3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4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5" fill="hold">
                            <p:stCondLst>
                              <p:cond delay="1000"/>
                            </p:stCondLst>
                            <p:childTnLst>
                              <p:par>
                                <p:cTn id="106" presetID="53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8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9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0" dur="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1" fill="hold">
                            <p:stCondLst>
                              <p:cond delay="1500"/>
                            </p:stCondLst>
                            <p:childTnLst>
                              <p:par>
                                <p:cTn id="112" presetID="53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4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5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6" dur="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7" fill="hold">
                      <p:stCondLst>
                        <p:cond delay="indefinite"/>
                      </p:stCondLst>
                      <p:childTnLst>
                        <p:par>
                          <p:cTn id="118" fill="hold">
                            <p:stCondLst>
                              <p:cond delay="0"/>
                            </p:stCondLst>
                            <p:childTnLst>
                              <p:par>
                                <p:cTn id="119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21" dur="1" fill="hold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2" fill="hold">
                      <p:stCondLst>
                        <p:cond delay="indefinite"/>
                      </p:stCondLst>
                      <p:childTnLst>
                        <p:par>
                          <p:cTn id="123" fill="hold">
                            <p:stCondLst>
                              <p:cond delay="0"/>
                            </p:stCondLst>
                            <p:childTnLst>
                              <p:par>
                                <p:cTn id="124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6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7" fill="hold">
                      <p:stCondLst>
                        <p:cond delay="indefinite"/>
                      </p:stCondLst>
                      <p:childTnLst>
                        <p:par>
                          <p:cTn id="128" fill="hold">
                            <p:stCondLst>
                              <p:cond delay="0"/>
                            </p:stCondLst>
                            <p:childTnLst>
                              <p:par>
                                <p:cTn id="129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1" fill="hold">
                      <p:stCondLst>
                        <p:cond delay="indefinite"/>
                      </p:stCondLst>
                      <p:childTnLst>
                        <p:par>
                          <p:cTn id="132" fill="hold">
                            <p:stCondLst>
                              <p:cond delay="0"/>
                            </p:stCondLst>
                            <p:childTnLst>
                              <p:par>
                                <p:cTn id="133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5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6" fill="hold">
                      <p:stCondLst>
                        <p:cond delay="indefinite"/>
                      </p:stCondLst>
                      <p:childTnLst>
                        <p:par>
                          <p:cTn id="137" fill="hold">
                            <p:stCondLst>
                              <p:cond delay="0"/>
                            </p:stCondLst>
                            <p:childTnLst>
                              <p:par>
                                <p:cTn id="138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0" fill="hold">
                      <p:stCondLst>
                        <p:cond delay="indefinite"/>
                      </p:stCondLst>
                      <p:childTnLst>
                        <p:par>
                          <p:cTn id="141" fill="hold">
                            <p:stCondLst>
                              <p:cond delay="0"/>
                            </p:stCondLst>
                            <p:childTnLst>
                              <p:par>
                                <p:cTn id="142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44" dur="1" fill="hold"/>
                                        <p:tgtEl>
                                          <p:spTgt spid="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5" fill="hold">
                      <p:stCondLst>
                        <p:cond delay="indefinite"/>
                      </p:stCondLst>
                      <p:childTnLst>
                        <p:par>
                          <p:cTn id="146" fill="hold">
                            <p:stCondLst>
                              <p:cond delay="0"/>
                            </p:stCondLst>
                            <p:childTnLst>
                              <p:par>
                                <p:cTn id="147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49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0" fill="hold">
                      <p:stCondLst>
                        <p:cond delay="indefinite"/>
                      </p:stCondLst>
                      <p:childTnLst>
                        <p:par>
                          <p:cTn id="151" fill="hold">
                            <p:stCondLst>
                              <p:cond delay="0"/>
                            </p:stCondLst>
                            <p:childTnLst>
                              <p:par>
                                <p:cTn id="152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4" fill="hold">
                      <p:stCondLst>
                        <p:cond delay="indefinite"/>
                      </p:stCondLst>
                      <p:childTnLst>
                        <p:par>
                          <p:cTn id="155" fill="hold">
                            <p:stCondLst>
                              <p:cond delay="0"/>
                            </p:stCondLst>
                            <p:childTnLst>
                              <p:par>
                                <p:cTn id="156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58" dur="1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/>
      <p:bldP spid="12" grpId="0"/>
      <p:bldP spid="13" grpId="0"/>
      <p:bldP spid="14" grpId="0"/>
      <p:bldP spid="15" grpId="0"/>
      <p:bldP spid="16" grpId="0"/>
      <p:bldP spid="17" grpId="0"/>
      <p:bldP spid="18" grpId="0"/>
      <p:bldP spid="25" grpId="0"/>
      <p:bldP spid="26" grpId="0"/>
      <p:bldP spid="27" grpId="0"/>
      <p:bldP spid="28" grpId="0"/>
      <p:bldP spid="29" grpId="0"/>
      <p:bldP spid="30" grpId="0"/>
      <p:bldP spid="31" grpId="0"/>
      <p:bldP spid="32" grpId="0"/>
      <p:bldP spid="33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3" name="Nadpis 1"/>
          <p:cNvSpPr>
            <a:spLocks noGrp="1"/>
          </p:cNvSpPr>
          <p:nvPr>
            <p:ph type="title"/>
          </p:nvPr>
        </p:nvSpPr>
        <p:spPr>
          <a:xfrm>
            <a:off x="0" y="274638"/>
            <a:ext cx="9144000" cy="1143000"/>
          </a:xfrm>
        </p:spPr>
        <p:txBody>
          <a:bodyPr/>
          <a:lstStyle/>
          <a:p>
            <a:r>
              <a:rPr lang="cs-CZ" sz="4000" smtClean="0"/>
              <a:t>Narýsuj čtyřúhelník ABCD</a:t>
            </a:r>
            <a:r>
              <a:rPr lang="cs-CZ" sz="3200" smtClean="0"/>
              <a:t/>
            </a:r>
            <a:br>
              <a:rPr lang="cs-CZ" sz="3200" smtClean="0"/>
            </a:br>
            <a:r>
              <a:rPr lang="cs-CZ" sz="3200" smtClean="0"/>
              <a:t>a = 6 cm, b = 5 cm, c = 4 cm, d = 3 cm, │AC│ = 5,5 cm</a:t>
            </a:r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sz="3200" smtClean="0"/>
              <a:t>Náčrt</a:t>
            </a:r>
          </a:p>
        </p:txBody>
      </p:sp>
      <p:sp>
        <p:nvSpPr>
          <p:cNvPr id="7" name="Zástupný symbol pro obsah 6"/>
          <p:cNvSpPr>
            <a:spLocks noGrp="1"/>
          </p:cNvSpPr>
          <p:nvPr>
            <p:ph sz="half" idx="2"/>
          </p:nvPr>
        </p:nvSpPr>
        <p:spPr/>
        <p:txBody>
          <a:bodyPr rtlCol="0">
            <a:normAutofit/>
          </a:bodyPr>
          <a:lstStyle/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 smtClean="0"/>
              <a:t>Načrtneme  obrázek a vyznačíme barevně známé údaje.</a:t>
            </a: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dirty="0"/>
          </a:p>
        </p:txBody>
      </p:sp>
      <p:sp>
        <p:nvSpPr>
          <p:cNvPr id="28676" name="Zástupný symbol pro text 7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endParaRPr lang="cs-CZ" smtClean="0"/>
          </a:p>
        </p:txBody>
      </p:sp>
      <p:sp>
        <p:nvSpPr>
          <p:cNvPr id="28677" name="Zástupný symbol pro obsah 8"/>
          <p:cNvSpPr>
            <a:spLocks noGrp="1"/>
          </p:cNvSpPr>
          <p:nvPr>
            <p:ph sz="quarter" idx="4"/>
          </p:nvPr>
        </p:nvSpPr>
        <p:spPr/>
        <p:txBody>
          <a:bodyPr/>
          <a:lstStyle/>
          <a:p>
            <a:endParaRPr lang="cs-CZ" smtClean="0"/>
          </a:p>
        </p:txBody>
      </p:sp>
      <p:sp>
        <p:nvSpPr>
          <p:cNvPr id="10" name="Volný tvar 9"/>
          <p:cNvSpPr/>
          <p:nvPr/>
        </p:nvSpPr>
        <p:spPr>
          <a:xfrm>
            <a:off x="5003800" y="2852738"/>
            <a:ext cx="3744913" cy="2376487"/>
          </a:xfrm>
          <a:custGeom>
            <a:avLst/>
            <a:gdLst>
              <a:gd name="connsiteX0" fmla="*/ 0 w 4428000"/>
              <a:gd name="connsiteY0" fmla="*/ 2088232 h 2088232"/>
              <a:gd name="connsiteX1" fmla="*/ 1257951 w 4428000"/>
              <a:gd name="connsiteY1" fmla="*/ 0 h 2088232"/>
              <a:gd name="connsiteX2" fmla="*/ 4428000 w 4428000"/>
              <a:gd name="connsiteY2" fmla="*/ 0 h 2088232"/>
              <a:gd name="connsiteX3" fmla="*/ 3170049 w 4428000"/>
              <a:gd name="connsiteY3" fmla="*/ 2088232 h 2088232"/>
              <a:gd name="connsiteX4" fmla="*/ 0 w 4428000"/>
              <a:gd name="connsiteY4" fmla="*/ 2088232 h 2088232"/>
              <a:gd name="connsiteX0" fmla="*/ 0 w 4464496"/>
              <a:gd name="connsiteY0" fmla="*/ 2088232 h 2088232"/>
              <a:gd name="connsiteX1" fmla="*/ 1257951 w 4464496"/>
              <a:gd name="connsiteY1" fmla="*/ 0 h 2088232"/>
              <a:gd name="connsiteX2" fmla="*/ 4464496 w 4464496"/>
              <a:gd name="connsiteY2" fmla="*/ 0 h 2088232"/>
              <a:gd name="connsiteX3" fmla="*/ 3170049 w 4464496"/>
              <a:gd name="connsiteY3" fmla="*/ 2088232 h 2088232"/>
              <a:gd name="connsiteX4" fmla="*/ 0 w 4464496"/>
              <a:gd name="connsiteY4" fmla="*/ 2088232 h 2088232"/>
              <a:gd name="connsiteX0" fmla="*/ 0 w 4464496"/>
              <a:gd name="connsiteY0" fmla="*/ 2088232 h 2160240"/>
              <a:gd name="connsiteX1" fmla="*/ 1257951 w 4464496"/>
              <a:gd name="connsiteY1" fmla="*/ 0 h 2160240"/>
              <a:gd name="connsiteX2" fmla="*/ 4464496 w 4464496"/>
              <a:gd name="connsiteY2" fmla="*/ 0 h 2160240"/>
              <a:gd name="connsiteX3" fmla="*/ 4392488 w 4464496"/>
              <a:gd name="connsiteY3" fmla="*/ 2160240 h 2160240"/>
              <a:gd name="connsiteX4" fmla="*/ 0 w 4464496"/>
              <a:gd name="connsiteY4" fmla="*/ 2088232 h 2160240"/>
              <a:gd name="connsiteX0" fmla="*/ 0 w 4392488"/>
              <a:gd name="connsiteY0" fmla="*/ 2088232 h 2160240"/>
              <a:gd name="connsiteX1" fmla="*/ 1257951 w 4392488"/>
              <a:gd name="connsiteY1" fmla="*/ 0 h 2160240"/>
              <a:gd name="connsiteX2" fmla="*/ 3672408 w 4392488"/>
              <a:gd name="connsiteY2" fmla="*/ 0 h 2160240"/>
              <a:gd name="connsiteX3" fmla="*/ 4392488 w 4392488"/>
              <a:gd name="connsiteY3" fmla="*/ 2160240 h 2160240"/>
              <a:gd name="connsiteX4" fmla="*/ 0 w 4392488"/>
              <a:gd name="connsiteY4" fmla="*/ 2088232 h 2160240"/>
              <a:gd name="connsiteX0" fmla="*/ 0 w 4392488"/>
              <a:gd name="connsiteY0" fmla="*/ 2088232 h 2160240"/>
              <a:gd name="connsiteX1" fmla="*/ 1152128 w 4392488"/>
              <a:gd name="connsiteY1" fmla="*/ 0 h 2160240"/>
              <a:gd name="connsiteX2" fmla="*/ 3672408 w 4392488"/>
              <a:gd name="connsiteY2" fmla="*/ 0 h 2160240"/>
              <a:gd name="connsiteX3" fmla="*/ 4392488 w 4392488"/>
              <a:gd name="connsiteY3" fmla="*/ 2160240 h 2160240"/>
              <a:gd name="connsiteX4" fmla="*/ 0 w 4392488"/>
              <a:gd name="connsiteY4" fmla="*/ 2088232 h 2160240"/>
              <a:gd name="connsiteX0" fmla="*/ 0 w 4392488"/>
              <a:gd name="connsiteY0" fmla="*/ 2088232 h 2088232"/>
              <a:gd name="connsiteX1" fmla="*/ 1152128 w 4392488"/>
              <a:gd name="connsiteY1" fmla="*/ 0 h 2088232"/>
              <a:gd name="connsiteX2" fmla="*/ 3672408 w 4392488"/>
              <a:gd name="connsiteY2" fmla="*/ 0 h 2088232"/>
              <a:gd name="connsiteX3" fmla="*/ 4392488 w 4392488"/>
              <a:gd name="connsiteY3" fmla="*/ 2088232 h 2088232"/>
              <a:gd name="connsiteX4" fmla="*/ 0 w 4392488"/>
              <a:gd name="connsiteY4" fmla="*/ 2088232 h 2088232"/>
              <a:gd name="connsiteX0" fmla="*/ 0 w 4392488"/>
              <a:gd name="connsiteY0" fmla="*/ 2088232 h 2088232"/>
              <a:gd name="connsiteX1" fmla="*/ 1152128 w 4392488"/>
              <a:gd name="connsiteY1" fmla="*/ 0 h 2088232"/>
              <a:gd name="connsiteX2" fmla="*/ 3456384 w 4392488"/>
              <a:gd name="connsiteY2" fmla="*/ 0 h 2088232"/>
              <a:gd name="connsiteX3" fmla="*/ 4392488 w 4392488"/>
              <a:gd name="connsiteY3" fmla="*/ 2088232 h 2088232"/>
              <a:gd name="connsiteX4" fmla="*/ 0 w 4392488"/>
              <a:gd name="connsiteY4" fmla="*/ 2088232 h 2088232"/>
              <a:gd name="connsiteX0" fmla="*/ 72008 w 3240360"/>
              <a:gd name="connsiteY0" fmla="*/ 2088232 h 2088232"/>
              <a:gd name="connsiteX1" fmla="*/ 0 w 3240360"/>
              <a:gd name="connsiteY1" fmla="*/ 0 h 2088232"/>
              <a:gd name="connsiteX2" fmla="*/ 2304256 w 3240360"/>
              <a:gd name="connsiteY2" fmla="*/ 0 h 2088232"/>
              <a:gd name="connsiteX3" fmla="*/ 3240360 w 3240360"/>
              <a:gd name="connsiteY3" fmla="*/ 2088232 h 2088232"/>
              <a:gd name="connsiteX4" fmla="*/ 72008 w 3240360"/>
              <a:gd name="connsiteY4" fmla="*/ 2088232 h 2088232"/>
              <a:gd name="connsiteX0" fmla="*/ 0 w 3744416"/>
              <a:gd name="connsiteY0" fmla="*/ 2016224 h 2088232"/>
              <a:gd name="connsiteX1" fmla="*/ 504056 w 3744416"/>
              <a:gd name="connsiteY1" fmla="*/ 0 h 2088232"/>
              <a:gd name="connsiteX2" fmla="*/ 2808312 w 3744416"/>
              <a:gd name="connsiteY2" fmla="*/ 0 h 2088232"/>
              <a:gd name="connsiteX3" fmla="*/ 3744416 w 3744416"/>
              <a:gd name="connsiteY3" fmla="*/ 2088232 h 2088232"/>
              <a:gd name="connsiteX4" fmla="*/ 0 w 3744416"/>
              <a:gd name="connsiteY4" fmla="*/ 2016224 h 2088232"/>
              <a:gd name="connsiteX0" fmla="*/ 0 w 3744416"/>
              <a:gd name="connsiteY0" fmla="*/ 2304256 h 2376264"/>
              <a:gd name="connsiteX1" fmla="*/ 504056 w 3744416"/>
              <a:gd name="connsiteY1" fmla="*/ 288032 h 2376264"/>
              <a:gd name="connsiteX2" fmla="*/ 3312368 w 3744416"/>
              <a:gd name="connsiteY2" fmla="*/ 0 h 2376264"/>
              <a:gd name="connsiteX3" fmla="*/ 3744416 w 3744416"/>
              <a:gd name="connsiteY3" fmla="*/ 2376264 h 2376264"/>
              <a:gd name="connsiteX4" fmla="*/ 0 w 3744416"/>
              <a:gd name="connsiteY4" fmla="*/ 2304256 h 2376264"/>
              <a:gd name="connsiteX0" fmla="*/ 0 w 3744416"/>
              <a:gd name="connsiteY0" fmla="*/ 2304256 h 2376264"/>
              <a:gd name="connsiteX1" fmla="*/ 864096 w 3744416"/>
              <a:gd name="connsiteY1" fmla="*/ 720080 h 2376264"/>
              <a:gd name="connsiteX2" fmla="*/ 3312368 w 3744416"/>
              <a:gd name="connsiteY2" fmla="*/ 0 h 2376264"/>
              <a:gd name="connsiteX3" fmla="*/ 3744416 w 3744416"/>
              <a:gd name="connsiteY3" fmla="*/ 2376264 h 2376264"/>
              <a:gd name="connsiteX4" fmla="*/ 0 w 3744416"/>
              <a:gd name="connsiteY4" fmla="*/ 2304256 h 2376264"/>
              <a:gd name="connsiteX0" fmla="*/ 0 w 3744416"/>
              <a:gd name="connsiteY0" fmla="*/ 2304256 h 2376264"/>
              <a:gd name="connsiteX1" fmla="*/ 1296144 w 3744416"/>
              <a:gd name="connsiteY1" fmla="*/ 864096 h 2376264"/>
              <a:gd name="connsiteX2" fmla="*/ 3312368 w 3744416"/>
              <a:gd name="connsiteY2" fmla="*/ 0 h 2376264"/>
              <a:gd name="connsiteX3" fmla="*/ 3744416 w 3744416"/>
              <a:gd name="connsiteY3" fmla="*/ 2376264 h 2376264"/>
              <a:gd name="connsiteX4" fmla="*/ 0 w 3744416"/>
              <a:gd name="connsiteY4" fmla="*/ 2304256 h 2376264"/>
              <a:gd name="connsiteX0" fmla="*/ 0 w 3744416"/>
              <a:gd name="connsiteY0" fmla="*/ 2304256 h 2376264"/>
              <a:gd name="connsiteX1" fmla="*/ 1296144 w 3744416"/>
              <a:gd name="connsiteY1" fmla="*/ 648072 h 2376264"/>
              <a:gd name="connsiteX2" fmla="*/ 3312368 w 3744416"/>
              <a:gd name="connsiteY2" fmla="*/ 0 h 2376264"/>
              <a:gd name="connsiteX3" fmla="*/ 3744416 w 3744416"/>
              <a:gd name="connsiteY3" fmla="*/ 2376264 h 2376264"/>
              <a:gd name="connsiteX4" fmla="*/ 0 w 3744416"/>
              <a:gd name="connsiteY4" fmla="*/ 2304256 h 2376264"/>
              <a:gd name="connsiteX0" fmla="*/ 0 w 3744416"/>
              <a:gd name="connsiteY0" fmla="*/ 2376264 h 2376264"/>
              <a:gd name="connsiteX1" fmla="*/ 1296144 w 3744416"/>
              <a:gd name="connsiteY1" fmla="*/ 648072 h 2376264"/>
              <a:gd name="connsiteX2" fmla="*/ 3312368 w 3744416"/>
              <a:gd name="connsiteY2" fmla="*/ 0 h 2376264"/>
              <a:gd name="connsiteX3" fmla="*/ 3744416 w 3744416"/>
              <a:gd name="connsiteY3" fmla="*/ 2376264 h 2376264"/>
              <a:gd name="connsiteX4" fmla="*/ 0 w 3744416"/>
              <a:gd name="connsiteY4" fmla="*/ 2376264 h 2376264"/>
              <a:gd name="connsiteX0" fmla="*/ 0 w 3744416"/>
              <a:gd name="connsiteY0" fmla="*/ 2376264 h 2376264"/>
              <a:gd name="connsiteX1" fmla="*/ 1008112 w 3744416"/>
              <a:gd name="connsiteY1" fmla="*/ 720080 h 2376264"/>
              <a:gd name="connsiteX2" fmla="*/ 3312368 w 3744416"/>
              <a:gd name="connsiteY2" fmla="*/ 0 h 2376264"/>
              <a:gd name="connsiteX3" fmla="*/ 3744416 w 3744416"/>
              <a:gd name="connsiteY3" fmla="*/ 2376264 h 2376264"/>
              <a:gd name="connsiteX4" fmla="*/ 0 w 3744416"/>
              <a:gd name="connsiteY4" fmla="*/ 2376264 h 237626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744416" h="2376264">
                <a:moveTo>
                  <a:pt x="0" y="2376264"/>
                </a:moveTo>
                <a:lnTo>
                  <a:pt x="1008112" y="720080"/>
                </a:lnTo>
                <a:lnTo>
                  <a:pt x="3312368" y="0"/>
                </a:lnTo>
                <a:lnTo>
                  <a:pt x="3744416" y="2376264"/>
                </a:lnTo>
                <a:lnTo>
                  <a:pt x="0" y="2376264"/>
                </a:lnTo>
                <a:close/>
              </a:path>
            </a:pathLst>
          </a:custGeom>
          <a:noFill/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cxnSp>
        <p:nvCxnSpPr>
          <p:cNvPr id="12" name="Přímá spojovací čára 11"/>
          <p:cNvCxnSpPr>
            <a:stCxn id="10" idx="0"/>
            <a:endCxn id="10" idx="3"/>
          </p:cNvCxnSpPr>
          <p:nvPr/>
        </p:nvCxnSpPr>
        <p:spPr>
          <a:xfrm>
            <a:off x="5003800" y="5229225"/>
            <a:ext cx="3744913" cy="0"/>
          </a:xfrm>
          <a:prstGeom prst="line">
            <a:avLst/>
          </a:prstGeom>
          <a:ln w="28575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8" name="TextovéPole 27"/>
          <p:cNvSpPr txBox="1">
            <a:spLocks noChangeArrowheads="1"/>
          </p:cNvSpPr>
          <p:nvPr/>
        </p:nvSpPr>
        <p:spPr bwMode="auto">
          <a:xfrm>
            <a:off x="4787900" y="5168900"/>
            <a:ext cx="377825" cy="4921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600">
                <a:latin typeface="Calibri" pitchFamily="34" charset="0"/>
              </a:rPr>
              <a:t>A</a:t>
            </a:r>
          </a:p>
        </p:txBody>
      </p:sp>
      <p:sp>
        <p:nvSpPr>
          <p:cNvPr id="29" name="TextovéPole 28"/>
          <p:cNvSpPr txBox="1">
            <a:spLocks noChangeArrowheads="1"/>
          </p:cNvSpPr>
          <p:nvPr/>
        </p:nvSpPr>
        <p:spPr bwMode="auto">
          <a:xfrm>
            <a:off x="8659813" y="5168900"/>
            <a:ext cx="376237" cy="4921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600">
                <a:latin typeface="Calibri" pitchFamily="34" charset="0"/>
              </a:rPr>
              <a:t>B</a:t>
            </a:r>
          </a:p>
        </p:txBody>
      </p:sp>
      <p:sp>
        <p:nvSpPr>
          <p:cNvPr id="30" name="TextovéPole 29"/>
          <p:cNvSpPr txBox="1">
            <a:spLocks noChangeArrowheads="1"/>
          </p:cNvSpPr>
          <p:nvPr/>
        </p:nvSpPr>
        <p:spPr bwMode="auto">
          <a:xfrm>
            <a:off x="8228013" y="2420938"/>
            <a:ext cx="376237" cy="4921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600">
                <a:latin typeface="Calibri" pitchFamily="34" charset="0"/>
              </a:rPr>
              <a:t>C</a:t>
            </a:r>
          </a:p>
        </p:txBody>
      </p:sp>
      <p:sp>
        <p:nvSpPr>
          <p:cNvPr id="31" name="TextovéPole 30"/>
          <p:cNvSpPr txBox="1">
            <a:spLocks noChangeArrowheads="1"/>
          </p:cNvSpPr>
          <p:nvPr/>
        </p:nvSpPr>
        <p:spPr bwMode="auto">
          <a:xfrm>
            <a:off x="5707063" y="3152775"/>
            <a:ext cx="377825" cy="4921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600">
                <a:latin typeface="Calibri" pitchFamily="34" charset="0"/>
              </a:rPr>
              <a:t>D</a:t>
            </a:r>
          </a:p>
        </p:txBody>
      </p:sp>
      <p:sp>
        <p:nvSpPr>
          <p:cNvPr id="32" name="TextovéPole 31"/>
          <p:cNvSpPr txBox="1">
            <a:spLocks noChangeArrowheads="1"/>
          </p:cNvSpPr>
          <p:nvPr/>
        </p:nvSpPr>
        <p:spPr bwMode="auto">
          <a:xfrm>
            <a:off x="6380163" y="5168900"/>
            <a:ext cx="855662" cy="4921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600">
                <a:latin typeface="Calibri" pitchFamily="34" charset="0"/>
              </a:rPr>
              <a:t>6 cm</a:t>
            </a:r>
          </a:p>
        </p:txBody>
      </p:sp>
      <p:sp>
        <p:nvSpPr>
          <p:cNvPr id="33" name="TextovéPole 32"/>
          <p:cNvSpPr txBox="1">
            <a:spLocks noChangeArrowheads="1"/>
          </p:cNvSpPr>
          <p:nvPr/>
        </p:nvSpPr>
        <p:spPr bwMode="auto">
          <a:xfrm>
            <a:off x="8388350" y="3357563"/>
            <a:ext cx="863600" cy="4921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600">
                <a:latin typeface="Calibri" pitchFamily="34" charset="0"/>
              </a:rPr>
              <a:t>5 cm</a:t>
            </a:r>
          </a:p>
        </p:txBody>
      </p:sp>
      <p:cxnSp>
        <p:nvCxnSpPr>
          <p:cNvPr id="19" name="Přímá spojovací čára 18"/>
          <p:cNvCxnSpPr>
            <a:stCxn id="10" idx="2"/>
            <a:endCxn id="10" idx="3"/>
          </p:cNvCxnSpPr>
          <p:nvPr/>
        </p:nvCxnSpPr>
        <p:spPr>
          <a:xfrm>
            <a:off x="8316913" y="2852738"/>
            <a:ext cx="431800" cy="2376487"/>
          </a:xfrm>
          <a:prstGeom prst="line">
            <a:avLst/>
          </a:prstGeom>
          <a:ln w="28575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Přímá spojovací čára 21"/>
          <p:cNvCxnSpPr>
            <a:stCxn id="10" idx="1"/>
            <a:endCxn id="10" idx="0"/>
          </p:cNvCxnSpPr>
          <p:nvPr/>
        </p:nvCxnSpPr>
        <p:spPr>
          <a:xfrm flipH="1">
            <a:off x="5003800" y="3573463"/>
            <a:ext cx="1008063" cy="1655762"/>
          </a:xfrm>
          <a:prstGeom prst="line">
            <a:avLst/>
          </a:prstGeom>
          <a:ln w="28575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5" name="TextovéPole 34"/>
          <p:cNvSpPr txBox="1">
            <a:spLocks noChangeArrowheads="1"/>
          </p:cNvSpPr>
          <p:nvPr/>
        </p:nvSpPr>
        <p:spPr bwMode="auto">
          <a:xfrm>
            <a:off x="4859338" y="3871913"/>
            <a:ext cx="1220787" cy="493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600">
                <a:latin typeface="Calibri" pitchFamily="34" charset="0"/>
              </a:rPr>
              <a:t>3 cm</a:t>
            </a:r>
          </a:p>
        </p:txBody>
      </p:sp>
      <p:cxnSp>
        <p:nvCxnSpPr>
          <p:cNvPr id="37" name="Přímá spojovací čára 36"/>
          <p:cNvCxnSpPr>
            <a:endCxn id="10" idx="0"/>
          </p:cNvCxnSpPr>
          <p:nvPr/>
        </p:nvCxnSpPr>
        <p:spPr>
          <a:xfrm flipH="1">
            <a:off x="5003800" y="2924175"/>
            <a:ext cx="3240088" cy="2305050"/>
          </a:xfrm>
          <a:prstGeom prst="line">
            <a:avLst/>
          </a:prstGeom>
          <a:ln w="19050">
            <a:solidFill>
              <a:srgbClr val="FF0000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8" name="TextovéPole 37"/>
          <p:cNvSpPr txBox="1">
            <a:spLocks noChangeArrowheads="1"/>
          </p:cNvSpPr>
          <p:nvPr/>
        </p:nvSpPr>
        <p:spPr bwMode="auto">
          <a:xfrm>
            <a:off x="6696075" y="3944938"/>
            <a:ext cx="1116013" cy="4921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600">
                <a:latin typeface="Calibri" pitchFamily="34" charset="0"/>
              </a:rPr>
              <a:t>5,5 cm</a:t>
            </a:r>
          </a:p>
        </p:txBody>
      </p:sp>
      <p:cxnSp>
        <p:nvCxnSpPr>
          <p:cNvPr id="25" name="Přímá spojovací čára 24"/>
          <p:cNvCxnSpPr>
            <a:stCxn id="10" idx="1"/>
            <a:endCxn id="10" idx="2"/>
          </p:cNvCxnSpPr>
          <p:nvPr/>
        </p:nvCxnSpPr>
        <p:spPr>
          <a:xfrm flipV="1">
            <a:off x="6011863" y="2852738"/>
            <a:ext cx="2305050" cy="720725"/>
          </a:xfrm>
          <a:prstGeom prst="line">
            <a:avLst/>
          </a:prstGeom>
          <a:ln w="28575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4" name="TextovéPole 43"/>
          <p:cNvSpPr txBox="1">
            <a:spLocks noChangeArrowheads="1"/>
          </p:cNvSpPr>
          <p:nvPr/>
        </p:nvSpPr>
        <p:spPr bwMode="auto">
          <a:xfrm>
            <a:off x="6516688" y="2792413"/>
            <a:ext cx="862012" cy="4921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600">
                <a:latin typeface="Calibri" pitchFamily="34" charset="0"/>
              </a:rPr>
              <a:t>4 cm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7" dur="1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2" dur="1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7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9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0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4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5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9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4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6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1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3" dur="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8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0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" fill="hold">
                      <p:stCondLst>
                        <p:cond delay="indefinite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5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7" dur="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2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4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9" dur="5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0" dur="5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1" dur="500"/>
                                        <p:tgtEl>
                                          <p:spTgt spid="4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2" fill="hold">
                      <p:stCondLst>
                        <p:cond delay="indefinite"/>
                      </p:stCondLst>
                      <p:childTnLst>
                        <p:par>
                          <p:cTn id="83" fill="hold">
                            <p:stCondLst>
                              <p:cond delay="0"/>
                            </p:stCondLst>
                            <p:childTnLst>
                              <p:par>
                                <p:cTn id="84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6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7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8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9" fill="hold">
                      <p:stCondLst>
                        <p:cond delay="indefinite"/>
                      </p:stCondLst>
                      <p:childTnLst>
                        <p:par>
                          <p:cTn id="90" fill="hold">
                            <p:stCondLst>
                              <p:cond delay="0"/>
                            </p:stCondLst>
                            <p:childTnLst>
                              <p:par>
                                <p:cTn id="91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3" dur="5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4" dur="5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5" dur="5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6" fill="hold">
                      <p:stCondLst>
                        <p:cond delay="indefinite"/>
                      </p:stCondLst>
                      <p:childTnLst>
                        <p:par>
                          <p:cTn id="97" fill="hold">
                            <p:stCondLst>
                              <p:cond delay="0"/>
                            </p:stCondLst>
                            <p:childTnLst>
                              <p:par>
                                <p:cTn id="98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0" dur="5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1" fill="hold">
                      <p:stCondLst>
                        <p:cond delay="indefinite"/>
                      </p:stCondLst>
                      <p:childTnLst>
                        <p:par>
                          <p:cTn id="102" fill="hold">
                            <p:stCondLst>
                              <p:cond delay="0"/>
                            </p:stCondLst>
                            <p:childTnLst>
                              <p:par>
                                <p:cTn id="103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5" dur="5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6" dur="5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7" dur="5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build="p"/>
      <p:bldP spid="28" grpId="0"/>
      <p:bldP spid="29" grpId="0"/>
      <p:bldP spid="30" grpId="0"/>
      <p:bldP spid="31" grpId="0"/>
      <p:bldP spid="32" grpId="0"/>
      <p:bldP spid="33" grpId="0"/>
      <p:bldP spid="35" grpId="0"/>
      <p:bldP spid="38" grpId="0"/>
      <p:bldP spid="44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7" name="Zástupný symbol pro 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sz="3200" smtClean="0"/>
              <a:t>Rozbor	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cs-CZ" smtClean="0"/>
              <a:t>Promyslet si, jak postupovat u konstrukce.</a:t>
            </a:r>
          </a:p>
          <a:p>
            <a:endParaRPr lang="cs-CZ" smtClean="0"/>
          </a:p>
        </p:txBody>
      </p:sp>
      <p:sp>
        <p:nvSpPr>
          <p:cNvPr id="29699" name="Zástupný symbol pro text 4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rPr lang="cs-CZ" sz="3200" smtClean="0"/>
              <a:t>Zápis konstrukce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787900" y="2174875"/>
            <a:ext cx="3455988" cy="3951288"/>
          </a:xfrm>
        </p:spPr>
        <p:txBody>
          <a:bodyPr rtlCol="0">
            <a:normAutofit lnSpcReduction="10000"/>
          </a:bodyPr>
          <a:lstStyle/>
          <a:p>
            <a:pPr marL="457200" indent="-457200" fontAlgn="auto">
              <a:spcAft>
                <a:spcPts val="0"/>
              </a:spcAft>
              <a:buFont typeface="Arial" pitchFamily="34" charset="0"/>
              <a:buAutoNum type="arabicPeriod"/>
              <a:defRPr/>
            </a:pPr>
            <a:r>
              <a:rPr lang="cs-CZ" sz="2600" dirty="0" smtClean="0"/>
              <a:t>AB; │AB│ = 6 cm</a:t>
            </a:r>
          </a:p>
          <a:p>
            <a:pPr marL="457200" indent="-457200" fontAlgn="auto">
              <a:spcAft>
                <a:spcPts val="0"/>
              </a:spcAft>
              <a:buFont typeface="Arial" pitchFamily="34" charset="0"/>
              <a:buAutoNum type="arabicPeriod"/>
              <a:defRPr/>
            </a:pPr>
            <a:r>
              <a:rPr lang="cs-CZ" sz="2800" dirty="0" smtClean="0"/>
              <a:t>k</a:t>
            </a:r>
            <a:r>
              <a:rPr lang="cs-CZ" sz="2800" baseline="-25000" dirty="0" smtClean="0"/>
              <a:t>1</a:t>
            </a:r>
            <a:r>
              <a:rPr lang="cs-CZ" sz="2800" dirty="0" smtClean="0"/>
              <a:t>; </a:t>
            </a:r>
            <a:r>
              <a:rPr lang="cs-CZ" sz="2800" dirty="0" err="1" smtClean="0"/>
              <a:t>k</a:t>
            </a:r>
            <a:r>
              <a:rPr lang="cs-CZ" sz="2800" baseline="-25000" dirty="0" err="1" smtClean="0"/>
              <a:t>1</a:t>
            </a:r>
            <a:r>
              <a:rPr lang="cs-CZ" sz="2800" dirty="0" smtClean="0"/>
              <a:t>(A; 5,5 cm) </a:t>
            </a:r>
            <a:r>
              <a:rPr lang="cs-CZ" sz="2600" dirty="0" smtClean="0">
                <a:sym typeface="Symbol" pitchFamily="18" charset="2"/>
              </a:rPr>
              <a:t> </a:t>
            </a:r>
          </a:p>
          <a:p>
            <a:pPr marL="457200" indent="-457200" fontAlgn="auto">
              <a:spcAft>
                <a:spcPts val="0"/>
              </a:spcAft>
              <a:buFont typeface="Arial" pitchFamily="34" charset="0"/>
              <a:buAutoNum type="arabicPeriod"/>
              <a:defRPr/>
            </a:pPr>
            <a:r>
              <a:rPr lang="cs-CZ" sz="2800" dirty="0" smtClean="0"/>
              <a:t>k</a:t>
            </a:r>
            <a:r>
              <a:rPr lang="cs-CZ" sz="2800" baseline="-25000" dirty="0" smtClean="0"/>
              <a:t>2</a:t>
            </a:r>
            <a:r>
              <a:rPr lang="cs-CZ" sz="2800" dirty="0" smtClean="0"/>
              <a:t>; k</a:t>
            </a:r>
            <a:r>
              <a:rPr lang="cs-CZ" sz="2800" baseline="-25000" dirty="0" smtClean="0"/>
              <a:t>2</a:t>
            </a:r>
            <a:r>
              <a:rPr lang="cs-CZ" sz="2800" dirty="0" smtClean="0"/>
              <a:t>(B; 5 cm) </a:t>
            </a:r>
          </a:p>
          <a:p>
            <a:pPr marL="457200" indent="-457200" fontAlgn="auto">
              <a:spcAft>
                <a:spcPts val="0"/>
              </a:spcAft>
              <a:buFont typeface="Arial" pitchFamily="34" charset="0"/>
              <a:buAutoNum type="arabicPeriod"/>
              <a:defRPr/>
            </a:pPr>
            <a:r>
              <a:rPr lang="cs-CZ" sz="2600" dirty="0" smtClean="0">
                <a:sym typeface="Symbol" pitchFamily="18" charset="2"/>
              </a:rPr>
              <a:t>C; C  </a:t>
            </a:r>
            <a:r>
              <a:rPr lang="cs-CZ" sz="2800" dirty="0" smtClean="0"/>
              <a:t>k</a:t>
            </a:r>
            <a:r>
              <a:rPr lang="cs-CZ" sz="2800" baseline="-25000" dirty="0" smtClean="0"/>
              <a:t>1</a:t>
            </a:r>
            <a:r>
              <a:rPr lang="cs-CZ" sz="2600" dirty="0" smtClean="0">
                <a:sym typeface="Symbol" pitchFamily="18" charset="2"/>
              </a:rPr>
              <a:t> </a:t>
            </a:r>
            <a:r>
              <a:rPr lang="cs-CZ" sz="2600" b="1" dirty="0" smtClean="0">
                <a:sym typeface="Symbol" pitchFamily="18" charset="2"/>
              </a:rPr>
              <a:t> </a:t>
            </a:r>
            <a:r>
              <a:rPr lang="cs-CZ" sz="2800" dirty="0" smtClean="0"/>
              <a:t>k</a:t>
            </a:r>
            <a:r>
              <a:rPr lang="cs-CZ" sz="2800" baseline="-25000" dirty="0" smtClean="0"/>
              <a:t>2</a:t>
            </a:r>
          </a:p>
          <a:p>
            <a:pPr marL="457200" indent="-457200" fontAlgn="auto">
              <a:spcAft>
                <a:spcPts val="0"/>
              </a:spcAft>
              <a:buFont typeface="Arial" pitchFamily="34" charset="0"/>
              <a:buAutoNum type="arabicPeriod"/>
              <a:defRPr/>
            </a:pPr>
            <a:r>
              <a:rPr lang="cs-CZ" sz="2800" dirty="0" smtClean="0"/>
              <a:t>h</a:t>
            </a:r>
            <a:r>
              <a:rPr lang="cs-CZ" sz="2800" baseline="-25000" dirty="0" smtClean="0"/>
              <a:t>1</a:t>
            </a:r>
            <a:r>
              <a:rPr lang="cs-CZ" sz="2800" dirty="0" smtClean="0"/>
              <a:t>; </a:t>
            </a:r>
            <a:r>
              <a:rPr lang="cs-CZ" sz="2800" dirty="0" err="1" smtClean="0"/>
              <a:t>h</a:t>
            </a:r>
            <a:r>
              <a:rPr lang="cs-CZ" sz="2800" baseline="-25000" dirty="0" err="1" smtClean="0"/>
              <a:t>1</a:t>
            </a:r>
            <a:r>
              <a:rPr lang="cs-CZ" sz="2800" dirty="0" smtClean="0"/>
              <a:t>(A; 3 cm) </a:t>
            </a:r>
            <a:r>
              <a:rPr lang="cs-CZ" sz="2800" dirty="0" smtClean="0">
                <a:sym typeface="Symbol" pitchFamily="18" charset="2"/>
              </a:rPr>
              <a:t> </a:t>
            </a:r>
          </a:p>
          <a:p>
            <a:pPr marL="457200" indent="-457200" fontAlgn="auto">
              <a:spcAft>
                <a:spcPts val="0"/>
              </a:spcAft>
              <a:buFont typeface="Arial" pitchFamily="34" charset="0"/>
              <a:buAutoNum type="arabicPeriod"/>
              <a:defRPr/>
            </a:pPr>
            <a:r>
              <a:rPr lang="cs-CZ" sz="2800" dirty="0" smtClean="0"/>
              <a:t>h</a:t>
            </a:r>
            <a:r>
              <a:rPr lang="cs-CZ" sz="2800" baseline="-25000" dirty="0" smtClean="0"/>
              <a:t>2</a:t>
            </a:r>
            <a:r>
              <a:rPr lang="cs-CZ" sz="2800" dirty="0" smtClean="0"/>
              <a:t>; </a:t>
            </a:r>
            <a:r>
              <a:rPr lang="cs-CZ" sz="2800" dirty="0" err="1" smtClean="0"/>
              <a:t>h</a:t>
            </a:r>
            <a:r>
              <a:rPr lang="cs-CZ" sz="2800" baseline="-25000" dirty="0" err="1" smtClean="0"/>
              <a:t>2</a:t>
            </a:r>
            <a:r>
              <a:rPr lang="cs-CZ" sz="2800" dirty="0" smtClean="0"/>
              <a:t>(C; 4 cm)</a:t>
            </a:r>
          </a:p>
          <a:p>
            <a:pPr marL="457200" indent="-457200" fontAlgn="auto">
              <a:spcAft>
                <a:spcPts val="0"/>
              </a:spcAft>
              <a:buFont typeface="Arial" pitchFamily="34" charset="0"/>
              <a:buAutoNum type="arabicPeriod"/>
              <a:defRPr/>
            </a:pPr>
            <a:r>
              <a:rPr lang="cs-CZ" sz="2600" dirty="0" smtClean="0">
                <a:sym typeface="Symbol" pitchFamily="18" charset="2"/>
              </a:rPr>
              <a:t>D; </a:t>
            </a:r>
            <a:r>
              <a:rPr lang="cs-CZ" sz="2600" dirty="0" err="1" smtClean="0">
                <a:sym typeface="Symbol" pitchFamily="18" charset="2"/>
              </a:rPr>
              <a:t>D</a:t>
            </a:r>
            <a:r>
              <a:rPr lang="cs-CZ" sz="2600" dirty="0" smtClean="0">
                <a:sym typeface="Symbol" pitchFamily="18" charset="2"/>
              </a:rPr>
              <a:t>  </a:t>
            </a:r>
            <a:r>
              <a:rPr lang="cs-CZ" sz="2800" dirty="0" smtClean="0"/>
              <a:t>h</a:t>
            </a:r>
            <a:r>
              <a:rPr lang="cs-CZ" sz="2800" baseline="-25000" dirty="0" smtClean="0"/>
              <a:t>1</a:t>
            </a:r>
            <a:r>
              <a:rPr lang="cs-CZ" sz="2600" dirty="0" smtClean="0">
                <a:sym typeface="Symbol" pitchFamily="18" charset="2"/>
              </a:rPr>
              <a:t> </a:t>
            </a:r>
            <a:r>
              <a:rPr lang="cs-CZ" sz="2600" b="1" dirty="0" smtClean="0">
                <a:sym typeface="Symbol" pitchFamily="18" charset="2"/>
              </a:rPr>
              <a:t> </a:t>
            </a:r>
            <a:r>
              <a:rPr lang="cs-CZ" sz="2800" dirty="0" smtClean="0"/>
              <a:t>h</a:t>
            </a:r>
            <a:r>
              <a:rPr lang="cs-CZ" sz="2800" baseline="-25000" dirty="0" smtClean="0"/>
              <a:t>2</a:t>
            </a:r>
            <a:endParaRPr lang="cs-CZ" sz="2600" dirty="0" smtClean="0">
              <a:sym typeface="Symbol" pitchFamily="18" charset="2"/>
            </a:endParaRPr>
          </a:p>
          <a:p>
            <a:pPr marL="457200" indent="-457200" fontAlgn="auto">
              <a:spcAft>
                <a:spcPts val="0"/>
              </a:spcAft>
              <a:buFont typeface="Arial" pitchFamily="34" charset="0"/>
              <a:buAutoNum type="arabicPeriod"/>
              <a:defRPr/>
            </a:pPr>
            <a:r>
              <a:rPr lang="cs-CZ" sz="2600" dirty="0" smtClean="0"/>
              <a:t>čtyřúhelník ABCD</a:t>
            </a:r>
          </a:p>
        </p:txBody>
      </p:sp>
      <p:sp>
        <p:nvSpPr>
          <p:cNvPr id="29701" name="TextovéPole 33"/>
          <p:cNvSpPr txBox="1">
            <a:spLocks noChangeArrowheads="1"/>
          </p:cNvSpPr>
          <p:nvPr/>
        </p:nvSpPr>
        <p:spPr bwMode="auto">
          <a:xfrm>
            <a:off x="4067175" y="3786188"/>
            <a:ext cx="1152525" cy="4921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600">
                <a:latin typeface="Calibri" pitchFamily="34" charset="0"/>
              </a:rPr>
              <a:t>5 cm</a:t>
            </a:r>
          </a:p>
        </p:txBody>
      </p:sp>
      <p:sp>
        <p:nvSpPr>
          <p:cNvPr id="29702" name="TextovéPole 34"/>
          <p:cNvSpPr txBox="1">
            <a:spLocks noChangeArrowheads="1"/>
          </p:cNvSpPr>
          <p:nvPr/>
        </p:nvSpPr>
        <p:spPr bwMode="auto">
          <a:xfrm>
            <a:off x="2051050" y="5529263"/>
            <a:ext cx="1152525" cy="4921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600">
                <a:latin typeface="Calibri" pitchFamily="34" charset="0"/>
              </a:rPr>
              <a:t>6 cm</a:t>
            </a:r>
          </a:p>
        </p:txBody>
      </p:sp>
      <p:sp>
        <p:nvSpPr>
          <p:cNvPr id="29703" name="TextovéPole 36"/>
          <p:cNvSpPr txBox="1">
            <a:spLocks noChangeArrowheads="1"/>
          </p:cNvSpPr>
          <p:nvPr/>
        </p:nvSpPr>
        <p:spPr bwMode="auto">
          <a:xfrm>
            <a:off x="323850" y="5529263"/>
            <a:ext cx="376238" cy="4921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600">
                <a:latin typeface="Calibri" pitchFamily="34" charset="0"/>
              </a:rPr>
              <a:t>A</a:t>
            </a:r>
          </a:p>
        </p:txBody>
      </p:sp>
      <p:sp>
        <p:nvSpPr>
          <p:cNvPr id="29704" name="TextovéPole 37"/>
          <p:cNvSpPr txBox="1">
            <a:spLocks noChangeArrowheads="1"/>
          </p:cNvSpPr>
          <p:nvPr/>
        </p:nvSpPr>
        <p:spPr bwMode="auto">
          <a:xfrm>
            <a:off x="4284663" y="5529263"/>
            <a:ext cx="376237" cy="4921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600">
                <a:latin typeface="Calibri" pitchFamily="34" charset="0"/>
              </a:rPr>
              <a:t>B</a:t>
            </a:r>
          </a:p>
        </p:txBody>
      </p:sp>
      <p:sp>
        <p:nvSpPr>
          <p:cNvPr id="29705" name="TextovéPole 38"/>
          <p:cNvSpPr txBox="1">
            <a:spLocks noChangeArrowheads="1"/>
          </p:cNvSpPr>
          <p:nvPr/>
        </p:nvSpPr>
        <p:spPr bwMode="auto">
          <a:xfrm>
            <a:off x="1476375" y="3500438"/>
            <a:ext cx="376238" cy="493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600">
                <a:latin typeface="Calibri" pitchFamily="34" charset="0"/>
              </a:rPr>
              <a:t>D</a:t>
            </a:r>
          </a:p>
        </p:txBody>
      </p:sp>
      <p:sp>
        <p:nvSpPr>
          <p:cNvPr id="29706" name="TextovéPole 39"/>
          <p:cNvSpPr txBox="1">
            <a:spLocks noChangeArrowheads="1"/>
          </p:cNvSpPr>
          <p:nvPr/>
        </p:nvSpPr>
        <p:spPr bwMode="auto">
          <a:xfrm>
            <a:off x="3835400" y="2781300"/>
            <a:ext cx="376238" cy="4921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600">
                <a:latin typeface="Calibri" pitchFamily="34" charset="0"/>
              </a:rPr>
              <a:t>C</a:t>
            </a:r>
          </a:p>
        </p:txBody>
      </p:sp>
      <p:sp>
        <p:nvSpPr>
          <p:cNvPr id="43" name="Nadpis 1"/>
          <p:cNvSpPr>
            <a:spLocks noGrp="1"/>
          </p:cNvSpPr>
          <p:nvPr>
            <p:ph type="title"/>
          </p:nvPr>
        </p:nvSpPr>
        <p:spPr>
          <a:xfrm>
            <a:off x="0" y="274638"/>
            <a:ext cx="9144000" cy="1143000"/>
          </a:xfrm>
        </p:spPr>
        <p:txBody>
          <a:bodyPr rtlCol="0">
            <a:normAutofit fontScale="9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sz="4000" dirty="0" smtClean="0"/>
              <a:t>Narýsuj čtyřúhelník ABCD</a:t>
            </a:r>
            <a:r>
              <a:rPr lang="cs-CZ" sz="3200" dirty="0" smtClean="0"/>
              <a:t/>
            </a:r>
            <a:br>
              <a:rPr lang="cs-CZ" sz="3200" dirty="0" smtClean="0"/>
            </a:br>
            <a:r>
              <a:rPr lang="cs-CZ" sz="3200" dirty="0" smtClean="0"/>
              <a:t>a = 6 cm, b = 5 cm, c = 4 cm, d = 3 cm, │AC│ = 5,5 cm</a:t>
            </a:r>
            <a:endParaRPr lang="cs-CZ" sz="3200" dirty="0"/>
          </a:p>
        </p:txBody>
      </p:sp>
      <p:sp>
        <p:nvSpPr>
          <p:cNvPr id="49" name="Oblouk 48"/>
          <p:cNvSpPr/>
          <p:nvPr/>
        </p:nvSpPr>
        <p:spPr>
          <a:xfrm>
            <a:off x="2413000" y="3068638"/>
            <a:ext cx="4679950" cy="4679950"/>
          </a:xfrm>
          <a:prstGeom prst="arc">
            <a:avLst>
              <a:gd name="adj1" fmla="val 14112077"/>
              <a:gd name="adj2" fmla="val 15977472"/>
            </a:avLst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50" name="TextovéPole 49"/>
          <p:cNvSpPr txBox="1">
            <a:spLocks noChangeArrowheads="1"/>
          </p:cNvSpPr>
          <p:nvPr/>
        </p:nvSpPr>
        <p:spPr bwMode="auto">
          <a:xfrm>
            <a:off x="4211638" y="2636838"/>
            <a:ext cx="504825" cy="4921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600">
                <a:latin typeface="Calibri" pitchFamily="34" charset="0"/>
              </a:rPr>
              <a:t>k</a:t>
            </a:r>
            <a:r>
              <a:rPr lang="cs-CZ" sz="2600" baseline="-25000">
                <a:latin typeface="Calibri" pitchFamily="34" charset="0"/>
              </a:rPr>
              <a:t>2</a:t>
            </a:r>
          </a:p>
        </p:txBody>
      </p:sp>
      <p:sp>
        <p:nvSpPr>
          <p:cNvPr id="29710" name="TextovéPole 35"/>
          <p:cNvSpPr txBox="1">
            <a:spLocks noChangeArrowheads="1"/>
          </p:cNvSpPr>
          <p:nvPr/>
        </p:nvSpPr>
        <p:spPr bwMode="auto">
          <a:xfrm>
            <a:off x="2195513" y="3141663"/>
            <a:ext cx="1152525" cy="4921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600">
                <a:latin typeface="Calibri" pitchFamily="34" charset="0"/>
              </a:rPr>
              <a:t>4 cm</a:t>
            </a:r>
          </a:p>
        </p:txBody>
      </p:sp>
      <p:sp>
        <p:nvSpPr>
          <p:cNvPr id="29711" name="TextovéPole 47"/>
          <p:cNvSpPr txBox="1">
            <a:spLocks noChangeArrowheads="1"/>
          </p:cNvSpPr>
          <p:nvPr/>
        </p:nvSpPr>
        <p:spPr bwMode="auto">
          <a:xfrm>
            <a:off x="468313" y="4221163"/>
            <a:ext cx="1150937" cy="4921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600">
                <a:latin typeface="Calibri" pitchFamily="34" charset="0"/>
              </a:rPr>
              <a:t>3 cm</a:t>
            </a:r>
          </a:p>
        </p:txBody>
      </p:sp>
      <p:sp>
        <p:nvSpPr>
          <p:cNvPr id="60" name="TextovéPole 59"/>
          <p:cNvSpPr txBox="1">
            <a:spLocks noChangeArrowheads="1"/>
          </p:cNvSpPr>
          <p:nvPr/>
        </p:nvSpPr>
        <p:spPr bwMode="auto">
          <a:xfrm>
            <a:off x="3203575" y="2565400"/>
            <a:ext cx="504825" cy="4921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600">
                <a:latin typeface="Calibri" pitchFamily="34" charset="0"/>
              </a:rPr>
              <a:t>k</a:t>
            </a:r>
            <a:r>
              <a:rPr lang="cs-CZ" sz="2600" baseline="-25000">
                <a:latin typeface="Calibri" pitchFamily="34" charset="0"/>
              </a:rPr>
              <a:t>1</a:t>
            </a:r>
          </a:p>
        </p:txBody>
      </p:sp>
      <p:cxnSp>
        <p:nvCxnSpPr>
          <p:cNvPr id="27" name="Přímá spojovací čára 26"/>
          <p:cNvCxnSpPr/>
          <p:nvPr/>
        </p:nvCxnSpPr>
        <p:spPr>
          <a:xfrm>
            <a:off x="611188" y="5589588"/>
            <a:ext cx="3744912" cy="0"/>
          </a:xfrm>
          <a:prstGeom prst="line">
            <a:avLst/>
          </a:prstGeom>
          <a:ln w="28575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8" name="Přímá spojovací čára 27"/>
          <p:cNvCxnSpPr/>
          <p:nvPr/>
        </p:nvCxnSpPr>
        <p:spPr>
          <a:xfrm>
            <a:off x="3924300" y="3213100"/>
            <a:ext cx="431800" cy="2376488"/>
          </a:xfrm>
          <a:prstGeom prst="line">
            <a:avLst/>
          </a:prstGeom>
          <a:ln w="28575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9" name="Přímá spojovací čára 28"/>
          <p:cNvCxnSpPr/>
          <p:nvPr/>
        </p:nvCxnSpPr>
        <p:spPr>
          <a:xfrm flipV="1">
            <a:off x="1619250" y="3213100"/>
            <a:ext cx="2305050" cy="720725"/>
          </a:xfrm>
          <a:prstGeom prst="line">
            <a:avLst/>
          </a:prstGeom>
          <a:ln w="28575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0" name="Přímá spojovací čára 29"/>
          <p:cNvCxnSpPr/>
          <p:nvPr/>
        </p:nvCxnSpPr>
        <p:spPr>
          <a:xfrm flipH="1">
            <a:off x="611188" y="3933825"/>
            <a:ext cx="1008062" cy="1655763"/>
          </a:xfrm>
          <a:prstGeom prst="line">
            <a:avLst/>
          </a:prstGeom>
          <a:ln w="28575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" name="Přímá spojovací čára 30"/>
          <p:cNvCxnSpPr/>
          <p:nvPr/>
        </p:nvCxnSpPr>
        <p:spPr>
          <a:xfrm flipH="1">
            <a:off x="611188" y="3213100"/>
            <a:ext cx="3313112" cy="2376488"/>
          </a:xfrm>
          <a:prstGeom prst="line">
            <a:avLst/>
          </a:prstGeom>
          <a:ln w="19050">
            <a:solidFill>
              <a:srgbClr val="FF0000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9718" name="TextovéPole 32"/>
          <p:cNvSpPr txBox="1">
            <a:spLocks noChangeArrowheads="1"/>
          </p:cNvSpPr>
          <p:nvPr/>
        </p:nvSpPr>
        <p:spPr bwMode="auto">
          <a:xfrm>
            <a:off x="2268538" y="4221163"/>
            <a:ext cx="1150937" cy="4921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600">
                <a:latin typeface="Calibri" pitchFamily="34" charset="0"/>
              </a:rPr>
              <a:t>5,5 cm</a:t>
            </a:r>
          </a:p>
        </p:txBody>
      </p:sp>
      <p:sp>
        <p:nvSpPr>
          <p:cNvPr id="41" name="Oblouk 40"/>
          <p:cNvSpPr/>
          <p:nvPr/>
        </p:nvSpPr>
        <p:spPr>
          <a:xfrm>
            <a:off x="-2555875" y="1773238"/>
            <a:ext cx="7199313" cy="7199312"/>
          </a:xfrm>
          <a:prstGeom prst="arc">
            <a:avLst>
              <a:gd name="adj1" fmla="val 18672212"/>
              <a:gd name="adj2" fmla="val 19759422"/>
            </a:avLst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>
              <a:ln>
                <a:solidFill>
                  <a:sysClr val="windowText" lastClr="000000"/>
                </a:solidFill>
              </a:ln>
            </a:endParaRPr>
          </a:p>
        </p:txBody>
      </p:sp>
      <p:sp>
        <p:nvSpPr>
          <p:cNvPr id="42" name="Oblouk 41"/>
          <p:cNvSpPr/>
          <p:nvPr/>
        </p:nvSpPr>
        <p:spPr>
          <a:xfrm>
            <a:off x="-1404938" y="3644900"/>
            <a:ext cx="3960813" cy="3960813"/>
          </a:xfrm>
          <a:prstGeom prst="arc">
            <a:avLst>
              <a:gd name="adj1" fmla="val 16538392"/>
              <a:gd name="adj2" fmla="val 18940577"/>
            </a:avLst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>
              <a:ln>
                <a:solidFill>
                  <a:sysClr val="windowText" lastClr="000000"/>
                </a:solidFill>
              </a:ln>
            </a:endParaRPr>
          </a:p>
        </p:txBody>
      </p:sp>
      <p:sp>
        <p:nvSpPr>
          <p:cNvPr id="44" name="Oblouk 43"/>
          <p:cNvSpPr/>
          <p:nvPr/>
        </p:nvSpPr>
        <p:spPr>
          <a:xfrm>
            <a:off x="1476375" y="836613"/>
            <a:ext cx="4679950" cy="4679950"/>
          </a:xfrm>
          <a:prstGeom prst="arc">
            <a:avLst>
              <a:gd name="adj1" fmla="val 8931899"/>
              <a:gd name="adj2" fmla="val 10667967"/>
            </a:avLst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>
              <a:ln>
                <a:solidFill>
                  <a:sysClr val="windowText" lastClr="000000"/>
                </a:solidFill>
              </a:ln>
            </a:endParaRPr>
          </a:p>
        </p:txBody>
      </p:sp>
      <p:sp>
        <p:nvSpPr>
          <p:cNvPr id="45" name="TextovéPole 44"/>
          <p:cNvSpPr txBox="1">
            <a:spLocks noChangeArrowheads="1"/>
          </p:cNvSpPr>
          <p:nvPr/>
        </p:nvSpPr>
        <p:spPr bwMode="auto">
          <a:xfrm>
            <a:off x="684213" y="3584575"/>
            <a:ext cx="503237" cy="4921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600">
                <a:latin typeface="Calibri" pitchFamily="34" charset="0"/>
              </a:rPr>
              <a:t>h</a:t>
            </a:r>
            <a:r>
              <a:rPr lang="cs-CZ" sz="2600" baseline="-25000">
                <a:latin typeface="Calibri" pitchFamily="34" charset="0"/>
              </a:rPr>
              <a:t>1</a:t>
            </a:r>
          </a:p>
        </p:txBody>
      </p:sp>
      <p:sp>
        <p:nvSpPr>
          <p:cNvPr id="46" name="TextovéPole 45"/>
          <p:cNvSpPr txBox="1">
            <a:spLocks noChangeArrowheads="1"/>
          </p:cNvSpPr>
          <p:nvPr/>
        </p:nvSpPr>
        <p:spPr bwMode="auto">
          <a:xfrm>
            <a:off x="1403350" y="2997200"/>
            <a:ext cx="504825" cy="4921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600">
                <a:latin typeface="Calibri" pitchFamily="34" charset="0"/>
              </a:rPr>
              <a:t>h</a:t>
            </a:r>
            <a:r>
              <a:rPr lang="cs-CZ" sz="2600" baseline="-25000">
                <a:latin typeface="Calibri" pitchFamily="34" charset="0"/>
              </a:rPr>
              <a:t>2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7" dur="1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8" dur="5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6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6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6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6" dur="500"/>
                                        <p:tgtEl>
                                          <p:spTgt spid="4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1" dur="500" fill="hold"/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500" fill="hold"/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3" dur="500"/>
                                        <p:tgtEl>
                                          <p:spTgt spid="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4" dur="5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0" dur="5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" fill="hold">
                      <p:stCondLst>
                        <p:cond delay="indefinite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5" dur="5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5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7" dur="500"/>
                                        <p:tgtEl>
                                          <p:spTgt spid="4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2" dur="50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4" fill="hold">
                      <p:stCondLst>
                        <p:cond delay="indefinite"/>
                      </p:stCondLst>
                      <p:childTnLst>
                        <p:par>
                          <p:cTn id="75" fill="hold">
                            <p:stCondLst>
                              <p:cond delay="0"/>
                            </p:stCondLst>
                            <p:childTnLst>
                              <p:par>
                                <p:cTn id="76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8" dur="500"/>
                                        <p:tgtEl>
                                          <p:spTgt spid="4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9" fill="hold">
                      <p:stCondLst>
                        <p:cond delay="indefinite"/>
                      </p:stCondLst>
                      <p:childTnLst>
                        <p:par>
                          <p:cTn id="80" fill="hold">
                            <p:stCondLst>
                              <p:cond delay="0"/>
                            </p:stCondLst>
                            <p:childTnLst>
                              <p:par>
                                <p:cTn id="81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3" dur="50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4" dur="50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5" dur="500"/>
                                        <p:tgtEl>
                                          <p:spTgt spid="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6" fill="hold">
                      <p:stCondLst>
                        <p:cond delay="indefinite"/>
                      </p:stCondLst>
                      <p:childTnLst>
                        <p:par>
                          <p:cTn id="87" fill="hold">
                            <p:stCondLst>
                              <p:cond delay="0"/>
                            </p:stCondLst>
                            <p:childTnLst>
                              <p:par>
                                <p:cTn id="88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0" dur="500" fill="hold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1" dur="500" fill="hold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2" fill="hold">
                      <p:stCondLst>
                        <p:cond delay="indefinite"/>
                      </p:stCondLst>
                      <p:childTnLst>
                        <p:par>
                          <p:cTn id="93" fill="hold">
                            <p:stCondLst>
                              <p:cond delay="0"/>
                            </p:stCondLst>
                            <p:childTnLst>
                              <p:par>
                                <p:cTn id="94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6" dur="500" fill="hold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7" dur="500" fill="hold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8" fill="hold">
                      <p:stCondLst>
                        <p:cond delay="indefinite"/>
                      </p:stCondLst>
                      <p:childTnLst>
                        <p:par>
                          <p:cTn id="99" fill="hold">
                            <p:stCondLst>
                              <p:cond delay="0"/>
                            </p:stCondLst>
                            <p:childTnLst>
                              <p:par>
                                <p:cTn id="10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2" dur="500" fill="hold"/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3" dur="500" fill="hold"/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uild="p"/>
      <p:bldP spid="50" grpId="0"/>
      <p:bldP spid="60" grpId="0"/>
      <p:bldP spid="45" grpId="0"/>
      <p:bldP spid="46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1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762500" cy="639762"/>
          </a:xfrm>
        </p:spPr>
        <p:txBody>
          <a:bodyPr/>
          <a:lstStyle/>
          <a:p>
            <a:r>
              <a:rPr lang="cs-CZ" sz="3200" smtClean="0"/>
              <a:t>Konstrukce podle zápisu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31800" y="2133600"/>
            <a:ext cx="4711700" cy="3951288"/>
          </a:xfrm>
        </p:spPr>
        <p:txBody>
          <a:bodyPr rtlCol="0">
            <a:normAutofit lnSpcReduction="10000"/>
          </a:bodyPr>
          <a:lstStyle/>
          <a:p>
            <a:pPr marL="457200" indent="-457200" fontAlgn="auto">
              <a:spcAft>
                <a:spcPts val="0"/>
              </a:spcAft>
              <a:buFont typeface="Arial" pitchFamily="34" charset="0"/>
              <a:buAutoNum type="arabicPeriod"/>
              <a:defRPr/>
            </a:pPr>
            <a:r>
              <a:rPr lang="cs-CZ" sz="2800" dirty="0" smtClean="0"/>
              <a:t>AB; │AB│ = 6 cm</a:t>
            </a:r>
          </a:p>
          <a:p>
            <a:pPr marL="457200" indent="-457200" fontAlgn="auto">
              <a:spcAft>
                <a:spcPts val="0"/>
              </a:spcAft>
              <a:buFont typeface="Arial" pitchFamily="34" charset="0"/>
              <a:buAutoNum type="arabicPeriod"/>
              <a:defRPr/>
            </a:pPr>
            <a:r>
              <a:rPr lang="cs-CZ" sz="2800" dirty="0" smtClean="0"/>
              <a:t>k</a:t>
            </a:r>
            <a:r>
              <a:rPr lang="cs-CZ" sz="2800" baseline="-25000" dirty="0" smtClean="0"/>
              <a:t>1</a:t>
            </a:r>
            <a:r>
              <a:rPr lang="cs-CZ" sz="2800" dirty="0" smtClean="0"/>
              <a:t>; </a:t>
            </a:r>
            <a:r>
              <a:rPr lang="cs-CZ" sz="2800" dirty="0" err="1" smtClean="0"/>
              <a:t>k</a:t>
            </a:r>
            <a:r>
              <a:rPr lang="cs-CZ" sz="2800" baseline="-25000" dirty="0" err="1" smtClean="0"/>
              <a:t>1</a:t>
            </a:r>
            <a:r>
              <a:rPr lang="cs-CZ" sz="2800" dirty="0" smtClean="0"/>
              <a:t>(A; 5,5 cm) </a:t>
            </a:r>
            <a:r>
              <a:rPr lang="cs-CZ" sz="2800" dirty="0" smtClean="0">
                <a:sym typeface="Symbol" pitchFamily="18" charset="2"/>
              </a:rPr>
              <a:t> </a:t>
            </a:r>
          </a:p>
          <a:p>
            <a:pPr marL="457200" indent="-457200" fontAlgn="auto">
              <a:spcAft>
                <a:spcPts val="0"/>
              </a:spcAft>
              <a:buFont typeface="Arial" pitchFamily="34" charset="0"/>
              <a:buAutoNum type="arabicPeriod"/>
              <a:defRPr/>
            </a:pPr>
            <a:r>
              <a:rPr lang="cs-CZ" sz="2800" dirty="0" smtClean="0"/>
              <a:t>k</a:t>
            </a:r>
            <a:r>
              <a:rPr lang="cs-CZ" sz="2800" baseline="-25000" dirty="0" smtClean="0"/>
              <a:t>2</a:t>
            </a:r>
            <a:r>
              <a:rPr lang="cs-CZ" sz="2800" dirty="0" smtClean="0"/>
              <a:t>; </a:t>
            </a:r>
            <a:r>
              <a:rPr lang="cs-CZ" sz="2800" dirty="0" err="1" smtClean="0"/>
              <a:t>k</a:t>
            </a:r>
            <a:r>
              <a:rPr lang="cs-CZ" sz="2800" baseline="-25000" dirty="0" err="1" smtClean="0"/>
              <a:t>2</a:t>
            </a:r>
            <a:r>
              <a:rPr lang="cs-CZ" sz="2800" dirty="0" smtClean="0"/>
              <a:t>(B; 5 cm) </a:t>
            </a:r>
          </a:p>
          <a:p>
            <a:pPr marL="457200" indent="-457200" fontAlgn="auto">
              <a:spcAft>
                <a:spcPts val="0"/>
              </a:spcAft>
              <a:buFont typeface="Arial" pitchFamily="34" charset="0"/>
              <a:buAutoNum type="arabicPeriod"/>
              <a:defRPr/>
            </a:pPr>
            <a:r>
              <a:rPr lang="cs-CZ" sz="2800" dirty="0" smtClean="0">
                <a:sym typeface="Symbol" pitchFamily="18" charset="2"/>
              </a:rPr>
              <a:t>C; </a:t>
            </a:r>
            <a:r>
              <a:rPr lang="cs-CZ" sz="2800" dirty="0" err="1" smtClean="0">
                <a:sym typeface="Symbol" pitchFamily="18" charset="2"/>
              </a:rPr>
              <a:t>C</a:t>
            </a:r>
            <a:r>
              <a:rPr lang="cs-CZ" sz="2800" dirty="0" smtClean="0">
                <a:sym typeface="Symbol" pitchFamily="18" charset="2"/>
              </a:rPr>
              <a:t>  </a:t>
            </a:r>
            <a:r>
              <a:rPr lang="cs-CZ" sz="2800" dirty="0" smtClean="0"/>
              <a:t>k</a:t>
            </a:r>
            <a:r>
              <a:rPr lang="cs-CZ" sz="2800" baseline="-25000" dirty="0" smtClean="0"/>
              <a:t>1</a:t>
            </a:r>
            <a:r>
              <a:rPr lang="cs-CZ" sz="2800" dirty="0" smtClean="0">
                <a:sym typeface="Symbol" pitchFamily="18" charset="2"/>
              </a:rPr>
              <a:t> </a:t>
            </a:r>
            <a:r>
              <a:rPr lang="cs-CZ" sz="2800" b="1" dirty="0" smtClean="0">
                <a:sym typeface="Symbol" pitchFamily="18" charset="2"/>
              </a:rPr>
              <a:t> </a:t>
            </a:r>
            <a:r>
              <a:rPr lang="cs-CZ" sz="2800" dirty="0" smtClean="0"/>
              <a:t>k</a:t>
            </a:r>
            <a:r>
              <a:rPr lang="cs-CZ" sz="2800" baseline="-25000" dirty="0" smtClean="0"/>
              <a:t>2</a:t>
            </a:r>
          </a:p>
          <a:p>
            <a:pPr marL="457200" indent="-457200" fontAlgn="auto">
              <a:spcAft>
                <a:spcPts val="0"/>
              </a:spcAft>
              <a:buFont typeface="Arial" pitchFamily="34" charset="0"/>
              <a:buAutoNum type="arabicPeriod"/>
              <a:defRPr/>
            </a:pPr>
            <a:r>
              <a:rPr lang="cs-CZ" sz="2800" dirty="0" smtClean="0"/>
              <a:t>h</a:t>
            </a:r>
            <a:r>
              <a:rPr lang="cs-CZ" sz="2800" baseline="-25000" dirty="0" smtClean="0"/>
              <a:t>1</a:t>
            </a:r>
            <a:r>
              <a:rPr lang="cs-CZ" sz="2800" dirty="0" smtClean="0"/>
              <a:t>; </a:t>
            </a:r>
            <a:r>
              <a:rPr lang="cs-CZ" sz="2800" dirty="0" err="1" smtClean="0"/>
              <a:t>h</a:t>
            </a:r>
            <a:r>
              <a:rPr lang="cs-CZ" sz="2800" baseline="-25000" dirty="0" err="1" smtClean="0"/>
              <a:t>1</a:t>
            </a:r>
            <a:r>
              <a:rPr lang="cs-CZ" sz="2800" dirty="0" smtClean="0"/>
              <a:t>(A; 3 cm) </a:t>
            </a:r>
            <a:r>
              <a:rPr lang="cs-CZ" sz="2800" dirty="0" smtClean="0">
                <a:sym typeface="Symbol" pitchFamily="18" charset="2"/>
              </a:rPr>
              <a:t> </a:t>
            </a:r>
          </a:p>
          <a:p>
            <a:pPr marL="457200" indent="-457200" fontAlgn="auto">
              <a:spcAft>
                <a:spcPts val="0"/>
              </a:spcAft>
              <a:buFont typeface="Arial" pitchFamily="34" charset="0"/>
              <a:buAutoNum type="arabicPeriod"/>
              <a:defRPr/>
            </a:pPr>
            <a:r>
              <a:rPr lang="cs-CZ" sz="2800" dirty="0" smtClean="0"/>
              <a:t>h</a:t>
            </a:r>
            <a:r>
              <a:rPr lang="cs-CZ" sz="2800" baseline="-25000" dirty="0" smtClean="0"/>
              <a:t>2</a:t>
            </a:r>
            <a:r>
              <a:rPr lang="cs-CZ" sz="2800" dirty="0" smtClean="0"/>
              <a:t>; </a:t>
            </a:r>
            <a:r>
              <a:rPr lang="cs-CZ" sz="2800" dirty="0" err="1" smtClean="0"/>
              <a:t>h</a:t>
            </a:r>
            <a:r>
              <a:rPr lang="cs-CZ" sz="2800" baseline="-25000" dirty="0" err="1" smtClean="0"/>
              <a:t>2</a:t>
            </a:r>
            <a:r>
              <a:rPr lang="cs-CZ" sz="2800" dirty="0" smtClean="0"/>
              <a:t>(C; 4 cm)</a:t>
            </a:r>
          </a:p>
          <a:p>
            <a:pPr marL="457200" indent="-457200" fontAlgn="auto">
              <a:spcAft>
                <a:spcPts val="0"/>
              </a:spcAft>
              <a:buFont typeface="Arial" pitchFamily="34" charset="0"/>
              <a:buAutoNum type="arabicPeriod"/>
              <a:defRPr/>
            </a:pPr>
            <a:r>
              <a:rPr lang="cs-CZ" sz="2800" dirty="0" smtClean="0">
                <a:sym typeface="Symbol" pitchFamily="18" charset="2"/>
              </a:rPr>
              <a:t>D; </a:t>
            </a:r>
            <a:r>
              <a:rPr lang="cs-CZ" sz="2800" dirty="0" err="1" smtClean="0">
                <a:sym typeface="Symbol" pitchFamily="18" charset="2"/>
              </a:rPr>
              <a:t>D</a:t>
            </a:r>
            <a:r>
              <a:rPr lang="cs-CZ" sz="2800" dirty="0" smtClean="0">
                <a:sym typeface="Symbol" pitchFamily="18" charset="2"/>
              </a:rPr>
              <a:t>  </a:t>
            </a:r>
            <a:r>
              <a:rPr lang="cs-CZ" sz="2800" dirty="0" smtClean="0"/>
              <a:t>h</a:t>
            </a:r>
            <a:r>
              <a:rPr lang="cs-CZ" sz="2800" baseline="-25000" dirty="0" smtClean="0"/>
              <a:t>1</a:t>
            </a:r>
            <a:r>
              <a:rPr lang="cs-CZ" sz="2800" dirty="0" smtClean="0">
                <a:sym typeface="Symbol" pitchFamily="18" charset="2"/>
              </a:rPr>
              <a:t> </a:t>
            </a:r>
            <a:r>
              <a:rPr lang="cs-CZ" sz="2800" b="1" dirty="0" smtClean="0">
                <a:sym typeface="Symbol" pitchFamily="18" charset="2"/>
              </a:rPr>
              <a:t> </a:t>
            </a:r>
            <a:r>
              <a:rPr lang="cs-CZ" sz="2800" dirty="0" smtClean="0"/>
              <a:t>h</a:t>
            </a:r>
            <a:r>
              <a:rPr lang="cs-CZ" sz="2800" baseline="-25000" dirty="0" smtClean="0"/>
              <a:t>2</a:t>
            </a:r>
            <a:endParaRPr lang="cs-CZ" sz="2800" dirty="0" smtClean="0">
              <a:sym typeface="Symbol" pitchFamily="18" charset="2"/>
            </a:endParaRPr>
          </a:p>
          <a:p>
            <a:pPr marL="457200" indent="-457200" fontAlgn="auto">
              <a:spcAft>
                <a:spcPts val="0"/>
              </a:spcAft>
              <a:buFont typeface="Arial" pitchFamily="34" charset="0"/>
              <a:buAutoNum type="arabicPeriod"/>
              <a:defRPr/>
            </a:pPr>
            <a:r>
              <a:rPr lang="cs-CZ" sz="2800" dirty="0" smtClean="0"/>
              <a:t>čtyřúhelník ABCD</a:t>
            </a:r>
          </a:p>
          <a:p>
            <a:pPr marL="457200" indent="-457200" fontAlgn="auto">
              <a:spcAft>
                <a:spcPts val="0"/>
              </a:spcAft>
              <a:buFont typeface="Arial" pitchFamily="34" charset="0"/>
              <a:buAutoNum type="arabicPeriod"/>
              <a:defRPr/>
            </a:pPr>
            <a:endParaRPr lang="cs-CZ" sz="2600" dirty="0" smtClean="0"/>
          </a:p>
        </p:txBody>
      </p:sp>
      <p:sp>
        <p:nvSpPr>
          <p:cNvPr id="37" name="TextovéPole 36"/>
          <p:cNvSpPr txBox="1">
            <a:spLocks noChangeArrowheads="1"/>
          </p:cNvSpPr>
          <p:nvPr/>
        </p:nvSpPr>
        <p:spPr bwMode="auto">
          <a:xfrm>
            <a:off x="4140200" y="5456238"/>
            <a:ext cx="376238" cy="493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600">
                <a:latin typeface="Calibri" pitchFamily="34" charset="0"/>
              </a:rPr>
              <a:t>A</a:t>
            </a:r>
          </a:p>
        </p:txBody>
      </p:sp>
      <p:sp>
        <p:nvSpPr>
          <p:cNvPr id="38" name="TextovéPole 37"/>
          <p:cNvSpPr txBox="1">
            <a:spLocks noChangeArrowheads="1"/>
          </p:cNvSpPr>
          <p:nvPr/>
        </p:nvSpPr>
        <p:spPr bwMode="auto">
          <a:xfrm>
            <a:off x="8459788" y="5456238"/>
            <a:ext cx="377825" cy="493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600">
                <a:latin typeface="Calibri" pitchFamily="34" charset="0"/>
              </a:rPr>
              <a:t>B</a:t>
            </a:r>
          </a:p>
        </p:txBody>
      </p:sp>
      <p:sp>
        <p:nvSpPr>
          <p:cNvPr id="39" name="TextovéPole 38"/>
          <p:cNvSpPr txBox="1">
            <a:spLocks noChangeArrowheads="1"/>
          </p:cNvSpPr>
          <p:nvPr/>
        </p:nvSpPr>
        <p:spPr bwMode="auto">
          <a:xfrm>
            <a:off x="4284663" y="3213100"/>
            <a:ext cx="376237" cy="4921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600">
                <a:latin typeface="Calibri" pitchFamily="34" charset="0"/>
              </a:rPr>
              <a:t>D</a:t>
            </a:r>
          </a:p>
        </p:txBody>
      </p:sp>
      <p:sp>
        <p:nvSpPr>
          <p:cNvPr id="30726" name="Nadpis 1"/>
          <p:cNvSpPr>
            <a:spLocks noGrp="1"/>
          </p:cNvSpPr>
          <p:nvPr>
            <p:ph type="title"/>
          </p:nvPr>
        </p:nvSpPr>
        <p:spPr>
          <a:xfrm>
            <a:off x="0" y="274638"/>
            <a:ext cx="9144000" cy="1143000"/>
          </a:xfrm>
        </p:spPr>
        <p:txBody>
          <a:bodyPr/>
          <a:lstStyle/>
          <a:p>
            <a:r>
              <a:rPr lang="cs-CZ" sz="4000" smtClean="0"/>
              <a:t>Narýsuj čtyřúhelník ABCD</a:t>
            </a:r>
            <a:r>
              <a:rPr lang="cs-CZ" sz="3200" smtClean="0"/>
              <a:t/>
            </a:r>
            <a:br>
              <a:rPr lang="cs-CZ" sz="3200" smtClean="0"/>
            </a:br>
            <a:r>
              <a:rPr lang="cs-CZ" sz="3200" smtClean="0"/>
              <a:t>a = 6 cm, b = 5 cm, c = 4 cm, d = 3 cm, │AC│ = 5,5 cm</a:t>
            </a:r>
          </a:p>
        </p:txBody>
      </p:sp>
      <p:sp>
        <p:nvSpPr>
          <p:cNvPr id="49" name="Oblouk 48"/>
          <p:cNvSpPr/>
          <p:nvPr/>
        </p:nvSpPr>
        <p:spPr>
          <a:xfrm>
            <a:off x="5508625" y="2312988"/>
            <a:ext cx="6299200" cy="6300787"/>
          </a:xfrm>
          <a:prstGeom prst="arc">
            <a:avLst>
              <a:gd name="adj1" fmla="val 14112077"/>
              <a:gd name="adj2" fmla="val 16134191"/>
            </a:avLst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50" name="TextovéPole 49"/>
          <p:cNvSpPr txBox="1">
            <a:spLocks noChangeArrowheads="1"/>
          </p:cNvSpPr>
          <p:nvPr/>
        </p:nvSpPr>
        <p:spPr bwMode="auto">
          <a:xfrm>
            <a:off x="8243888" y="1844675"/>
            <a:ext cx="504825" cy="4921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600">
                <a:latin typeface="Calibri" pitchFamily="34" charset="0"/>
              </a:rPr>
              <a:t>k</a:t>
            </a:r>
            <a:r>
              <a:rPr lang="cs-CZ" sz="2600" baseline="-25000">
                <a:latin typeface="Calibri" pitchFamily="34" charset="0"/>
              </a:rPr>
              <a:t>2</a:t>
            </a:r>
          </a:p>
        </p:txBody>
      </p:sp>
      <p:sp>
        <p:nvSpPr>
          <p:cNvPr id="67" name="TextovéPole 66"/>
          <p:cNvSpPr txBox="1">
            <a:spLocks noChangeArrowheads="1"/>
          </p:cNvSpPr>
          <p:nvPr/>
        </p:nvSpPr>
        <p:spPr bwMode="auto">
          <a:xfrm>
            <a:off x="7362825" y="2071688"/>
            <a:ext cx="522288" cy="493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600">
                <a:latin typeface="Calibri" pitchFamily="34" charset="0"/>
              </a:rPr>
              <a:t>C</a:t>
            </a:r>
          </a:p>
        </p:txBody>
      </p:sp>
      <p:cxnSp>
        <p:nvCxnSpPr>
          <p:cNvPr id="48" name="Přímá spojovací čára 47"/>
          <p:cNvCxnSpPr/>
          <p:nvPr/>
        </p:nvCxnSpPr>
        <p:spPr>
          <a:xfrm>
            <a:off x="3995738" y="5445125"/>
            <a:ext cx="4968875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1" name="Volný tvar 50"/>
          <p:cNvSpPr/>
          <p:nvPr/>
        </p:nvSpPr>
        <p:spPr>
          <a:xfrm>
            <a:off x="4284663" y="5370513"/>
            <a:ext cx="0" cy="185737"/>
          </a:xfrm>
          <a:custGeom>
            <a:avLst/>
            <a:gdLst>
              <a:gd name="connsiteX0" fmla="*/ 0 w 0"/>
              <a:gd name="connsiteY0" fmla="*/ 0 h 185195"/>
              <a:gd name="connsiteX1" fmla="*/ 0 w 0"/>
              <a:gd name="connsiteY1" fmla="*/ 185195 h 18519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h="185195">
                <a:moveTo>
                  <a:pt x="0" y="0"/>
                </a:moveTo>
                <a:lnTo>
                  <a:pt x="0" y="185195"/>
                </a:lnTo>
              </a:path>
            </a:pathLst>
          </a:cu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54" name="Volný tvar 53"/>
          <p:cNvSpPr/>
          <p:nvPr/>
        </p:nvSpPr>
        <p:spPr>
          <a:xfrm>
            <a:off x="8604250" y="5373688"/>
            <a:ext cx="0" cy="184150"/>
          </a:xfrm>
          <a:custGeom>
            <a:avLst/>
            <a:gdLst>
              <a:gd name="connsiteX0" fmla="*/ 0 w 0"/>
              <a:gd name="connsiteY0" fmla="*/ 0 h 185195"/>
              <a:gd name="connsiteX1" fmla="*/ 0 w 0"/>
              <a:gd name="connsiteY1" fmla="*/ 185195 h 18519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h="185195">
                <a:moveTo>
                  <a:pt x="0" y="0"/>
                </a:moveTo>
                <a:lnTo>
                  <a:pt x="0" y="185195"/>
                </a:lnTo>
              </a:path>
            </a:pathLst>
          </a:cu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32" name="Oblouk 31"/>
          <p:cNvSpPr/>
          <p:nvPr/>
        </p:nvSpPr>
        <p:spPr>
          <a:xfrm>
            <a:off x="539750" y="1412875"/>
            <a:ext cx="8280400" cy="8280400"/>
          </a:xfrm>
          <a:prstGeom prst="arc">
            <a:avLst>
              <a:gd name="adj1" fmla="val 18071946"/>
              <a:gd name="adj2" fmla="val 19642048"/>
            </a:avLst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26" name="TextovéPole 25"/>
          <p:cNvSpPr txBox="1">
            <a:spLocks noChangeArrowheads="1"/>
          </p:cNvSpPr>
          <p:nvPr/>
        </p:nvSpPr>
        <p:spPr bwMode="auto">
          <a:xfrm>
            <a:off x="6948488" y="1700213"/>
            <a:ext cx="503237" cy="5048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600">
                <a:latin typeface="Calibri" pitchFamily="34" charset="0"/>
              </a:rPr>
              <a:t>k</a:t>
            </a:r>
            <a:r>
              <a:rPr lang="cs-CZ" sz="2600" baseline="-25000">
                <a:latin typeface="Calibri" pitchFamily="34" charset="0"/>
              </a:rPr>
              <a:t>1</a:t>
            </a:r>
          </a:p>
        </p:txBody>
      </p:sp>
      <p:sp>
        <p:nvSpPr>
          <p:cNvPr id="41" name="Oblouk 40"/>
          <p:cNvSpPr/>
          <p:nvPr/>
        </p:nvSpPr>
        <p:spPr>
          <a:xfrm>
            <a:off x="1476375" y="3500438"/>
            <a:ext cx="4319588" cy="3132137"/>
          </a:xfrm>
          <a:prstGeom prst="arc">
            <a:avLst>
              <a:gd name="adj1" fmla="val 17140707"/>
              <a:gd name="adj2" fmla="val 19642048"/>
            </a:avLst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42" name="Oblouk 41"/>
          <p:cNvSpPr/>
          <p:nvPr/>
        </p:nvSpPr>
        <p:spPr>
          <a:xfrm>
            <a:off x="4500563" y="-566738"/>
            <a:ext cx="6299200" cy="6299201"/>
          </a:xfrm>
          <a:prstGeom prst="arc">
            <a:avLst>
              <a:gd name="adj1" fmla="val 8811895"/>
              <a:gd name="adj2" fmla="val 10549187"/>
            </a:avLst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44" name="TextovéPole 43"/>
          <p:cNvSpPr txBox="1">
            <a:spLocks noChangeArrowheads="1"/>
          </p:cNvSpPr>
          <p:nvPr/>
        </p:nvSpPr>
        <p:spPr bwMode="auto">
          <a:xfrm>
            <a:off x="3924300" y="3068638"/>
            <a:ext cx="503238" cy="4921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600">
                <a:latin typeface="Calibri" pitchFamily="34" charset="0"/>
              </a:rPr>
              <a:t>h</a:t>
            </a:r>
            <a:r>
              <a:rPr lang="cs-CZ" sz="2600" baseline="-25000">
                <a:latin typeface="Calibri" pitchFamily="34" charset="0"/>
              </a:rPr>
              <a:t>1</a:t>
            </a:r>
          </a:p>
        </p:txBody>
      </p:sp>
      <p:sp>
        <p:nvSpPr>
          <p:cNvPr id="45" name="TextovéPole 44"/>
          <p:cNvSpPr txBox="1">
            <a:spLocks noChangeArrowheads="1"/>
          </p:cNvSpPr>
          <p:nvPr/>
        </p:nvSpPr>
        <p:spPr bwMode="auto">
          <a:xfrm>
            <a:off x="4572000" y="2708275"/>
            <a:ext cx="504825" cy="493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600">
                <a:latin typeface="Calibri" pitchFamily="34" charset="0"/>
              </a:rPr>
              <a:t>h</a:t>
            </a:r>
            <a:r>
              <a:rPr lang="cs-CZ" sz="2600" baseline="-25000">
                <a:latin typeface="Calibri" pitchFamily="34" charset="0"/>
              </a:rPr>
              <a:t>2</a:t>
            </a:r>
          </a:p>
        </p:txBody>
      </p:sp>
      <p:cxnSp>
        <p:nvCxnSpPr>
          <p:cNvPr id="52" name="Přímá spojovací čára 51"/>
          <p:cNvCxnSpPr>
            <a:endCxn id="26" idx="0"/>
          </p:cNvCxnSpPr>
          <p:nvPr/>
        </p:nvCxnSpPr>
        <p:spPr>
          <a:xfrm flipH="1" flipV="1">
            <a:off x="7200900" y="1700213"/>
            <a:ext cx="1619250" cy="4321175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5" name="Přímá spojovací čára 64"/>
          <p:cNvCxnSpPr/>
          <p:nvPr/>
        </p:nvCxnSpPr>
        <p:spPr>
          <a:xfrm flipH="1">
            <a:off x="4067175" y="2276475"/>
            <a:ext cx="4033838" cy="1728788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9" name="Přímá spojovací čára 68"/>
          <p:cNvCxnSpPr/>
          <p:nvPr/>
        </p:nvCxnSpPr>
        <p:spPr>
          <a:xfrm flipV="1">
            <a:off x="4140200" y="3213100"/>
            <a:ext cx="719138" cy="2808288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9" name="Volný tvar 78"/>
          <p:cNvSpPr/>
          <p:nvPr/>
        </p:nvSpPr>
        <p:spPr>
          <a:xfrm>
            <a:off x="4284663" y="2528888"/>
            <a:ext cx="4319587" cy="2916237"/>
          </a:xfrm>
          <a:custGeom>
            <a:avLst/>
            <a:gdLst>
              <a:gd name="connsiteX0" fmla="*/ 0 w 4320480"/>
              <a:gd name="connsiteY0" fmla="*/ 0 h 4104456"/>
              <a:gd name="connsiteX1" fmla="*/ 4320480 w 4320480"/>
              <a:gd name="connsiteY1" fmla="*/ 0 h 4104456"/>
              <a:gd name="connsiteX2" fmla="*/ 4320480 w 4320480"/>
              <a:gd name="connsiteY2" fmla="*/ 4104456 h 4104456"/>
              <a:gd name="connsiteX3" fmla="*/ 0 w 4320480"/>
              <a:gd name="connsiteY3" fmla="*/ 4104456 h 4104456"/>
              <a:gd name="connsiteX4" fmla="*/ 0 w 4320480"/>
              <a:gd name="connsiteY4" fmla="*/ 0 h 4104456"/>
              <a:gd name="connsiteX0" fmla="*/ 0 w 4320480"/>
              <a:gd name="connsiteY0" fmla="*/ 0 h 4104456"/>
              <a:gd name="connsiteX1" fmla="*/ 3240360 w 4320480"/>
              <a:gd name="connsiteY1" fmla="*/ 1224136 h 4104456"/>
              <a:gd name="connsiteX2" fmla="*/ 4320480 w 4320480"/>
              <a:gd name="connsiteY2" fmla="*/ 4104456 h 4104456"/>
              <a:gd name="connsiteX3" fmla="*/ 0 w 4320480"/>
              <a:gd name="connsiteY3" fmla="*/ 4104456 h 4104456"/>
              <a:gd name="connsiteX4" fmla="*/ 0 w 4320480"/>
              <a:gd name="connsiteY4" fmla="*/ 0 h 4104456"/>
              <a:gd name="connsiteX0" fmla="*/ 432048 w 4320480"/>
              <a:gd name="connsiteY0" fmla="*/ 1152128 h 2880320"/>
              <a:gd name="connsiteX1" fmla="*/ 3240360 w 4320480"/>
              <a:gd name="connsiteY1" fmla="*/ 0 h 2880320"/>
              <a:gd name="connsiteX2" fmla="*/ 4320480 w 4320480"/>
              <a:gd name="connsiteY2" fmla="*/ 2880320 h 2880320"/>
              <a:gd name="connsiteX3" fmla="*/ 0 w 4320480"/>
              <a:gd name="connsiteY3" fmla="*/ 2880320 h 2880320"/>
              <a:gd name="connsiteX4" fmla="*/ 432048 w 4320480"/>
              <a:gd name="connsiteY4" fmla="*/ 1152128 h 2880320"/>
              <a:gd name="connsiteX0" fmla="*/ 432096 w 4320480"/>
              <a:gd name="connsiteY0" fmla="*/ 1173274 h 2880320"/>
              <a:gd name="connsiteX1" fmla="*/ 3240360 w 4320480"/>
              <a:gd name="connsiteY1" fmla="*/ 0 h 2880320"/>
              <a:gd name="connsiteX2" fmla="*/ 4320480 w 4320480"/>
              <a:gd name="connsiteY2" fmla="*/ 2880320 h 2880320"/>
              <a:gd name="connsiteX3" fmla="*/ 0 w 4320480"/>
              <a:gd name="connsiteY3" fmla="*/ 2880320 h 2880320"/>
              <a:gd name="connsiteX4" fmla="*/ 432096 w 4320480"/>
              <a:gd name="connsiteY4" fmla="*/ 1173274 h 288032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4320480" h="2880320">
                <a:moveTo>
                  <a:pt x="432096" y="1173274"/>
                </a:moveTo>
                <a:lnTo>
                  <a:pt x="3240360" y="0"/>
                </a:lnTo>
                <a:lnTo>
                  <a:pt x="4320480" y="2880320"/>
                </a:lnTo>
                <a:lnTo>
                  <a:pt x="0" y="2880320"/>
                </a:lnTo>
                <a:lnTo>
                  <a:pt x="432096" y="1173274"/>
                </a:lnTo>
                <a:close/>
              </a:path>
            </a:pathLst>
          </a:custGeom>
          <a:noFill/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4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8" dur="500"/>
                                        <p:tgtEl>
                                          <p:spTgt spid="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3" dur="500"/>
                                        <p:tgtEl>
                                          <p:spTgt spid="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8" dur="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3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5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0" dur="5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2" fill="hold">
                      <p:stCondLst>
                        <p:cond delay="indefinite"/>
                      </p:stCondLst>
                      <p:childTnLst>
                        <p:par>
                          <p:cTn id="63" fill="hold">
                            <p:stCondLst>
                              <p:cond delay="0"/>
                            </p:stCondLst>
                            <p:childTnLst>
                              <p:par>
                                <p:cTn id="64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6" dur="500"/>
                                        <p:tgtEl>
                                          <p:spTgt spid="4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1" dur="500" fill="hold"/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500" fill="hold"/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3" dur="500"/>
                                        <p:tgtEl>
                                          <p:spTgt spid="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4" fill="hold">
                      <p:stCondLst>
                        <p:cond delay="indefinite"/>
                      </p:stCondLst>
                      <p:childTnLst>
                        <p:par>
                          <p:cTn id="75" fill="hold">
                            <p:stCondLst>
                              <p:cond delay="0"/>
                            </p:stCondLst>
                            <p:childTnLst>
                              <p:par>
                                <p:cTn id="76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8" dur="5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9" dur="5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0" fill="hold">
                      <p:stCondLst>
                        <p:cond delay="indefinite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4" dur="500" fill="hold"/>
                                        <p:tgtEl>
                                          <p:spTgt spid="6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5" dur="500" fill="hold"/>
                                        <p:tgtEl>
                                          <p:spTgt spid="6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6" dur="500"/>
                                        <p:tgtEl>
                                          <p:spTgt spid="6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1" dur="50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2" dur="50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97" dur="5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8" fill="hold">
                      <p:stCondLst>
                        <p:cond delay="indefinite"/>
                      </p:stCondLst>
                      <p:childTnLst>
                        <p:par>
                          <p:cTn id="99" fill="hold">
                            <p:stCondLst>
                              <p:cond delay="0"/>
                            </p:stCondLst>
                            <p:childTnLst>
                              <p:par>
                                <p:cTn id="100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2" dur="5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3" dur="5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4" dur="500"/>
                                        <p:tgtEl>
                                          <p:spTgt spid="4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5" fill="hold">
                      <p:stCondLst>
                        <p:cond delay="indefinite"/>
                      </p:stCondLst>
                      <p:childTnLst>
                        <p:par>
                          <p:cTn id="106" fill="hold">
                            <p:stCondLst>
                              <p:cond delay="0"/>
                            </p:stCondLst>
                            <p:childTnLst>
                              <p:par>
                                <p:cTn id="10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9" dur="500" fill="hold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0" dur="500" fill="hold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1" fill="hold">
                      <p:stCondLst>
                        <p:cond delay="indefinite"/>
                      </p:stCondLst>
                      <p:childTnLst>
                        <p:par>
                          <p:cTn id="112" fill="hold">
                            <p:stCondLst>
                              <p:cond delay="0"/>
                            </p:stCondLst>
                            <p:childTnLst>
                              <p:par>
                                <p:cTn id="113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5" dur="5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6" fill="hold">
                      <p:stCondLst>
                        <p:cond delay="indefinite"/>
                      </p:stCondLst>
                      <p:childTnLst>
                        <p:par>
                          <p:cTn id="117" fill="hold">
                            <p:stCondLst>
                              <p:cond delay="0"/>
                            </p:stCondLst>
                            <p:childTnLst>
                              <p:par>
                                <p:cTn id="118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0" dur="5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1" dur="5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22" dur="500"/>
                                        <p:tgtEl>
                                          <p:spTgt spid="4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3" fill="hold">
                      <p:stCondLst>
                        <p:cond delay="indefinite"/>
                      </p:stCondLst>
                      <p:childTnLst>
                        <p:par>
                          <p:cTn id="124" fill="hold">
                            <p:stCondLst>
                              <p:cond delay="0"/>
                            </p:stCondLst>
                            <p:childTnLst>
                              <p:par>
                                <p:cTn id="12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7" dur="500" fill="hold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8" dur="500" fill="hold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9" fill="hold">
                      <p:stCondLst>
                        <p:cond delay="indefinite"/>
                      </p:stCondLst>
                      <p:childTnLst>
                        <p:par>
                          <p:cTn id="130" fill="hold">
                            <p:stCondLst>
                              <p:cond delay="0"/>
                            </p:stCondLst>
                            <p:childTnLst>
                              <p:par>
                                <p:cTn id="131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3" dur="5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4" dur="5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35" dur="5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6" fill="hold">
                      <p:stCondLst>
                        <p:cond delay="indefinite"/>
                      </p:stCondLst>
                      <p:childTnLst>
                        <p:par>
                          <p:cTn id="137" fill="hold">
                            <p:stCondLst>
                              <p:cond delay="0"/>
                            </p:stCondLst>
                            <p:childTnLst>
                              <p:par>
                                <p:cTn id="138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0" dur="500" fill="hold"/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1" dur="500" fill="hold"/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2" fill="hold">
                      <p:stCondLst>
                        <p:cond delay="indefinite"/>
                      </p:stCondLst>
                      <p:childTnLst>
                        <p:par>
                          <p:cTn id="143" fill="hold">
                            <p:stCondLst>
                              <p:cond delay="0"/>
                            </p:stCondLst>
                            <p:childTnLst>
                              <p:par>
                                <p:cTn id="144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46" dur="500"/>
                                        <p:tgtEl>
                                          <p:spTgt spid="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7" fill="hold">
                      <p:stCondLst>
                        <p:cond delay="indefinite"/>
                      </p:stCondLst>
                      <p:childTnLst>
                        <p:par>
                          <p:cTn id="148" fill="hold">
                            <p:stCondLst>
                              <p:cond delay="0"/>
                            </p:stCondLst>
                            <p:childTnLst>
                              <p:par>
                                <p:cTn id="149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1" dur="500"/>
                                        <p:tgtEl>
                                          <p:spTgt spid="6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2" fill="hold">
                      <p:stCondLst>
                        <p:cond delay="indefinite"/>
                      </p:stCondLst>
                      <p:childTnLst>
                        <p:par>
                          <p:cTn id="153" fill="hold">
                            <p:stCondLst>
                              <p:cond delay="0"/>
                            </p:stCondLst>
                            <p:childTnLst>
                              <p:par>
                                <p:cTn id="154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6" dur="500"/>
                                        <p:tgtEl>
                                          <p:spTgt spid="6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7" fill="hold">
                      <p:stCondLst>
                        <p:cond delay="indefinite"/>
                      </p:stCondLst>
                      <p:childTnLst>
                        <p:par>
                          <p:cTn id="158" fill="hold">
                            <p:stCondLst>
                              <p:cond delay="0"/>
                            </p:stCondLst>
                            <p:childTnLst>
                              <p:par>
                                <p:cTn id="159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61" dur="500"/>
                                        <p:tgtEl>
                                          <p:spTgt spid="7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7" grpId="0"/>
      <p:bldP spid="38" grpId="0"/>
      <p:bldP spid="39" grpId="0"/>
      <p:bldP spid="50" grpId="0"/>
      <p:bldP spid="67" grpId="0"/>
      <p:bldP spid="26" grpId="0"/>
      <p:bldP spid="44" grpId="0"/>
      <p:bldP spid="45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31800" y="1557338"/>
            <a:ext cx="4711700" cy="4527550"/>
          </a:xfrm>
        </p:spPr>
        <p:txBody>
          <a:bodyPr rtlCol="0">
            <a:normAutofit/>
          </a:bodyPr>
          <a:lstStyle/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800" b="1" dirty="0" smtClean="0"/>
              <a:t>Ověření konstrukce</a:t>
            </a:r>
            <a:endParaRPr lang="cs-CZ" sz="2800" dirty="0" smtClean="0"/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800" dirty="0" smtClean="0"/>
              <a:t>Výsledný rovnoběžník</a:t>
            </a:r>
            <a:br>
              <a:rPr lang="cs-CZ" sz="2800" dirty="0" smtClean="0"/>
            </a:br>
            <a:r>
              <a:rPr lang="cs-CZ" sz="2800" dirty="0" smtClean="0"/>
              <a:t>přeměříme, zda</a:t>
            </a:r>
            <a:br>
              <a:rPr lang="cs-CZ" sz="2800" dirty="0" smtClean="0"/>
            </a:br>
            <a:r>
              <a:rPr lang="cs-CZ" sz="2800" dirty="0" smtClean="0"/>
              <a:t>odpovídá zadání.</a:t>
            </a: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800" b="1" dirty="0" smtClean="0"/>
              <a:t>Diskuze</a:t>
            </a:r>
            <a:endParaRPr lang="cs-CZ" sz="2800" dirty="0" smtClean="0"/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800" dirty="0" smtClean="0"/>
              <a:t>Určíme počet řešení</a:t>
            </a:r>
            <a:br>
              <a:rPr lang="cs-CZ" sz="2800" dirty="0" smtClean="0"/>
            </a:br>
            <a:r>
              <a:rPr lang="cs-CZ" sz="2800" dirty="0" smtClean="0"/>
              <a:t>v dané polorovině.</a:t>
            </a:r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sz="2800" dirty="0" smtClean="0"/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800" b="1" dirty="0" smtClean="0"/>
              <a:t>Úloha má jedno řešení.</a:t>
            </a:r>
          </a:p>
          <a:p>
            <a:pPr marL="457200" indent="-457200" fontAlgn="auto">
              <a:spcAft>
                <a:spcPts val="0"/>
              </a:spcAft>
              <a:buFont typeface="Arial" pitchFamily="34" charset="0"/>
              <a:buAutoNum type="arabicPeriod"/>
              <a:defRPr/>
            </a:pPr>
            <a:endParaRPr lang="cs-CZ" sz="2600" dirty="0" smtClean="0"/>
          </a:p>
        </p:txBody>
      </p:sp>
      <p:sp>
        <p:nvSpPr>
          <p:cNvPr id="31746" name="TextovéPole 36"/>
          <p:cNvSpPr txBox="1">
            <a:spLocks noChangeArrowheads="1"/>
          </p:cNvSpPr>
          <p:nvPr/>
        </p:nvSpPr>
        <p:spPr bwMode="auto">
          <a:xfrm>
            <a:off x="4140200" y="5456238"/>
            <a:ext cx="376238" cy="493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600">
                <a:latin typeface="Calibri" pitchFamily="34" charset="0"/>
              </a:rPr>
              <a:t>A</a:t>
            </a:r>
          </a:p>
        </p:txBody>
      </p:sp>
      <p:sp>
        <p:nvSpPr>
          <p:cNvPr id="31747" name="TextovéPole 37"/>
          <p:cNvSpPr txBox="1">
            <a:spLocks noChangeArrowheads="1"/>
          </p:cNvSpPr>
          <p:nvPr/>
        </p:nvSpPr>
        <p:spPr bwMode="auto">
          <a:xfrm>
            <a:off x="8459788" y="5456238"/>
            <a:ext cx="377825" cy="493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600">
                <a:latin typeface="Calibri" pitchFamily="34" charset="0"/>
              </a:rPr>
              <a:t>B</a:t>
            </a:r>
          </a:p>
        </p:txBody>
      </p:sp>
      <p:sp>
        <p:nvSpPr>
          <p:cNvPr id="31748" name="TextovéPole 38"/>
          <p:cNvSpPr txBox="1">
            <a:spLocks noChangeArrowheads="1"/>
          </p:cNvSpPr>
          <p:nvPr/>
        </p:nvSpPr>
        <p:spPr bwMode="auto">
          <a:xfrm>
            <a:off x="4284663" y="3213100"/>
            <a:ext cx="376237" cy="4921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600">
                <a:latin typeface="Calibri" pitchFamily="34" charset="0"/>
              </a:rPr>
              <a:t>D</a:t>
            </a:r>
          </a:p>
        </p:txBody>
      </p:sp>
      <p:sp>
        <p:nvSpPr>
          <p:cNvPr id="31749" name="Nadpis 1"/>
          <p:cNvSpPr>
            <a:spLocks noGrp="1"/>
          </p:cNvSpPr>
          <p:nvPr>
            <p:ph type="title"/>
          </p:nvPr>
        </p:nvSpPr>
        <p:spPr>
          <a:xfrm>
            <a:off x="0" y="274638"/>
            <a:ext cx="9144000" cy="1143000"/>
          </a:xfrm>
        </p:spPr>
        <p:txBody>
          <a:bodyPr/>
          <a:lstStyle/>
          <a:p>
            <a:r>
              <a:rPr lang="cs-CZ" sz="4000" smtClean="0"/>
              <a:t>Narýsuj čtyřúhelník ABCD</a:t>
            </a:r>
            <a:r>
              <a:rPr lang="cs-CZ" sz="3200" smtClean="0"/>
              <a:t/>
            </a:r>
            <a:br>
              <a:rPr lang="cs-CZ" sz="3200" smtClean="0"/>
            </a:br>
            <a:r>
              <a:rPr lang="cs-CZ" sz="3200" smtClean="0"/>
              <a:t>a = 6 cm, b = 5 cm, c = 4 cm, d = 3 cm, │AC│ = 5,5 cm</a:t>
            </a:r>
          </a:p>
        </p:txBody>
      </p:sp>
      <p:sp>
        <p:nvSpPr>
          <p:cNvPr id="49" name="Oblouk 48"/>
          <p:cNvSpPr/>
          <p:nvPr/>
        </p:nvSpPr>
        <p:spPr>
          <a:xfrm>
            <a:off x="5508625" y="2312988"/>
            <a:ext cx="6299200" cy="6300787"/>
          </a:xfrm>
          <a:prstGeom prst="arc">
            <a:avLst>
              <a:gd name="adj1" fmla="val 14112077"/>
              <a:gd name="adj2" fmla="val 16134191"/>
            </a:avLst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31751" name="TextovéPole 49"/>
          <p:cNvSpPr txBox="1">
            <a:spLocks noChangeArrowheads="1"/>
          </p:cNvSpPr>
          <p:nvPr/>
        </p:nvSpPr>
        <p:spPr bwMode="auto">
          <a:xfrm>
            <a:off x="8243888" y="1844675"/>
            <a:ext cx="504825" cy="4921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600">
                <a:latin typeface="Calibri" pitchFamily="34" charset="0"/>
              </a:rPr>
              <a:t>k</a:t>
            </a:r>
            <a:r>
              <a:rPr lang="cs-CZ" sz="2600" baseline="-25000">
                <a:latin typeface="Calibri" pitchFamily="34" charset="0"/>
              </a:rPr>
              <a:t>2</a:t>
            </a:r>
          </a:p>
        </p:txBody>
      </p:sp>
      <p:sp>
        <p:nvSpPr>
          <p:cNvPr id="31752" name="TextovéPole 66"/>
          <p:cNvSpPr txBox="1">
            <a:spLocks noChangeArrowheads="1"/>
          </p:cNvSpPr>
          <p:nvPr/>
        </p:nvSpPr>
        <p:spPr bwMode="auto">
          <a:xfrm>
            <a:off x="7362825" y="2071688"/>
            <a:ext cx="522288" cy="493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600">
                <a:latin typeface="Calibri" pitchFamily="34" charset="0"/>
              </a:rPr>
              <a:t>C</a:t>
            </a:r>
          </a:p>
        </p:txBody>
      </p:sp>
      <p:cxnSp>
        <p:nvCxnSpPr>
          <p:cNvPr id="48" name="Přímá spojovací čára 47"/>
          <p:cNvCxnSpPr/>
          <p:nvPr/>
        </p:nvCxnSpPr>
        <p:spPr>
          <a:xfrm>
            <a:off x="3995738" y="5445125"/>
            <a:ext cx="4968875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1" name="Volný tvar 50"/>
          <p:cNvSpPr/>
          <p:nvPr/>
        </p:nvSpPr>
        <p:spPr>
          <a:xfrm>
            <a:off x="4284663" y="5370513"/>
            <a:ext cx="0" cy="185737"/>
          </a:xfrm>
          <a:custGeom>
            <a:avLst/>
            <a:gdLst>
              <a:gd name="connsiteX0" fmla="*/ 0 w 0"/>
              <a:gd name="connsiteY0" fmla="*/ 0 h 185195"/>
              <a:gd name="connsiteX1" fmla="*/ 0 w 0"/>
              <a:gd name="connsiteY1" fmla="*/ 185195 h 18519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h="185195">
                <a:moveTo>
                  <a:pt x="0" y="0"/>
                </a:moveTo>
                <a:lnTo>
                  <a:pt x="0" y="185195"/>
                </a:lnTo>
              </a:path>
            </a:pathLst>
          </a:cu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54" name="Volný tvar 53"/>
          <p:cNvSpPr/>
          <p:nvPr/>
        </p:nvSpPr>
        <p:spPr>
          <a:xfrm>
            <a:off x="8604250" y="5373688"/>
            <a:ext cx="0" cy="184150"/>
          </a:xfrm>
          <a:custGeom>
            <a:avLst/>
            <a:gdLst>
              <a:gd name="connsiteX0" fmla="*/ 0 w 0"/>
              <a:gd name="connsiteY0" fmla="*/ 0 h 185195"/>
              <a:gd name="connsiteX1" fmla="*/ 0 w 0"/>
              <a:gd name="connsiteY1" fmla="*/ 185195 h 18519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h="185195">
                <a:moveTo>
                  <a:pt x="0" y="0"/>
                </a:moveTo>
                <a:lnTo>
                  <a:pt x="0" y="185195"/>
                </a:lnTo>
              </a:path>
            </a:pathLst>
          </a:cu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32" name="Oblouk 31"/>
          <p:cNvSpPr/>
          <p:nvPr/>
        </p:nvSpPr>
        <p:spPr>
          <a:xfrm>
            <a:off x="539750" y="1412875"/>
            <a:ext cx="8280400" cy="8280400"/>
          </a:xfrm>
          <a:prstGeom prst="arc">
            <a:avLst>
              <a:gd name="adj1" fmla="val 18071946"/>
              <a:gd name="adj2" fmla="val 19642048"/>
            </a:avLst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31757" name="TextovéPole 25"/>
          <p:cNvSpPr txBox="1">
            <a:spLocks noChangeArrowheads="1"/>
          </p:cNvSpPr>
          <p:nvPr/>
        </p:nvSpPr>
        <p:spPr bwMode="auto">
          <a:xfrm>
            <a:off x="6948488" y="1700213"/>
            <a:ext cx="503237" cy="5048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600">
                <a:latin typeface="Calibri" pitchFamily="34" charset="0"/>
              </a:rPr>
              <a:t>k</a:t>
            </a:r>
            <a:r>
              <a:rPr lang="cs-CZ" sz="2600" baseline="-25000">
                <a:latin typeface="Calibri" pitchFamily="34" charset="0"/>
              </a:rPr>
              <a:t>1</a:t>
            </a:r>
          </a:p>
        </p:txBody>
      </p:sp>
      <p:sp>
        <p:nvSpPr>
          <p:cNvPr id="41" name="Oblouk 40"/>
          <p:cNvSpPr/>
          <p:nvPr/>
        </p:nvSpPr>
        <p:spPr>
          <a:xfrm>
            <a:off x="1476375" y="3500438"/>
            <a:ext cx="4319588" cy="3132137"/>
          </a:xfrm>
          <a:prstGeom prst="arc">
            <a:avLst>
              <a:gd name="adj1" fmla="val 17140707"/>
              <a:gd name="adj2" fmla="val 19642048"/>
            </a:avLst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42" name="Oblouk 41"/>
          <p:cNvSpPr/>
          <p:nvPr/>
        </p:nvSpPr>
        <p:spPr>
          <a:xfrm>
            <a:off x="4500563" y="-566738"/>
            <a:ext cx="6299200" cy="6299201"/>
          </a:xfrm>
          <a:prstGeom prst="arc">
            <a:avLst>
              <a:gd name="adj1" fmla="val 8811895"/>
              <a:gd name="adj2" fmla="val 10549187"/>
            </a:avLst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31760" name="TextovéPole 43"/>
          <p:cNvSpPr txBox="1">
            <a:spLocks noChangeArrowheads="1"/>
          </p:cNvSpPr>
          <p:nvPr/>
        </p:nvSpPr>
        <p:spPr bwMode="auto">
          <a:xfrm>
            <a:off x="3924300" y="3068638"/>
            <a:ext cx="503238" cy="4921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600">
                <a:latin typeface="Calibri" pitchFamily="34" charset="0"/>
              </a:rPr>
              <a:t>h</a:t>
            </a:r>
            <a:r>
              <a:rPr lang="cs-CZ" sz="2600" baseline="-25000">
                <a:latin typeface="Calibri" pitchFamily="34" charset="0"/>
              </a:rPr>
              <a:t>1</a:t>
            </a:r>
          </a:p>
        </p:txBody>
      </p:sp>
      <p:sp>
        <p:nvSpPr>
          <p:cNvPr id="31761" name="TextovéPole 44"/>
          <p:cNvSpPr txBox="1">
            <a:spLocks noChangeArrowheads="1"/>
          </p:cNvSpPr>
          <p:nvPr/>
        </p:nvSpPr>
        <p:spPr bwMode="auto">
          <a:xfrm>
            <a:off x="4572000" y="2708275"/>
            <a:ext cx="504825" cy="493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600">
                <a:latin typeface="Calibri" pitchFamily="34" charset="0"/>
              </a:rPr>
              <a:t>h</a:t>
            </a:r>
            <a:r>
              <a:rPr lang="cs-CZ" sz="2600" baseline="-25000">
                <a:latin typeface="Calibri" pitchFamily="34" charset="0"/>
              </a:rPr>
              <a:t>2</a:t>
            </a:r>
          </a:p>
        </p:txBody>
      </p:sp>
      <p:cxnSp>
        <p:nvCxnSpPr>
          <p:cNvPr id="52" name="Přímá spojovací čára 51"/>
          <p:cNvCxnSpPr>
            <a:endCxn id="31757" idx="0"/>
          </p:cNvCxnSpPr>
          <p:nvPr/>
        </p:nvCxnSpPr>
        <p:spPr>
          <a:xfrm flipH="1" flipV="1">
            <a:off x="7200900" y="1700213"/>
            <a:ext cx="1619250" cy="4321175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5" name="Přímá spojovací čára 64"/>
          <p:cNvCxnSpPr/>
          <p:nvPr/>
        </p:nvCxnSpPr>
        <p:spPr>
          <a:xfrm flipH="1">
            <a:off x="4067175" y="2276475"/>
            <a:ext cx="4033838" cy="1728788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9" name="Přímá spojovací čára 68"/>
          <p:cNvCxnSpPr/>
          <p:nvPr/>
        </p:nvCxnSpPr>
        <p:spPr>
          <a:xfrm flipV="1">
            <a:off x="4140200" y="3213100"/>
            <a:ext cx="719138" cy="2808288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9" name="Volný tvar 78"/>
          <p:cNvSpPr/>
          <p:nvPr/>
        </p:nvSpPr>
        <p:spPr>
          <a:xfrm>
            <a:off x="4284663" y="2528888"/>
            <a:ext cx="4319587" cy="2916237"/>
          </a:xfrm>
          <a:custGeom>
            <a:avLst/>
            <a:gdLst>
              <a:gd name="connsiteX0" fmla="*/ 0 w 4320480"/>
              <a:gd name="connsiteY0" fmla="*/ 0 h 4104456"/>
              <a:gd name="connsiteX1" fmla="*/ 4320480 w 4320480"/>
              <a:gd name="connsiteY1" fmla="*/ 0 h 4104456"/>
              <a:gd name="connsiteX2" fmla="*/ 4320480 w 4320480"/>
              <a:gd name="connsiteY2" fmla="*/ 4104456 h 4104456"/>
              <a:gd name="connsiteX3" fmla="*/ 0 w 4320480"/>
              <a:gd name="connsiteY3" fmla="*/ 4104456 h 4104456"/>
              <a:gd name="connsiteX4" fmla="*/ 0 w 4320480"/>
              <a:gd name="connsiteY4" fmla="*/ 0 h 4104456"/>
              <a:gd name="connsiteX0" fmla="*/ 0 w 4320480"/>
              <a:gd name="connsiteY0" fmla="*/ 0 h 4104456"/>
              <a:gd name="connsiteX1" fmla="*/ 3240360 w 4320480"/>
              <a:gd name="connsiteY1" fmla="*/ 1224136 h 4104456"/>
              <a:gd name="connsiteX2" fmla="*/ 4320480 w 4320480"/>
              <a:gd name="connsiteY2" fmla="*/ 4104456 h 4104456"/>
              <a:gd name="connsiteX3" fmla="*/ 0 w 4320480"/>
              <a:gd name="connsiteY3" fmla="*/ 4104456 h 4104456"/>
              <a:gd name="connsiteX4" fmla="*/ 0 w 4320480"/>
              <a:gd name="connsiteY4" fmla="*/ 0 h 4104456"/>
              <a:gd name="connsiteX0" fmla="*/ 432048 w 4320480"/>
              <a:gd name="connsiteY0" fmla="*/ 1152128 h 2880320"/>
              <a:gd name="connsiteX1" fmla="*/ 3240360 w 4320480"/>
              <a:gd name="connsiteY1" fmla="*/ 0 h 2880320"/>
              <a:gd name="connsiteX2" fmla="*/ 4320480 w 4320480"/>
              <a:gd name="connsiteY2" fmla="*/ 2880320 h 2880320"/>
              <a:gd name="connsiteX3" fmla="*/ 0 w 4320480"/>
              <a:gd name="connsiteY3" fmla="*/ 2880320 h 2880320"/>
              <a:gd name="connsiteX4" fmla="*/ 432048 w 4320480"/>
              <a:gd name="connsiteY4" fmla="*/ 1152128 h 2880320"/>
              <a:gd name="connsiteX0" fmla="*/ 432096 w 4320480"/>
              <a:gd name="connsiteY0" fmla="*/ 1173274 h 2880320"/>
              <a:gd name="connsiteX1" fmla="*/ 3240360 w 4320480"/>
              <a:gd name="connsiteY1" fmla="*/ 0 h 2880320"/>
              <a:gd name="connsiteX2" fmla="*/ 4320480 w 4320480"/>
              <a:gd name="connsiteY2" fmla="*/ 2880320 h 2880320"/>
              <a:gd name="connsiteX3" fmla="*/ 0 w 4320480"/>
              <a:gd name="connsiteY3" fmla="*/ 2880320 h 2880320"/>
              <a:gd name="connsiteX4" fmla="*/ 432096 w 4320480"/>
              <a:gd name="connsiteY4" fmla="*/ 1173274 h 288032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4320480" h="2880320">
                <a:moveTo>
                  <a:pt x="432096" y="1173274"/>
                </a:moveTo>
                <a:lnTo>
                  <a:pt x="3240360" y="0"/>
                </a:lnTo>
                <a:lnTo>
                  <a:pt x="4320480" y="2880320"/>
                </a:lnTo>
                <a:lnTo>
                  <a:pt x="0" y="2880320"/>
                </a:lnTo>
                <a:lnTo>
                  <a:pt x="432096" y="1173274"/>
                </a:lnTo>
                <a:close/>
              </a:path>
            </a:pathLst>
          </a:custGeom>
          <a:noFill/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7" dur="1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2" dur="1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7" dur="1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22" dur="1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27" dur="1" fill="hold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769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Příklad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147050" cy="4525963"/>
          </a:xfrm>
        </p:spPr>
        <p:txBody>
          <a:bodyPr rtlCol="0">
            <a:normAutofit/>
          </a:bodyPr>
          <a:lstStyle/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/>
              <a:t>Narýsuj čtyřúhelník ABCD</a:t>
            </a:r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 smtClean="0"/>
              <a:t>a = 59 mm, b = 38 mm, c = 42 mm d = 47 mm, │BD│ = 55 mm</a:t>
            </a: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dirty="0" smtClean="0"/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dirty="0" smtClean="0"/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b="1" dirty="0" smtClean="0"/>
              <a:t>Nezapomeň</a:t>
            </a:r>
            <a:r>
              <a:rPr lang="cs-CZ" dirty="0" smtClean="0"/>
              <a:t> na náčrt, rozbor, zápis, konstrukci, ověření a diskuzi.</a:t>
            </a: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dirty="0" smtClean="0"/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7" dur="1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793" name="Nadpis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Zdroje</a:t>
            </a:r>
          </a:p>
        </p:txBody>
      </p:sp>
      <p:sp>
        <p:nvSpPr>
          <p:cNvPr id="33794" name="Zástupný symbol pro obsah 5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mtClean="0"/>
              <a:t>Vlastní archiv autora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2_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Override1.xml><?xml version="1.0" encoding="utf-8"?>
<a:themeOverride xmlns:a="http://schemas.openxmlformats.org/drawingml/2006/main">
  <a:clrScheme name="Kancelář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docProps/app.xml><?xml version="1.0" encoding="utf-8"?>
<Properties xmlns="http://schemas.openxmlformats.org/officeDocument/2006/extended-properties" xmlns:vt="http://schemas.openxmlformats.org/officeDocument/2006/docPropsVTypes">
  <TotalTime>639</TotalTime>
  <Words>502</Words>
  <Application>Microsoft Office PowerPoint</Application>
  <PresentationFormat>Předvádění na obrazovce (4:3)</PresentationFormat>
  <Paragraphs>145</Paragraphs>
  <Slides>9</Slides>
  <Notes>0</Notes>
  <HiddenSlides>0</HiddenSlides>
  <MMClips>0</MMClips>
  <ScaleCrop>false</ScaleCrop>
  <HeadingPairs>
    <vt:vector size="6" baseType="variant">
      <vt:variant>
        <vt:lpstr>Použitá písma</vt:lpstr>
      </vt:variant>
      <vt:variant>
        <vt:i4>4</vt:i4>
      </vt:variant>
      <vt:variant>
        <vt:lpstr>Šablona návrhu</vt:lpstr>
      </vt:variant>
      <vt:variant>
        <vt:i4>2</vt:i4>
      </vt:variant>
      <vt:variant>
        <vt:lpstr>Nadpisy snímků</vt:lpstr>
      </vt:variant>
      <vt:variant>
        <vt:i4>9</vt:i4>
      </vt:variant>
    </vt:vector>
  </HeadingPairs>
  <TitlesOfParts>
    <vt:vector size="15" baseType="lpstr">
      <vt:lpstr>Calibri</vt:lpstr>
      <vt:lpstr>Arial</vt:lpstr>
      <vt:lpstr>Times New Roman</vt:lpstr>
      <vt:lpstr>Symbol</vt:lpstr>
      <vt:lpstr>Motiv sady Office</vt:lpstr>
      <vt:lpstr>2_Motiv sady Office</vt:lpstr>
      <vt:lpstr>     Základní škola Ústí nad Labem, Anežky České 702/17, příspěvková organizace   Číslo projektu: CZ.1.07/1.4.00/21.2887     Název projektu: „Učíme lépe a moderněji“  OP VK 1.4                   Výukový materiál</vt:lpstr>
      <vt:lpstr>Konstrukce čtyřúhelníku</vt:lpstr>
      <vt:lpstr>Rozdělení čtyřúhelníku</vt:lpstr>
      <vt:lpstr>Narýsuj čtyřúhelník ABCD a = 6 cm, b = 5 cm, c = 4 cm, d = 3 cm, │AC│ = 5,5 cm</vt:lpstr>
      <vt:lpstr>Narýsuj čtyřúhelník ABCD a = 6 cm, b = 5 cm, c = 4 cm, d = 3 cm, │AC│ = 5,5 cm</vt:lpstr>
      <vt:lpstr>Narýsuj čtyřúhelník ABCD a = 6 cm, b = 5 cm, c = 4 cm, d = 3 cm, │AC│ = 5,5 cm</vt:lpstr>
      <vt:lpstr>Narýsuj čtyřúhelník ABCD a = 6 cm, b = 5 cm, c = 4 cm, d = 3 cm, │AC│ = 5,5 cm</vt:lpstr>
      <vt:lpstr>Příklad</vt:lpstr>
      <vt:lpstr>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Konstrukce rovnoběžníku</dc:title>
  <dc:creator>Roman</dc:creator>
  <cp:lastModifiedBy>Maminka</cp:lastModifiedBy>
  <cp:revision>65</cp:revision>
  <dcterms:created xsi:type="dcterms:W3CDTF">2012-05-16T15:35:24Z</dcterms:created>
  <dcterms:modified xsi:type="dcterms:W3CDTF">2012-06-18T10:43:36Z</dcterms:modified>
</cp:coreProperties>
</file>