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56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BC7FC-98F0-47AA-B199-9A013465B463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13635-9638-418E-9C52-A79FDE5CF4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BC7FC-98F0-47AA-B199-9A013465B463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13635-9638-418E-9C52-A79FDE5CF4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BC7FC-98F0-47AA-B199-9A013465B463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13635-9638-418E-9C52-A79FDE5CF4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BC7FC-98F0-47AA-B199-9A013465B463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13635-9638-418E-9C52-A79FDE5CF4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BC7FC-98F0-47AA-B199-9A013465B463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13635-9638-418E-9C52-A79FDE5CF4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BC7FC-98F0-47AA-B199-9A013465B463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13635-9638-418E-9C52-A79FDE5CF4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BC7FC-98F0-47AA-B199-9A013465B463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13635-9638-418E-9C52-A79FDE5CF4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BC7FC-98F0-47AA-B199-9A013465B463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13635-9638-418E-9C52-A79FDE5CF4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BC7FC-98F0-47AA-B199-9A013465B463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13635-9638-418E-9C52-A79FDE5CF4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BC7FC-98F0-47AA-B199-9A013465B463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13635-9638-418E-9C52-A79FDE5CF4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BC7FC-98F0-47AA-B199-9A013465B463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13635-9638-418E-9C52-A79FDE5CF4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3BC7FC-98F0-47AA-B199-9A013465B463}" type="datetimeFigureOut">
              <a:rPr lang="cs-CZ" smtClean="0"/>
              <a:pPr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013635-9638-418E-9C52-A79FDE5CF4B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zimni-slunovrat.navajo.cz/" TargetMode="External"/><Relationship Id="rId2" Type="http://schemas.openxmlformats.org/officeDocument/2006/relationships/hyperlink" Target="http://mfweb.wz.cz/astronomie/84.htm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zskomtu.cz/vyuka/zemepis/stranky/testy/fyzicky/pohyby_zeme.htm" TargetMode="External"/><Relationship Id="rId4" Type="http://schemas.openxmlformats.org/officeDocument/2006/relationships/hyperlink" Target="http://www.vychovavatelka.sk/zaujmove_cinnosti/prirodovedna/rocne_obdobia_%20jarn%C3%A1%20rovnodennost.htm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Střídání ročních období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Zdeněk Hanuš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VY_32_INOVACE_03_Střídání ročních období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18832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83568" y="2348880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dirty="0" smtClean="0">
                <a:solidFill>
                  <a:srgbClr val="FF0000"/>
                </a:solidFill>
              </a:rPr>
              <a:t>Střídání ročních období</a:t>
            </a:r>
            <a:endParaRPr lang="cs-CZ" sz="8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a </a:t>
            </a:r>
            <a:r>
              <a:rPr lang="cs-CZ" dirty="0" smtClean="0"/>
              <a:t>proč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628800"/>
            <a:ext cx="4038600" cy="4525963"/>
          </a:xfrm>
        </p:spPr>
        <p:txBody>
          <a:bodyPr/>
          <a:lstStyle/>
          <a:p>
            <a:r>
              <a:rPr lang="cs-CZ" dirty="0" smtClean="0"/>
              <a:t>Pouze ve dvou pásech</a:t>
            </a:r>
          </a:p>
          <a:p>
            <a:r>
              <a:rPr lang="cs-CZ" dirty="0" smtClean="0"/>
              <a:t>Severní mírný pás </a:t>
            </a:r>
          </a:p>
          <a:p>
            <a:r>
              <a:rPr lang="cs-CZ" dirty="0" smtClean="0"/>
              <a:t>Jižní mírný pás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1) Země obíhá okolo Slunce</a:t>
            </a:r>
          </a:p>
          <a:p>
            <a:r>
              <a:rPr lang="cs-CZ" dirty="0" smtClean="0"/>
              <a:t>2) Zemská osa je nakloněna</a:t>
            </a:r>
            <a:endParaRPr lang="cs-CZ" dirty="0"/>
          </a:p>
        </p:txBody>
      </p:sp>
      <p:pic>
        <p:nvPicPr>
          <p:cNvPr id="6146" name="Picture 2" descr="C:\Users\vlastnik\Pictures\Politicky---Fyzicky-globus-photo-detailweb-GL%20891375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1540197"/>
            <a:ext cx="3868702" cy="53178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Oběh Země okolo Slunce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628800"/>
            <a:ext cx="4038600" cy="4525963"/>
          </a:xfrm>
        </p:spPr>
        <p:txBody>
          <a:bodyPr/>
          <a:lstStyle/>
          <a:p>
            <a:r>
              <a:rPr lang="cs-CZ" dirty="0" smtClean="0"/>
              <a:t>Jeden oběh = 1 rok</a:t>
            </a:r>
          </a:p>
          <a:p>
            <a:r>
              <a:rPr lang="cs-CZ" dirty="0" smtClean="0"/>
              <a:t>1 rok = 365 dní a 6 hodin</a:t>
            </a:r>
          </a:p>
          <a:p>
            <a:r>
              <a:rPr lang="cs-CZ" dirty="0" smtClean="0"/>
              <a:t>4*6 = 24</a:t>
            </a:r>
          </a:p>
          <a:p>
            <a:r>
              <a:rPr lang="cs-CZ" dirty="0" smtClean="0"/>
              <a:t>Jednou za 4 roky přestupný rok = navíc 29 únor</a:t>
            </a:r>
            <a:endParaRPr lang="cs-CZ" dirty="0"/>
          </a:p>
        </p:txBody>
      </p:sp>
      <p:pic>
        <p:nvPicPr>
          <p:cNvPr id="5122" name="Picture 2" descr="C:\Users\vlastnik\Pictures\obeh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1811315"/>
            <a:ext cx="5508104" cy="37280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Náklon Zemské osy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628800"/>
            <a:ext cx="3779912" cy="4525963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Osa je nakloněna 23,5 °</a:t>
            </a:r>
          </a:p>
          <a:p>
            <a:r>
              <a:rPr lang="cs-CZ" dirty="0" smtClean="0"/>
              <a:t>Tím není rozložení paprsků Slunce stejné</a:t>
            </a:r>
          </a:p>
          <a:p>
            <a:r>
              <a:rPr lang="cs-CZ" dirty="0" smtClean="0"/>
              <a:t>V létě je severní polokoule přikloněna ke Slunci = blíže – proto více teplo</a:t>
            </a:r>
          </a:p>
          <a:p>
            <a:r>
              <a:rPr lang="cs-CZ" dirty="0" smtClean="0"/>
              <a:t>V zimě je odkloněna = dále – proto větší zima</a:t>
            </a:r>
            <a:endParaRPr lang="cs-CZ" dirty="0"/>
          </a:p>
        </p:txBody>
      </p:sp>
      <p:pic>
        <p:nvPicPr>
          <p:cNvPr id="2050" name="Picture 2" descr="C:\Users\vlastnik\Pictures\170.gi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94293" y="2060848"/>
            <a:ext cx="5449707" cy="333098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Roční období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628800"/>
            <a:ext cx="8532440" cy="4525963"/>
          </a:xfrm>
        </p:spPr>
        <p:txBody>
          <a:bodyPr/>
          <a:lstStyle/>
          <a:p>
            <a:r>
              <a:rPr lang="cs-CZ" dirty="0" smtClean="0"/>
              <a:t>Jaro  - jarní rovnodennost 20.- 21. 3.</a:t>
            </a:r>
          </a:p>
          <a:p>
            <a:r>
              <a:rPr lang="cs-CZ" dirty="0" smtClean="0"/>
              <a:t>Léto – letní slunovrat 20. – 21. 6.</a:t>
            </a:r>
          </a:p>
          <a:p>
            <a:r>
              <a:rPr lang="cs-CZ" dirty="0" smtClean="0"/>
              <a:t>Podzim – podzimní rovnodennost 22. – 23. 9.</a:t>
            </a:r>
          </a:p>
          <a:p>
            <a:r>
              <a:rPr lang="cs-CZ" dirty="0" smtClean="0"/>
              <a:t>Zima – zimní slunovrat 21.- 22. 12.</a:t>
            </a:r>
          </a:p>
          <a:p>
            <a:endParaRPr lang="cs-CZ" dirty="0"/>
          </a:p>
        </p:txBody>
      </p:sp>
      <p:pic>
        <p:nvPicPr>
          <p:cNvPr id="1026" name="Picture 2" descr="C:\Users\vlastnik\Pictures\268-rocni%20doby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3692007"/>
            <a:ext cx="6228184" cy="316599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Rovnodennost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628800"/>
            <a:ext cx="3131840" cy="4525963"/>
          </a:xfrm>
        </p:spPr>
        <p:txBody>
          <a:bodyPr/>
          <a:lstStyle/>
          <a:p>
            <a:r>
              <a:rPr lang="cs-CZ" dirty="0" smtClean="0"/>
              <a:t> 2* za rok</a:t>
            </a:r>
          </a:p>
          <a:p>
            <a:r>
              <a:rPr lang="cs-CZ" dirty="0" smtClean="0"/>
              <a:t>Den a noc jsou stejně dlouhé</a:t>
            </a:r>
          </a:p>
          <a:p>
            <a:r>
              <a:rPr lang="cs-CZ" dirty="0" smtClean="0"/>
              <a:t>Slunce svítí přímo nad rovníkem</a:t>
            </a:r>
            <a:endParaRPr lang="cs-CZ" dirty="0"/>
          </a:p>
        </p:txBody>
      </p:sp>
      <p:pic>
        <p:nvPicPr>
          <p:cNvPr id="4098" name="Picture 2" descr="C:\Users\vlastnik\Pictures\Rovnodennost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25600" y="1700808"/>
            <a:ext cx="6018400" cy="394957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Slunovrat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628800"/>
            <a:ext cx="4038600" cy="4525963"/>
          </a:xfrm>
        </p:spPr>
        <p:txBody>
          <a:bodyPr/>
          <a:lstStyle/>
          <a:p>
            <a:r>
              <a:rPr lang="cs-CZ" dirty="0" smtClean="0"/>
              <a:t>2* za rok</a:t>
            </a:r>
          </a:p>
          <a:p>
            <a:r>
              <a:rPr lang="cs-CZ" dirty="0" smtClean="0"/>
              <a:t>Letní – nejdelší den a nejkratší noc</a:t>
            </a:r>
          </a:p>
          <a:p>
            <a:r>
              <a:rPr lang="cs-CZ" dirty="0" smtClean="0"/>
              <a:t>Zimní – nejdelší noc a nejkratší den</a:t>
            </a:r>
          </a:p>
          <a:p>
            <a:r>
              <a:rPr lang="cs-CZ" dirty="0" smtClean="0"/>
              <a:t>Slunce svítí přímo na:</a:t>
            </a:r>
          </a:p>
          <a:p>
            <a:r>
              <a:rPr lang="cs-CZ" dirty="0" smtClean="0"/>
              <a:t>Letní – obratník Raka</a:t>
            </a:r>
          </a:p>
          <a:p>
            <a:r>
              <a:rPr lang="cs-CZ" dirty="0" smtClean="0"/>
              <a:t>Zimní – obratník Kozoroha</a:t>
            </a:r>
            <a:endParaRPr lang="cs-CZ" dirty="0"/>
          </a:p>
        </p:txBody>
      </p:sp>
      <p:pic>
        <p:nvPicPr>
          <p:cNvPr id="3074" name="Picture 2" descr="C:\Users\vlastnik\Pictures\imagesCAZW7R5R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1873691"/>
            <a:ext cx="5552063" cy="364354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/>
              <a:t>odkazy</a:t>
            </a:r>
            <a:endParaRPr lang="cs-CZ" sz="8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/>
              <a:t>PROSECKÝ, </a:t>
            </a:r>
            <a:r>
              <a:rPr lang="cs-CZ" dirty="0" err="1"/>
              <a:t>Tomaš</a:t>
            </a:r>
            <a:r>
              <a:rPr lang="cs-CZ" dirty="0"/>
              <a:t> ; SAINEROVÁ, Jana . </a:t>
            </a:r>
            <a:r>
              <a:rPr lang="cs-CZ" i="1" dirty="0"/>
              <a:t>Štefánikova hvězdárna</a:t>
            </a:r>
            <a:r>
              <a:rPr lang="cs-CZ" dirty="0"/>
              <a:t> [online]. 20.6.2011 [cit. 2011-10-25]. Letní slunovrat 2011. Dostupné z WWW: &lt;http://www.observatory.cz/</a:t>
            </a:r>
            <a:r>
              <a:rPr lang="cs-CZ" dirty="0" err="1"/>
              <a:t>news</a:t>
            </a:r>
            <a:r>
              <a:rPr lang="cs-CZ"/>
              <a:t>/letni-slunovrat-2011.html</a:t>
            </a:r>
            <a:r>
              <a:rPr lang="cs-CZ" smtClean="0"/>
              <a:t>&gt;.</a:t>
            </a:r>
            <a:endParaRPr lang="cs-CZ" smtClean="0">
              <a:hlinkClick r:id="rId2"/>
            </a:endParaRPr>
          </a:p>
          <a:p>
            <a:r>
              <a:rPr lang="cs-CZ" dirty="0" smtClean="0">
                <a:hlinkClick r:id="rId2"/>
              </a:rPr>
              <a:t>http://mfweb.wz.cz/astronomie/84.htm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http://zimni-slunovrat.navajo.cz/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vychovavatelka.sk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zaujmove</a:t>
            </a:r>
            <a:r>
              <a:rPr lang="cs-CZ" dirty="0" smtClean="0">
                <a:hlinkClick r:id="rId4"/>
              </a:rPr>
              <a:t>_</a:t>
            </a:r>
            <a:r>
              <a:rPr lang="cs-CZ" dirty="0" err="1" smtClean="0">
                <a:hlinkClick r:id="rId4"/>
              </a:rPr>
              <a:t>cinnosti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prirodovedna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rocne</a:t>
            </a:r>
            <a:r>
              <a:rPr lang="cs-CZ" dirty="0" smtClean="0">
                <a:hlinkClick r:id="rId4"/>
              </a:rPr>
              <a:t>_</a:t>
            </a:r>
            <a:r>
              <a:rPr lang="cs-CZ" dirty="0" err="1" smtClean="0">
                <a:hlinkClick r:id="rId4"/>
              </a:rPr>
              <a:t>obdobia</a:t>
            </a:r>
            <a:r>
              <a:rPr lang="cs-CZ" dirty="0" smtClean="0">
                <a:hlinkClick r:id="rId4"/>
              </a:rPr>
              <a:t>_%20jarn%C3%A1%20rovnodennost.htm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zskomtu.cz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vyuka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zemepis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stranky</a:t>
            </a:r>
            <a:r>
              <a:rPr lang="cs-CZ" dirty="0" smtClean="0">
                <a:hlinkClick r:id="rId5"/>
              </a:rPr>
              <a:t>/testy/fyzicky/pohyby_</a:t>
            </a:r>
            <a:r>
              <a:rPr lang="cs-CZ" dirty="0" err="1" smtClean="0">
                <a:hlinkClick r:id="rId5"/>
              </a:rPr>
              <a:t>zeme.htm</a:t>
            </a:r>
            <a:endParaRPr lang="cs-CZ" dirty="0" smtClean="0"/>
          </a:p>
          <a:p>
            <a:r>
              <a:rPr lang="cs-CZ" dirty="0" smtClean="0"/>
              <a:t>http://www.repliky.</a:t>
            </a:r>
            <a:r>
              <a:rPr lang="cs-CZ" dirty="0" err="1" smtClean="0"/>
              <a:t>info</a:t>
            </a:r>
            <a:r>
              <a:rPr lang="cs-CZ" dirty="0" smtClean="0"/>
              <a:t>/Politicky---Fyzicky-globus-detail-</a:t>
            </a:r>
            <a:r>
              <a:rPr lang="cs-CZ" dirty="0" err="1" smtClean="0"/>
              <a:t>zbozi</a:t>
            </a:r>
            <a:r>
              <a:rPr lang="cs-CZ" dirty="0" smtClean="0"/>
              <a:t>-2825.html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Vytvořeno jako DUM do předmětu zeměpis na Základní Škole Mladá Boleslav 17. listopadu 1325 příspěvková organizace, pro 6 ročník.</a:t>
            </a:r>
          </a:p>
          <a:p>
            <a:r>
              <a:rPr lang="cs-CZ" dirty="0" smtClean="0"/>
              <a:t>Materiál slouží k doplnění výkladu o Střídání </a:t>
            </a:r>
            <a:r>
              <a:rPr lang="cs-CZ" smtClean="0"/>
              <a:t>ročních období.</a:t>
            </a:r>
            <a:endParaRPr lang="cs-CZ" dirty="0" smtClean="0"/>
          </a:p>
          <a:p>
            <a:r>
              <a:rPr lang="cs-CZ" dirty="0" smtClean="0"/>
              <a:t>Materiál doporučuji prezentovat pomocí dataprojektoru či interaktivní tabule.</a:t>
            </a:r>
          </a:p>
          <a:p>
            <a:r>
              <a:rPr lang="cs-CZ" dirty="0" smtClean="0"/>
              <a:t>Materiál byl vytvořen a pilotován v I. pololetí školního roku 2011/2012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9525164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165</TotalTime>
  <Words>332</Words>
  <Application>Microsoft Office PowerPoint</Application>
  <PresentationFormat>Předvádění na obrazovce (4:3)</PresentationFormat>
  <Paragraphs>57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     </vt:lpstr>
      <vt:lpstr>Střídání ročních období</vt:lpstr>
      <vt:lpstr>Kde a proč?</vt:lpstr>
      <vt:lpstr>Oběh Země okolo Slunce</vt:lpstr>
      <vt:lpstr>Náklon Zemské osy</vt:lpstr>
      <vt:lpstr>Roční období</vt:lpstr>
      <vt:lpstr>Rovnodennost</vt:lpstr>
      <vt:lpstr>Slunovrat</vt:lpstr>
      <vt:lpstr>odkazy</vt:lpstr>
      <vt:lpstr>Snímek 10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Střídání ročních období</dc:title>
  <dc:creator>vlastnik</dc:creator>
  <cp:lastModifiedBy>expert</cp:lastModifiedBy>
  <cp:revision>17</cp:revision>
  <dcterms:created xsi:type="dcterms:W3CDTF">2011-08-21T20:09:03Z</dcterms:created>
  <dcterms:modified xsi:type="dcterms:W3CDTF">2012-06-18T11:21:51Z</dcterms:modified>
</cp:coreProperties>
</file>