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59" r:id="rId5"/>
    <p:sldId id="260" r:id="rId6"/>
    <p:sldId id="261" r:id="rId7"/>
    <p:sldId id="263" r:id="rId8"/>
    <p:sldId id="262" r:id="rId9"/>
    <p:sldId id="25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5CFBD-02A0-4036-B7B1-BD7ACC560DB0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9077-B04D-48D3-961D-8A259C1AD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5CFBD-02A0-4036-B7B1-BD7ACC560DB0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9077-B04D-48D3-961D-8A259C1AD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5CFBD-02A0-4036-B7B1-BD7ACC560DB0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9077-B04D-48D3-961D-8A259C1AD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5CFBD-02A0-4036-B7B1-BD7ACC560DB0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9077-B04D-48D3-961D-8A259C1AD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5CFBD-02A0-4036-B7B1-BD7ACC560DB0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9077-B04D-48D3-961D-8A259C1AD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5CFBD-02A0-4036-B7B1-BD7ACC560DB0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9077-B04D-48D3-961D-8A259C1AD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5CFBD-02A0-4036-B7B1-BD7ACC560DB0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9077-B04D-48D3-961D-8A259C1AD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5CFBD-02A0-4036-B7B1-BD7ACC560DB0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9077-B04D-48D3-961D-8A259C1AD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5CFBD-02A0-4036-B7B1-BD7ACC560DB0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9077-B04D-48D3-961D-8A259C1AD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5CFBD-02A0-4036-B7B1-BD7ACC560DB0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9077-B04D-48D3-961D-8A259C1AD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5CFBD-02A0-4036-B7B1-BD7ACC560DB0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9077-B04D-48D3-961D-8A259C1AD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85CFBD-02A0-4036-B7B1-BD7ACC560DB0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DD9077-B04D-48D3-961D-8A259C1AD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dliv" TargetMode="External"/><Relationship Id="rId2" Type="http://schemas.openxmlformats.org/officeDocument/2006/relationships/hyperlink" Target="http://cs.wikipedia.org/wiki/P%C5%99%C3%ADliv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oon_PIA00304.jpg" TargetMode="External"/><Relationship Id="rId2" Type="http://schemas.openxmlformats.org/officeDocument/2006/relationships/hyperlink" Target="http://cs.wikipedia.org/wiki/Soubor:Nasa_eart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ond_Grafik1.jpg" TargetMode="External"/><Relationship Id="rId5" Type="http://schemas.openxmlformats.org/officeDocument/2006/relationships/hyperlink" Target="http://cs.wikipedia.org/wiki/Soubor:Neil_Armstrong_pose.jpg" TargetMode="External"/><Relationship Id="rId4" Type="http://schemas.openxmlformats.org/officeDocument/2006/relationships/hyperlink" Target="http://cs.wikipedia.org/wiki/Soubor:Bay_of_Fundy_High_Tide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Měsíc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VY_32_INOVACE_04_Měsíc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601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lastnik\Pictures\594px-Full_Moon_Luc_Viatou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-57703"/>
            <a:ext cx="6912768" cy="6973407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20417500">
            <a:off x="515680" y="2318141"/>
            <a:ext cx="8229600" cy="1714989"/>
          </a:xfrm>
        </p:spPr>
        <p:txBody>
          <a:bodyPr>
            <a:noAutofit/>
          </a:bodyPr>
          <a:lstStyle/>
          <a:p>
            <a:r>
              <a:rPr lang="cs-CZ" sz="13800" dirty="0" smtClean="0">
                <a:solidFill>
                  <a:srgbClr val="FF0000"/>
                </a:solidFill>
              </a:rPr>
              <a:t>Měsíc</a:t>
            </a:r>
            <a:endParaRPr lang="cs-CZ" sz="13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Měsíc?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67464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Měsíc je jediná přirozená družice Země.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Někdy též básnicky nazýván „luna“.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vlastnik\Pictures\594px-Full_Moon_Luc_Viatour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459585"/>
            <a:ext cx="5384716" cy="54300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a pohyby Měsíce?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275856" cy="530120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Poloha: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M. se nachází  v průměrné vzdálenosti přibližně 384 000 km od Země.</a:t>
            </a:r>
          </a:p>
          <a:p>
            <a:r>
              <a:rPr lang="cs-CZ" dirty="0" smtClean="0"/>
              <a:t>Pohyby: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Otáčí se kolem své osy (přibližně za 28 dní)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Obíhá okolo Země </a:t>
            </a:r>
          </a:p>
          <a:p>
            <a:r>
              <a:rPr lang="cs-CZ" dirty="0" smtClean="0"/>
              <a:t>Jak rychle?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Opět přibližně za 28 dní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vlastnik\Pictures\Nasa_earth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700808"/>
            <a:ext cx="6012160" cy="45938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Svítí či nesvítí?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Měsíc samozřejmě nesvítí.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Pouze odráží sluneční světlo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Viděli jste už někdy takto Měsíc?</a:t>
            </a: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Odvrácená strana Měsíce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vlastnik\Pictures\600px-Moon_PIA0030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493912"/>
            <a:ext cx="5364088" cy="5364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Gravitace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32271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Gravitační přitažlivost, kterou Měsíc ovlivňuje Zemi, je příčinou slapových jevů, které jsou nejlépe pozorovatelné na střídání mořského </a:t>
            </a:r>
            <a:r>
              <a:rPr lang="cs-CZ" dirty="0" smtClean="0">
                <a:hlinkClick r:id="rId2" tooltip="Příliv"/>
              </a:rPr>
              <a:t>přílivu</a:t>
            </a:r>
            <a:r>
              <a:rPr lang="cs-CZ" dirty="0" smtClean="0"/>
              <a:t> a </a:t>
            </a:r>
            <a:r>
              <a:rPr lang="cs-CZ" dirty="0" smtClean="0">
                <a:hlinkClick r:id="rId3" tooltip="Odliv"/>
              </a:rPr>
              <a:t>odlivu</a:t>
            </a:r>
            <a:r>
              <a:rPr lang="cs-CZ" dirty="0" smtClean="0"/>
              <a:t>. Přílivová vlna je synchronizována s oběhem Měsíce kolem Země.</a:t>
            </a:r>
            <a:endParaRPr lang="cs-CZ" dirty="0"/>
          </a:p>
        </p:txBody>
      </p:sp>
      <p:pic>
        <p:nvPicPr>
          <p:cNvPr id="5122" name="Picture 2" descr="C:\Users\vlastnik\Pictures\Bay_of_Fundy_High_Tid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33695" y="1844824"/>
            <a:ext cx="2810305" cy="4215458"/>
          </a:xfrm>
          <a:prstGeom prst="rect">
            <a:avLst/>
          </a:prstGeom>
          <a:noFill/>
        </p:spPr>
      </p:pic>
      <p:pic>
        <p:nvPicPr>
          <p:cNvPr id="5123" name="Picture 3" descr="C:\Users\vlastnik\Pictures\Bay_of_Fundy_Low_Tid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1844824"/>
            <a:ext cx="2825080" cy="42376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Měsíční fáze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844824"/>
            <a:ext cx="3635896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Č.1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Nov  (novoluní)</a:t>
            </a:r>
          </a:p>
          <a:p>
            <a:r>
              <a:rPr lang="cs-CZ" dirty="0" smtClean="0"/>
              <a:t>Č.3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První čtvrť – měsíc dorůstá (tvar písmene D)</a:t>
            </a:r>
          </a:p>
          <a:p>
            <a:r>
              <a:rPr lang="cs-CZ" dirty="0" smtClean="0"/>
              <a:t>Č. 5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Úplněk</a:t>
            </a:r>
          </a:p>
          <a:p>
            <a:r>
              <a:rPr lang="cs-CZ" dirty="0" smtClean="0"/>
              <a:t>Č.7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Poslední čtvrť – měsíc couvá (tvar písmene c)</a:t>
            </a:r>
          </a:p>
        </p:txBody>
      </p:sp>
      <p:pic>
        <p:nvPicPr>
          <p:cNvPr id="7170" name="Picture 2" descr="C:\Users\vlastnik\Pictures\Mond_Grafik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844824"/>
            <a:ext cx="5436096" cy="4104456"/>
          </a:xfrm>
          <a:prstGeom prst="rect">
            <a:avLst/>
          </a:prstGeom>
          <a:noFill/>
        </p:spPr>
      </p:pic>
      <p:pic>
        <p:nvPicPr>
          <p:cNvPr id="7171" name="Picture 3" descr="C:\Users\vlastnik\Pictures\Mond_Phas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5877272"/>
            <a:ext cx="5436096" cy="9807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Lidé na Měsíci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826768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21. července 1969 Apollo 11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Neil</a:t>
            </a:r>
            <a:r>
              <a:rPr lang="cs-CZ" dirty="0" smtClean="0">
                <a:solidFill>
                  <a:srgbClr val="FF0000"/>
                </a:solidFill>
              </a:rPr>
              <a:t> Armstrong a </a:t>
            </a:r>
            <a:r>
              <a:rPr lang="cs-CZ" dirty="0" err="1" smtClean="0">
                <a:solidFill>
                  <a:srgbClr val="FF0000"/>
                </a:solidFill>
              </a:rPr>
              <a:t>Edvin</a:t>
            </a:r>
            <a:r>
              <a:rPr lang="cs-CZ" dirty="0" smtClean="0">
                <a:solidFill>
                  <a:srgbClr val="FF0000"/>
                </a:solidFill>
              </a:rPr>
              <a:t> Aldrin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Od roku 1972 se na měsíc nelétá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vlastnik\Pictures\507px-Neil_Armstrong_pos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57002" y="1340768"/>
            <a:ext cx="4486998" cy="5517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odkazy</a:t>
            </a:r>
            <a:endParaRPr lang="cs-CZ" sz="7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Autofit/>
          </a:bodyPr>
          <a:lstStyle/>
          <a:p>
            <a:r>
              <a:rPr lang="cs-CZ" sz="1600" dirty="0" smtClean="0"/>
              <a:t>Soubor:</a:t>
            </a:r>
            <a:r>
              <a:rPr lang="cs-CZ" sz="1600" dirty="0" err="1" smtClean="0"/>
              <a:t>Full</a:t>
            </a:r>
            <a:r>
              <a:rPr lang="cs-CZ" sz="1600" dirty="0" smtClean="0"/>
              <a:t> </a:t>
            </a:r>
            <a:r>
              <a:rPr lang="cs-CZ" sz="1600" dirty="0" err="1" smtClean="0"/>
              <a:t>Moon</a:t>
            </a:r>
            <a:r>
              <a:rPr lang="cs-CZ" sz="1600" dirty="0" smtClean="0"/>
              <a:t> </a:t>
            </a:r>
            <a:r>
              <a:rPr lang="cs-CZ" sz="1600" dirty="0" err="1" smtClean="0"/>
              <a:t>Luc</a:t>
            </a:r>
            <a:r>
              <a:rPr lang="cs-CZ" sz="1600" dirty="0" smtClean="0"/>
              <a:t> </a:t>
            </a:r>
            <a:r>
              <a:rPr lang="cs-CZ" sz="1600" dirty="0" err="1" smtClean="0"/>
              <a:t>Viatour.jpg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7.10.2006 [cit. 2011-10-19]. Dostupné z WWW: &lt;http://cs.wikipedia.org/wiki/Soubor:Full_Moon_Luc_Viatour.jpg&gt;.</a:t>
            </a:r>
            <a:endParaRPr lang="cs-CZ" sz="1600" dirty="0" smtClean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http://cs.wikipedia.org/wiki/Soubor:Nasa_earth.jpg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http://cs.wikipedia.org/wiki/Soubor:Moon_PIA00304.jpg</a:t>
            </a:r>
            <a:endParaRPr lang="cs-CZ" sz="1600" dirty="0" smtClean="0"/>
          </a:p>
          <a:p>
            <a:r>
              <a:rPr lang="cs-CZ" sz="1600" dirty="0" smtClean="0"/>
              <a:t>M%C4%9Bs%C3%</a:t>
            </a:r>
            <a:r>
              <a:rPr lang="cs-CZ" sz="1600" dirty="0" err="1" smtClean="0"/>
              <a:t>ADc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, last </a:t>
            </a:r>
            <a:r>
              <a:rPr lang="cs-CZ" sz="1600" dirty="0" err="1" smtClean="0"/>
              <a:t>modified</a:t>
            </a:r>
            <a:r>
              <a:rPr lang="cs-CZ" sz="1600" dirty="0" smtClean="0"/>
              <a:t> on 2.10.2011 [cit. 2011-10-19]. Dostupné z WWW: &lt;http://cs.wikipedia.org/wiki/M%C4%9Bs%C3%ADc&gt;.</a:t>
            </a:r>
            <a:endParaRPr lang="cs-CZ" sz="1600" dirty="0" smtClean="0">
              <a:hlinkClick r:id="rId4"/>
            </a:endParaRPr>
          </a:p>
          <a:p>
            <a:r>
              <a:rPr lang="cs-CZ" sz="1600" dirty="0" smtClean="0"/>
              <a:t>Soubor:</a:t>
            </a:r>
            <a:r>
              <a:rPr lang="cs-CZ" sz="1600" dirty="0" err="1" smtClean="0"/>
              <a:t>Bay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Fundy </a:t>
            </a:r>
            <a:r>
              <a:rPr lang="cs-CZ" sz="1600" dirty="0" err="1" smtClean="0"/>
              <a:t>High</a:t>
            </a:r>
            <a:r>
              <a:rPr lang="cs-CZ" sz="1600" dirty="0" smtClean="0"/>
              <a:t> </a:t>
            </a:r>
            <a:r>
              <a:rPr lang="cs-CZ" sz="1600" dirty="0" err="1" smtClean="0"/>
              <a:t>Tide.jpg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, last </a:t>
            </a:r>
            <a:r>
              <a:rPr lang="cs-CZ" sz="1600" dirty="0" err="1" smtClean="0"/>
              <a:t>modified</a:t>
            </a:r>
            <a:r>
              <a:rPr lang="cs-CZ" sz="1600" dirty="0" smtClean="0"/>
              <a:t> on 5.5.2009 [cit. 2011-10-19]. Dostupné z WWW: &lt;http://cs.wikipedia.org/wiki/Soubor:Bay_of_Fundy_High_Tide.jpg&gt;.</a:t>
            </a:r>
            <a:endParaRPr lang="cs-CZ" sz="1600" dirty="0" smtClean="0">
              <a:hlinkClick r:id="rId5"/>
            </a:endParaRPr>
          </a:p>
          <a:p>
            <a:r>
              <a:rPr lang="cs-CZ" sz="1600" dirty="0" smtClean="0">
                <a:hlinkClick r:id="rId5"/>
              </a:rPr>
              <a:t>http://cs.wikipedia.org/wiki/Soubor:Neil_Armstrong_pose.jpg</a:t>
            </a:r>
            <a:endParaRPr lang="cs-CZ" sz="1600" dirty="0" smtClean="0"/>
          </a:p>
          <a:p>
            <a:r>
              <a:rPr lang="cs-CZ" sz="1600" dirty="0" smtClean="0"/>
              <a:t>Soubor:Mond Grafik1.jpg.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, last </a:t>
            </a:r>
            <a:r>
              <a:rPr lang="cs-CZ" sz="1600" dirty="0" err="1" smtClean="0"/>
              <a:t>modified</a:t>
            </a:r>
            <a:r>
              <a:rPr lang="cs-CZ" sz="1600" dirty="0" smtClean="0"/>
              <a:t> on 15.11.2004 [cit. 2011-10-19]. Dostupné z WWW: </a:t>
            </a:r>
            <a:r>
              <a:rPr lang="cs-CZ" sz="1600" dirty="0" smtClean="0">
                <a:hlinkClick r:id="rId6"/>
              </a:rPr>
              <a:t>http://cs.wikipedia.org/wiki/Soubor:Mond_Grafik1.jpg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Soubor:Mond </a:t>
            </a:r>
            <a:r>
              <a:rPr lang="cs-CZ" sz="1600" dirty="0" err="1" smtClean="0"/>
              <a:t>Phasen.jpg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, last </a:t>
            </a:r>
            <a:r>
              <a:rPr lang="cs-CZ" sz="1600" dirty="0" err="1" smtClean="0"/>
              <a:t>modified</a:t>
            </a:r>
            <a:r>
              <a:rPr lang="cs-CZ" sz="1600" dirty="0" smtClean="0"/>
              <a:t> on 15.11.2004 [cit. 2011-10-19]. Dostupné z WWW: &lt;http://cs.wikipedia.org/wiki/Soubor:Mond_Phasen.jpg&gt;.</a:t>
            </a:r>
          </a:p>
          <a:p>
            <a:pPr>
              <a:buNone/>
            </a:pP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6.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o Planetě </a:t>
            </a:r>
            <a:r>
              <a:rPr lang="cs-CZ" dirty="0" smtClean="0"/>
              <a:t>Zemi, </a:t>
            </a:r>
            <a:r>
              <a:rPr lang="cs-CZ" smtClean="0"/>
              <a:t>kapitola Měsíc.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077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280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    </vt:lpstr>
      <vt:lpstr>Měsíc</vt:lpstr>
      <vt:lpstr>Co je to Měsíc?</vt:lpstr>
      <vt:lpstr>Poloha a pohyby Měsíce?</vt:lpstr>
      <vt:lpstr>Svítí či nesvítí?</vt:lpstr>
      <vt:lpstr>Gravitace</vt:lpstr>
      <vt:lpstr>Měsíční fáze</vt:lpstr>
      <vt:lpstr>Lidé na Měsíci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Měsíc</dc:title>
  <dc:creator>vlastnik</dc:creator>
  <cp:lastModifiedBy>Zdeněk Hanuš</cp:lastModifiedBy>
  <cp:revision>14</cp:revision>
  <dcterms:created xsi:type="dcterms:W3CDTF">2011-07-18T19:03:51Z</dcterms:created>
  <dcterms:modified xsi:type="dcterms:W3CDTF">2011-11-10T08:12:22Z</dcterms:modified>
</cp:coreProperties>
</file>