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5" r:id="rId2"/>
    <p:sldId id="256" r:id="rId3"/>
    <p:sldId id="258" r:id="rId4"/>
    <p:sldId id="259" r:id="rId5"/>
    <p:sldId id="260" r:id="rId6"/>
    <p:sldId id="262" r:id="rId7"/>
    <p:sldId id="263" r:id="rId8"/>
    <p:sldId id="264" r:id="rId9"/>
    <p:sldId id="257" r:id="rId10"/>
    <p:sldId id="266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16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ECD279-8E28-4053-BF84-41566746F42E}" type="datetimeFigureOut">
              <a:rPr lang="cs-CZ" smtClean="0"/>
              <a:pPr/>
              <a:t>16.11.2011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E52EE4-0E17-41D0-8EAB-D772C0A55BB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ECD279-8E28-4053-BF84-41566746F42E}" type="datetimeFigureOut">
              <a:rPr lang="cs-CZ" smtClean="0"/>
              <a:pPr/>
              <a:t>16.11.2011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E52EE4-0E17-41D0-8EAB-D772C0A55BB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ECD279-8E28-4053-BF84-41566746F42E}" type="datetimeFigureOut">
              <a:rPr lang="cs-CZ" smtClean="0"/>
              <a:pPr/>
              <a:t>16.11.2011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E52EE4-0E17-41D0-8EAB-D772C0A55BB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ECD279-8E28-4053-BF84-41566746F42E}" type="datetimeFigureOut">
              <a:rPr lang="cs-CZ" smtClean="0"/>
              <a:pPr/>
              <a:t>16.11.2011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E52EE4-0E17-41D0-8EAB-D772C0A55BB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ECD279-8E28-4053-BF84-41566746F42E}" type="datetimeFigureOut">
              <a:rPr lang="cs-CZ" smtClean="0"/>
              <a:pPr/>
              <a:t>16.11.2011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E52EE4-0E17-41D0-8EAB-D772C0A55BB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ECD279-8E28-4053-BF84-41566746F42E}" type="datetimeFigureOut">
              <a:rPr lang="cs-CZ" smtClean="0"/>
              <a:pPr/>
              <a:t>16.11.2011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E52EE4-0E17-41D0-8EAB-D772C0A55BB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ECD279-8E28-4053-BF84-41566746F42E}" type="datetimeFigureOut">
              <a:rPr lang="cs-CZ" smtClean="0"/>
              <a:pPr/>
              <a:t>16.11.2011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E52EE4-0E17-41D0-8EAB-D772C0A55BB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ECD279-8E28-4053-BF84-41566746F42E}" type="datetimeFigureOut">
              <a:rPr lang="cs-CZ" smtClean="0"/>
              <a:pPr/>
              <a:t>16.11.2011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E52EE4-0E17-41D0-8EAB-D772C0A55BB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ECD279-8E28-4053-BF84-41566746F42E}" type="datetimeFigureOut">
              <a:rPr lang="cs-CZ" smtClean="0"/>
              <a:pPr/>
              <a:t>16.11.2011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E52EE4-0E17-41D0-8EAB-D772C0A55BB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ECD279-8E28-4053-BF84-41566746F42E}" type="datetimeFigureOut">
              <a:rPr lang="cs-CZ" smtClean="0"/>
              <a:pPr/>
              <a:t>16.11.2011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E52EE4-0E17-41D0-8EAB-D772C0A55BB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ECD279-8E28-4053-BF84-41566746F42E}" type="datetimeFigureOut">
              <a:rPr lang="cs-CZ" smtClean="0"/>
              <a:pPr/>
              <a:t>16.11.2011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E52EE4-0E17-41D0-8EAB-D772C0A55BB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5000">
              <a:schemeClr val="tx2">
                <a:lumMod val="20000"/>
                <a:lumOff val="80000"/>
                <a:alpha val="77000"/>
              </a:schemeClr>
            </a:gs>
            <a:gs pos="100000">
              <a:schemeClr val="accent1">
                <a:lumMod val="40000"/>
                <a:lumOff val="60000"/>
                <a:alpha val="6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ECD279-8E28-4053-BF84-41566746F42E}" type="datetimeFigureOut">
              <a:rPr lang="cs-CZ" smtClean="0"/>
              <a:pPr/>
              <a:t>16.11.2011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E52EE4-0E17-41D0-8EAB-D772C0A55BBC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/index.php?title=Pr%C5%AFm%C4%9Bt&amp;action=edit&amp;redlink=1" TargetMode="External"/><Relationship Id="rId2" Type="http://schemas.openxmlformats.org/officeDocument/2006/relationships/hyperlink" Target="http://cs.wikipedia.org/wiki/Hypocentrum" TargetMode="Externa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2.png"/><Relationship Id="rId4" Type="http://schemas.openxmlformats.org/officeDocument/2006/relationships/hyperlink" Target="http://cs.wikipedia.org/wiki/Epicentrum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Plate_tectonics_map.gif" TargetMode="External"/><Relationship Id="rId2" Type="http://schemas.openxmlformats.org/officeDocument/2006/relationships/hyperlink" Target="http://cs.wikipedia.org/wiki/Soubor:World_seismicity.jpg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ig.cas.cz/cz/struktura/observatore/zapadoceska-seismicka-sit-webnet/aktualne-o-seismicke-aktivite-v-zapadnich-cechach/" TargetMode="Externa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endParaRPr lang="cs-CZ" dirty="0" smtClean="0"/>
          </a:p>
          <a:p>
            <a:endParaRPr lang="cs-CZ" dirty="0"/>
          </a:p>
          <a:p>
            <a:pPr marL="0" indent="0" algn="ctr">
              <a:buNone/>
            </a:pPr>
            <a:r>
              <a:rPr lang="cs-CZ" dirty="0" smtClean="0"/>
              <a:t>Zemětřesení</a:t>
            </a:r>
            <a:endParaRPr lang="cs-CZ" dirty="0" smtClean="0"/>
          </a:p>
          <a:p>
            <a:endParaRPr lang="cs-CZ" dirty="0"/>
          </a:p>
          <a:p>
            <a:pPr marL="0" indent="0" algn="ctr">
              <a:buNone/>
            </a:pPr>
            <a:r>
              <a:rPr lang="cs-CZ" dirty="0" smtClean="0"/>
              <a:t>Autor:  Mgr. Zdeněk Hanuš</a:t>
            </a:r>
          </a:p>
          <a:p>
            <a:endParaRPr lang="cs-CZ" dirty="0" smtClean="0"/>
          </a:p>
          <a:p>
            <a:pPr marL="0" indent="0" algn="ctr">
              <a:buNone/>
            </a:pPr>
            <a:r>
              <a:rPr lang="cs-CZ" dirty="0" smtClean="0"/>
              <a:t>VY_32_INOVACE_11_Zemětřesení</a:t>
            </a:r>
            <a:endParaRPr lang="cs-CZ" dirty="0" smtClean="0"/>
          </a:p>
          <a:p>
            <a:endParaRPr lang="cs-CZ" dirty="0"/>
          </a:p>
          <a:p>
            <a:endParaRPr lang="cs-CZ" dirty="0"/>
          </a:p>
          <a:p>
            <a:pPr marL="0" indent="0" algn="ctr">
              <a:buNone/>
            </a:pPr>
            <a:r>
              <a:rPr lang="cs-CZ" sz="1400" dirty="0" smtClean="0"/>
              <a:t>Vytvořeno v rámci projektu „EU peníze školám“.</a:t>
            </a:r>
          </a:p>
          <a:p>
            <a:pPr marL="0" indent="0" algn="ctr">
              <a:buNone/>
            </a:pPr>
            <a:r>
              <a:rPr lang="cs-CZ" sz="1400" dirty="0" smtClean="0"/>
              <a:t>OP VK oblast podpory 1.4 s názvem Zlepšení podmínek pro vzdělávání na základních školách.</a:t>
            </a:r>
            <a:endParaRPr lang="cs-CZ" sz="1400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73296"/>
            <a:ext cx="9144000" cy="14960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258993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323528" y="908720"/>
            <a:ext cx="8229600" cy="1143000"/>
          </a:xfrm>
        </p:spPr>
        <p:txBody>
          <a:bodyPr>
            <a:scene3d>
              <a:camera prst="perspectiveHeroicExtremeLeftFacing"/>
              <a:lightRig rig="threePt" dir="t"/>
            </a:scene3d>
          </a:bodyPr>
          <a:lstStyle/>
          <a:p>
            <a:r>
              <a:rPr lang="cs-CZ" dirty="0" smtClean="0"/>
              <a:t>ZEMĚTŘESENÍ</a:t>
            </a:r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611560" y="2204864"/>
            <a:ext cx="7920880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cs-CZ" sz="9600" b="1" cap="all" spc="0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ZEMĚTŘESENÍ</a:t>
            </a:r>
            <a:endParaRPr lang="cs-CZ" sz="9600" b="1" cap="all" spc="0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2627784" y="4509120"/>
            <a:ext cx="416941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perspectiveContrastingRightFacing"/>
              <a:lightRig rig="threePt" dir="t"/>
            </a:scene3d>
            <a:sp3d extrusionH="57150">
              <a:bevelT w="38100" h="38100" prst="convex"/>
            </a:sp3d>
          </a:bodyPr>
          <a:lstStyle/>
          <a:p>
            <a:pPr algn="ctr"/>
            <a:r>
              <a:rPr lang="cs-CZ" sz="54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ZEMĚTŘESENÍ</a:t>
            </a:r>
            <a:endParaRPr lang="cs-CZ" sz="54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2483768" y="3284984"/>
            <a:ext cx="4239943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DoubleWave1">
              <a:avLst/>
            </a:prstTxWarp>
            <a:spAutoFit/>
            <a:scene3d>
              <a:camera prst="orthographicFront"/>
              <a:lightRig rig="soft" dir="tl">
                <a:rot lat="0" lon="0" rev="0"/>
              </a:lightRig>
            </a:scene3d>
            <a:sp3d extrusionH="57150" contourW="25400" prstMaterial="matte">
              <a:bevelT w="25400" h="55880" prst="softRound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ZEMĚTŘESENÍ</a:t>
            </a:r>
            <a:endParaRPr lang="cs-CZ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mph" presetSubtype="1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style.fontStyle</p:attrName>
                                        </p:attrNameLst>
                                      </p:cBhvr>
                                      <p:to>
                                        <p:strVal val="normal"/>
                                      </p:to>
                                    </p:set>
                                    <p:set>
                                      <p:cBhvr override="childStyle">
                                        <p:cTn id="7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  <p:set>
                                      <p:cBhvr override="childStyle">
                                        <p:cTn id="8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fals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12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style.fontFamily</p:attrName>
                                        </p:attrNameLst>
                                      </p:cBhvr>
                                      <p:to>
                                        <p:strVal val="Times New Roma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7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7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Co je to zemětřesení?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0" y="1628800"/>
            <a:ext cx="4038600" cy="4525963"/>
          </a:xfrm>
        </p:spPr>
        <p:txBody>
          <a:bodyPr/>
          <a:lstStyle/>
          <a:p>
            <a:r>
              <a:rPr lang="cs-CZ" dirty="0" smtClean="0"/>
              <a:t>Je náhlý pohyb zemské kůry, vyvolaný uvolněním napětí.</a:t>
            </a:r>
          </a:p>
          <a:p>
            <a:r>
              <a:rPr lang="cs-CZ" dirty="0" smtClean="0"/>
              <a:t>Místo vzniku zemětřesení se nazývá ohnisko neboli </a:t>
            </a:r>
            <a:r>
              <a:rPr lang="cs-CZ" dirty="0" smtClean="0">
                <a:hlinkClick r:id="rId2" tooltip="Hypocentrum"/>
              </a:rPr>
              <a:t>hypocentrum</a:t>
            </a:r>
            <a:r>
              <a:rPr lang="cs-CZ" dirty="0" smtClean="0"/>
              <a:t>, jeho kolmý </a:t>
            </a:r>
            <a:r>
              <a:rPr lang="cs-CZ" dirty="0">
                <a:hlinkClick r:id="rId3" tooltip="Průmět (stránka neexistuje)"/>
              </a:rPr>
              <a:t>průmět</a:t>
            </a:r>
            <a:r>
              <a:rPr lang="cs-CZ" dirty="0" smtClean="0"/>
              <a:t> na zemském povrchu se nazývá </a:t>
            </a:r>
            <a:r>
              <a:rPr lang="cs-CZ" dirty="0" smtClean="0">
                <a:hlinkClick r:id="rId4" tooltip="Epicentrum"/>
              </a:rPr>
              <a:t>epicentrum</a:t>
            </a:r>
            <a:r>
              <a:rPr lang="cs-CZ" dirty="0" smtClean="0"/>
              <a:t>.</a:t>
            </a:r>
          </a:p>
          <a:p>
            <a:endParaRPr lang="cs-CZ" dirty="0" smtClean="0"/>
          </a:p>
          <a:p>
            <a:endParaRPr lang="cs-CZ" dirty="0"/>
          </a:p>
        </p:txBody>
      </p:sp>
      <p:pic>
        <p:nvPicPr>
          <p:cNvPr id="1026" name="Picture 2" descr="C:\Users\vlastnik\Pictures\Epicenter.png"/>
          <p:cNvPicPr>
            <a:picLocks noGrp="1" noChangeAspect="1" noChangeArrowheads="1"/>
          </p:cNvPicPr>
          <p:nvPr>
            <p:ph sz="half" idx="2"/>
          </p:nvPr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41186" y="2204864"/>
            <a:ext cx="5236945" cy="36004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uiExpand="1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Jak vzniká?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0" y="1484784"/>
            <a:ext cx="3131840" cy="5112568"/>
          </a:xfrm>
        </p:spPr>
        <p:txBody>
          <a:bodyPr>
            <a:normAutofit/>
          </a:bodyPr>
          <a:lstStyle/>
          <a:p>
            <a:r>
              <a:rPr lang="cs-CZ" dirty="0" smtClean="0"/>
              <a:t>Nejčastější zemětřesení je tektonické.</a:t>
            </a:r>
          </a:p>
          <a:p>
            <a:r>
              <a:rPr lang="cs-CZ" dirty="0" smtClean="0"/>
              <a:t>Vzniká pohybem litosférických desek resp. jejich nárazem.</a:t>
            </a:r>
          </a:p>
          <a:p>
            <a:r>
              <a:rPr lang="cs-CZ" dirty="0" smtClean="0"/>
              <a:t>Pozor – většinou bývá více otřesu za sebou (tzv. </a:t>
            </a:r>
            <a:r>
              <a:rPr lang="cs-CZ" dirty="0" err="1" smtClean="0"/>
              <a:t>dotřesy</a:t>
            </a:r>
            <a:r>
              <a:rPr lang="cs-CZ" dirty="0" smtClean="0"/>
              <a:t>)</a:t>
            </a:r>
            <a:endParaRPr lang="cs-CZ" dirty="0"/>
          </a:p>
        </p:txBody>
      </p:sp>
      <p:pic>
        <p:nvPicPr>
          <p:cNvPr id="2051" name="Picture 3" descr="C:\Users\vlastnik\Pictures\800px-Plate_tectonics_map.gif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87824" y="1767651"/>
            <a:ext cx="6156176" cy="397842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Jak se měří?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0" y="1628800"/>
            <a:ext cx="3347864" cy="4525963"/>
          </a:xfrm>
        </p:spPr>
        <p:txBody>
          <a:bodyPr>
            <a:normAutofit lnSpcReduction="10000"/>
          </a:bodyPr>
          <a:lstStyle/>
          <a:p>
            <a:r>
              <a:rPr lang="cs-CZ" dirty="0" smtClean="0"/>
              <a:t>Seismograf</a:t>
            </a:r>
          </a:p>
          <a:p>
            <a:endParaRPr lang="cs-CZ" dirty="0"/>
          </a:p>
          <a:p>
            <a:r>
              <a:rPr lang="cs-CZ" dirty="0" smtClean="0"/>
              <a:t>Richterova stupnice:</a:t>
            </a:r>
          </a:p>
          <a:p>
            <a:r>
              <a:rPr lang="cs-CZ" dirty="0" smtClean="0"/>
              <a:t>Měří sílu zemětřesení</a:t>
            </a:r>
          </a:p>
          <a:p>
            <a:r>
              <a:rPr lang="cs-CZ" dirty="0" smtClean="0"/>
              <a:t>Stupnice od 1 do 12</a:t>
            </a:r>
          </a:p>
          <a:p>
            <a:r>
              <a:rPr lang="cs-CZ" dirty="0" smtClean="0"/>
              <a:t>Tab. viz učebnice str. 28</a:t>
            </a:r>
            <a:endParaRPr lang="cs-CZ" dirty="0"/>
          </a:p>
        </p:txBody>
      </p:sp>
      <p:pic>
        <p:nvPicPr>
          <p:cNvPr id="4098" name="Picture 2" descr="C:\Users\vlastnik\Pictures\800px-Kinemetrics_seismograph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55844" y="1589479"/>
            <a:ext cx="6005089" cy="450381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-468560" y="0"/>
            <a:ext cx="6120680" cy="1143000"/>
          </a:xfrm>
        </p:spPr>
        <p:txBody>
          <a:bodyPr/>
          <a:lstStyle/>
          <a:p>
            <a:r>
              <a:rPr lang="cs-CZ" dirty="0" smtClean="0"/>
              <a:t>Kde vzniká nejčastěji?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cs-CZ" dirty="0" smtClean="0"/>
              <a:t>V místech zlomů tektonických desek</a:t>
            </a:r>
          </a:p>
          <a:p>
            <a:r>
              <a:rPr lang="cs-CZ" dirty="0" smtClean="0"/>
              <a:t>Oblasti:</a:t>
            </a:r>
          </a:p>
          <a:p>
            <a:r>
              <a:rPr lang="cs-CZ" dirty="0" smtClean="0"/>
              <a:t>Západní pobřeží S. a J. Ameriky</a:t>
            </a:r>
          </a:p>
          <a:p>
            <a:r>
              <a:rPr lang="cs-CZ" dirty="0" smtClean="0"/>
              <a:t>Japonsko</a:t>
            </a:r>
          </a:p>
          <a:p>
            <a:r>
              <a:rPr lang="cs-CZ" dirty="0" smtClean="0"/>
              <a:t>Indonésie, Filipíny </a:t>
            </a:r>
          </a:p>
          <a:p>
            <a:r>
              <a:rPr lang="cs-CZ" dirty="0" smtClean="0"/>
              <a:t>Turecko atd.</a:t>
            </a:r>
          </a:p>
          <a:p>
            <a:r>
              <a:rPr lang="cs-CZ" dirty="0" smtClean="0"/>
              <a:t>Nejvíce  v oceánech</a:t>
            </a:r>
            <a:endParaRPr lang="cs-CZ" dirty="0"/>
          </a:p>
        </p:txBody>
      </p:sp>
      <p:pic>
        <p:nvPicPr>
          <p:cNvPr id="3074" name="Picture 2" descr="C:\Users\vlastnik\Pictures\328px-World_seismicity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76056" y="-33422"/>
            <a:ext cx="4067944" cy="689142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Největší katastrofy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0" y="1556792"/>
            <a:ext cx="3491880" cy="4525963"/>
          </a:xfrm>
        </p:spPr>
        <p:txBody>
          <a:bodyPr/>
          <a:lstStyle/>
          <a:p>
            <a:r>
              <a:rPr lang="cs-CZ" dirty="0" smtClean="0"/>
              <a:t>Haiti 2010 – 200 tis. </a:t>
            </a:r>
            <a:r>
              <a:rPr lang="cs-CZ" dirty="0"/>
              <a:t>o</a:t>
            </a:r>
            <a:r>
              <a:rPr lang="cs-CZ" dirty="0" smtClean="0"/>
              <a:t>bětí</a:t>
            </a:r>
          </a:p>
          <a:p>
            <a:r>
              <a:rPr lang="cs-CZ" dirty="0" smtClean="0"/>
              <a:t>Poblíž ostrova Sumatra 2004 – vlna tsunami 280 000 obětí</a:t>
            </a:r>
          </a:p>
          <a:p>
            <a:r>
              <a:rPr lang="cs-CZ" dirty="0" smtClean="0"/>
              <a:t>Japonsko – Fukušima 2011</a:t>
            </a:r>
            <a:endParaRPr lang="cs-CZ" dirty="0"/>
          </a:p>
        </p:txBody>
      </p:sp>
      <p:pic>
        <p:nvPicPr>
          <p:cNvPr id="6146" name="Picture 2" descr="C:\Users\vlastnik\Pictures\800px-UN_headquarters_Haiti_after_2010_earthquake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29991" y="1772816"/>
            <a:ext cx="5620137" cy="374441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A co u nás?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0" y="1628801"/>
            <a:ext cx="9144000" cy="2232247"/>
          </a:xfrm>
        </p:spPr>
        <p:txBody>
          <a:bodyPr>
            <a:normAutofit fontScale="92500" lnSpcReduction="10000"/>
          </a:bodyPr>
          <a:lstStyle/>
          <a:p>
            <a:r>
              <a:rPr lang="cs-CZ" dirty="0" smtClean="0"/>
              <a:t>Ano jsou</a:t>
            </a:r>
          </a:p>
          <a:p>
            <a:r>
              <a:rPr lang="cs-CZ" dirty="0" smtClean="0"/>
              <a:t>Ale jen velmi slabá do 4. stupně</a:t>
            </a:r>
          </a:p>
          <a:p>
            <a:r>
              <a:rPr lang="cs-CZ" dirty="0" smtClean="0"/>
              <a:t>Nejčastěji na:</a:t>
            </a:r>
          </a:p>
          <a:p>
            <a:r>
              <a:rPr lang="cs-CZ" dirty="0" smtClean="0"/>
              <a:t>Karlovarsku (Mariánskolázeňský zlom)</a:t>
            </a:r>
          </a:p>
          <a:p>
            <a:r>
              <a:rPr lang="cs-CZ" dirty="0" smtClean="0"/>
              <a:t>Královéhradecku</a:t>
            </a:r>
            <a:endParaRPr lang="cs-CZ" dirty="0"/>
          </a:p>
        </p:txBody>
      </p:sp>
      <p:pic>
        <p:nvPicPr>
          <p:cNvPr id="5122" name="Picture 2" descr="C:\Users\vlastnik\Pictures\M-t_TF-91-09.pn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077072"/>
            <a:ext cx="9144000" cy="652082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8000" dirty="0" smtClean="0"/>
              <a:t>odkazy</a:t>
            </a:r>
            <a:endParaRPr lang="cs-CZ" sz="8000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>
            <a:normAutofit fontScale="47500" lnSpcReduction="20000"/>
          </a:bodyPr>
          <a:lstStyle/>
          <a:p>
            <a:r>
              <a:rPr lang="cs-CZ" dirty="0"/>
              <a:t>Zem%C4%9Bt%C5%99esen%C3%AD. In </a:t>
            </a:r>
            <a:r>
              <a:rPr lang="cs-CZ" i="1" dirty="0" err="1"/>
              <a:t>Wikipedia</a:t>
            </a:r>
            <a:r>
              <a:rPr lang="cs-CZ" i="1" dirty="0"/>
              <a:t> : </a:t>
            </a:r>
            <a:r>
              <a:rPr lang="cs-CZ" i="1" dirty="0" err="1"/>
              <a:t>the</a:t>
            </a:r>
            <a:r>
              <a:rPr lang="cs-CZ" i="1" dirty="0"/>
              <a:t> free </a:t>
            </a:r>
            <a:r>
              <a:rPr lang="cs-CZ" i="1" dirty="0" err="1"/>
              <a:t>encyclopedia</a:t>
            </a:r>
            <a:r>
              <a:rPr lang="cs-CZ" dirty="0"/>
              <a:t> [online]. St. </a:t>
            </a:r>
            <a:r>
              <a:rPr lang="cs-CZ" dirty="0" err="1"/>
              <a:t>Petersburg</a:t>
            </a:r>
            <a:r>
              <a:rPr lang="cs-CZ" dirty="0"/>
              <a:t> (Florida) : </a:t>
            </a:r>
            <a:r>
              <a:rPr lang="cs-CZ" dirty="0" err="1"/>
              <a:t>Wikipedia</a:t>
            </a:r>
            <a:r>
              <a:rPr lang="cs-CZ" dirty="0"/>
              <a:t> </a:t>
            </a:r>
            <a:r>
              <a:rPr lang="cs-CZ" dirty="0" err="1"/>
              <a:t>Foundation</a:t>
            </a:r>
            <a:r>
              <a:rPr lang="cs-CZ" dirty="0"/>
              <a:t>, , last </a:t>
            </a:r>
            <a:r>
              <a:rPr lang="cs-CZ" dirty="0" err="1"/>
              <a:t>modified</a:t>
            </a:r>
            <a:r>
              <a:rPr lang="cs-CZ" dirty="0"/>
              <a:t> on 24.8.2011 [cit. 2011-10-18]. </a:t>
            </a:r>
            <a:r>
              <a:rPr lang="cs-CZ"/>
              <a:t>Dostupné z WWW: &lt;http://cs.wikipedia.org/wiki/Zem%C4%9Bt%C5%99esen%C3%AD</a:t>
            </a:r>
            <a:r>
              <a:rPr lang="cs-CZ" smtClean="0"/>
              <a:t>&gt;.</a:t>
            </a:r>
          </a:p>
          <a:p>
            <a:r>
              <a:rPr lang="cs-CZ" dirty="0" err="1" smtClean="0"/>
              <a:t>Soubor:Epicenter.png</a:t>
            </a:r>
            <a:r>
              <a:rPr lang="cs-CZ" dirty="0"/>
              <a:t>. In </a:t>
            </a:r>
            <a:r>
              <a:rPr lang="cs-CZ" i="1" dirty="0" err="1"/>
              <a:t>Wikipedia</a:t>
            </a:r>
            <a:r>
              <a:rPr lang="cs-CZ" i="1" dirty="0"/>
              <a:t> : </a:t>
            </a:r>
            <a:r>
              <a:rPr lang="cs-CZ" i="1" dirty="0" err="1"/>
              <a:t>the</a:t>
            </a:r>
            <a:r>
              <a:rPr lang="cs-CZ" i="1" dirty="0"/>
              <a:t> free </a:t>
            </a:r>
            <a:r>
              <a:rPr lang="cs-CZ" i="1" dirty="0" err="1"/>
              <a:t>encyclopedia</a:t>
            </a:r>
            <a:r>
              <a:rPr lang="cs-CZ" dirty="0"/>
              <a:t> [online]. St. </a:t>
            </a:r>
            <a:r>
              <a:rPr lang="cs-CZ" dirty="0" err="1"/>
              <a:t>Petersburg</a:t>
            </a:r>
            <a:r>
              <a:rPr lang="cs-CZ" dirty="0"/>
              <a:t> (Florida) : </a:t>
            </a:r>
            <a:r>
              <a:rPr lang="cs-CZ" dirty="0" err="1"/>
              <a:t>Wikipedia</a:t>
            </a:r>
            <a:r>
              <a:rPr lang="cs-CZ" dirty="0"/>
              <a:t> </a:t>
            </a:r>
            <a:r>
              <a:rPr lang="cs-CZ" dirty="0" err="1"/>
              <a:t>Foundation</a:t>
            </a:r>
            <a:r>
              <a:rPr lang="cs-CZ" dirty="0"/>
              <a:t>, , last </a:t>
            </a:r>
            <a:r>
              <a:rPr lang="cs-CZ" dirty="0" err="1"/>
              <a:t>modified</a:t>
            </a:r>
            <a:r>
              <a:rPr lang="cs-CZ" dirty="0"/>
              <a:t> on 12.4.2005 [cit. 2011-10-18]. Dostupné z WWW: &lt;http://cs.wikipedia.org/wiki/</a:t>
            </a:r>
            <a:r>
              <a:rPr lang="cs-CZ" dirty="0" err="1"/>
              <a:t>Soubor:Epicenter.png</a:t>
            </a:r>
            <a:r>
              <a:rPr lang="cs-CZ" dirty="0" smtClean="0"/>
              <a:t>&gt;.</a:t>
            </a:r>
            <a:endParaRPr lang="cs-CZ" dirty="0" smtClean="0">
              <a:hlinkClick r:id="rId2"/>
            </a:endParaRPr>
          </a:p>
          <a:p>
            <a:r>
              <a:rPr lang="cs-CZ" dirty="0" smtClean="0">
                <a:hlinkClick r:id="rId2"/>
              </a:rPr>
              <a:t>http://cs.wikipedia.org/wiki/Soubor:World_seismicity.jpg</a:t>
            </a:r>
            <a:endParaRPr lang="cs-CZ" dirty="0" smtClean="0"/>
          </a:p>
          <a:p>
            <a:r>
              <a:rPr lang="cs-CZ" dirty="0" smtClean="0">
                <a:hlinkClick r:id="rId3"/>
              </a:rPr>
              <a:t>http://cs.wikipedia.org/wiki/Soubor:Plate_tectonics_map.gif</a:t>
            </a:r>
            <a:endParaRPr lang="cs-CZ" dirty="0" smtClean="0"/>
          </a:p>
          <a:p>
            <a:r>
              <a:rPr lang="cs-CZ" dirty="0" err="1"/>
              <a:t>Soubor:Kinemetrics</a:t>
            </a:r>
            <a:r>
              <a:rPr lang="cs-CZ" dirty="0"/>
              <a:t> seismograph.jpg. In </a:t>
            </a:r>
            <a:r>
              <a:rPr lang="cs-CZ" i="1" dirty="0" err="1"/>
              <a:t>Wikipedia</a:t>
            </a:r>
            <a:r>
              <a:rPr lang="cs-CZ" i="1" dirty="0"/>
              <a:t> : </a:t>
            </a:r>
            <a:r>
              <a:rPr lang="cs-CZ" i="1" dirty="0" err="1"/>
              <a:t>the</a:t>
            </a:r>
            <a:r>
              <a:rPr lang="cs-CZ" i="1" dirty="0"/>
              <a:t> free </a:t>
            </a:r>
            <a:r>
              <a:rPr lang="cs-CZ" i="1" dirty="0" err="1"/>
              <a:t>encyclopedia</a:t>
            </a:r>
            <a:r>
              <a:rPr lang="cs-CZ" dirty="0"/>
              <a:t> [online]. St. </a:t>
            </a:r>
            <a:r>
              <a:rPr lang="cs-CZ" dirty="0" err="1"/>
              <a:t>Petersburg</a:t>
            </a:r>
            <a:r>
              <a:rPr lang="cs-CZ" dirty="0"/>
              <a:t> (Florida) : </a:t>
            </a:r>
            <a:r>
              <a:rPr lang="cs-CZ" dirty="0" err="1"/>
              <a:t>Wikipedia</a:t>
            </a:r>
            <a:r>
              <a:rPr lang="cs-CZ" dirty="0"/>
              <a:t> </a:t>
            </a:r>
            <a:r>
              <a:rPr lang="cs-CZ" dirty="0" err="1"/>
              <a:t>Foundation</a:t>
            </a:r>
            <a:r>
              <a:rPr lang="cs-CZ" dirty="0"/>
              <a:t>, , last </a:t>
            </a:r>
            <a:r>
              <a:rPr lang="cs-CZ" dirty="0" err="1"/>
              <a:t>modified</a:t>
            </a:r>
            <a:r>
              <a:rPr lang="cs-CZ" dirty="0"/>
              <a:t> on 25.8.2006 [cit. 2011-10-18]. Dostupné z WWW: &lt;http://cs.wikipedia.org/wiki/</a:t>
            </a:r>
            <a:r>
              <a:rPr lang="cs-CZ" dirty="0" err="1"/>
              <a:t>Soubor:Kinemetrics_seismograph.jpg</a:t>
            </a:r>
            <a:r>
              <a:rPr lang="cs-CZ" dirty="0" smtClean="0"/>
              <a:t>&gt;.</a:t>
            </a:r>
            <a:endParaRPr lang="cs-CZ" dirty="0" smtClean="0">
              <a:hlinkClick r:id="rId4"/>
            </a:endParaRPr>
          </a:p>
          <a:p>
            <a:r>
              <a:rPr lang="cs-CZ" dirty="0" smtClean="0">
                <a:hlinkClick r:id="rId4"/>
              </a:rPr>
              <a:t>http://www.ig.cas.cz/cz/struktura/observatore/zapadoceska-seismicka-sit-webnet/aktualne-o-seismicke-aktivite-v-zapadnich-cechach/</a:t>
            </a:r>
            <a:endParaRPr lang="cs-CZ" dirty="0" smtClean="0"/>
          </a:p>
          <a:p>
            <a:r>
              <a:rPr lang="cs-CZ" dirty="0" err="1"/>
              <a:t>Soubor:UN</a:t>
            </a:r>
            <a:r>
              <a:rPr lang="cs-CZ" dirty="0"/>
              <a:t> </a:t>
            </a:r>
            <a:r>
              <a:rPr lang="cs-CZ" dirty="0" err="1"/>
              <a:t>headquarters</a:t>
            </a:r>
            <a:r>
              <a:rPr lang="cs-CZ" dirty="0"/>
              <a:t> Haiti </a:t>
            </a:r>
            <a:r>
              <a:rPr lang="cs-CZ" dirty="0" err="1"/>
              <a:t>after</a:t>
            </a:r>
            <a:r>
              <a:rPr lang="cs-CZ" dirty="0"/>
              <a:t> 2010 earthquake.jpg. In </a:t>
            </a:r>
            <a:r>
              <a:rPr lang="cs-CZ" i="1" dirty="0" err="1"/>
              <a:t>Wikipedia</a:t>
            </a:r>
            <a:r>
              <a:rPr lang="cs-CZ" i="1" dirty="0"/>
              <a:t> : </a:t>
            </a:r>
            <a:r>
              <a:rPr lang="cs-CZ" i="1" dirty="0" err="1"/>
              <a:t>the</a:t>
            </a:r>
            <a:r>
              <a:rPr lang="cs-CZ" i="1" dirty="0"/>
              <a:t> free </a:t>
            </a:r>
            <a:r>
              <a:rPr lang="cs-CZ" i="1" dirty="0" err="1"/>
              <a:t>encyclopedia</a:t>
            </a:r>
            <a:r>
              <a:rPr lang="cs-CZ" dirty="0"/>
              <a:t> [online]. St. </a:t>
            </a:r>
            <a:r>
              <a:rPr lang="cs-CZ" dirty="0" err="1"/>
              <a:t>Petersburg</a:t>
            </a:r>
            <a:r>
              <a:rPr lang="cs-CZ" dirty="0"/>
              <a:t> (Florida) : </a:t>
            </a:r>
            <a:r>
              <a:rPr lang="cs-CZ" dirty="0" err="1"/>
              <a:t>Wikipedia</a:t>
            </a:r>
            <a:r>
              <a:rPr lang="cs-CZ" dirty="0"/>
              <a:t> </a:t>
            </a:r>
            <a:r>
              <a:rPr lang="cs-CZ" dirty="0" err="1"/>
              <a:t>Foundation</a:t>
            </a:r>
            <a:r>
              <a:rPr lang="cs-CZ" dirty="0"/>
              <a:t>, 13.1.2010, last </a:t>
            </a:r>
            <a:r>
              <a:rPr lang="cs-CZ" dirty="0" err="1"/>
              <a:t>modified</a:t>
            </a:r>
            <a:r>
              <a:rPr lang="cs-CZ" dirty="0"/>
              <a:t> on 14.1.2010 [cit. 2011-10-18]. Dostupné z WWW: &lt;http://cs.wikipedia.org/wiki/Soubor:UN_headquarters_Haiti_after_2010_earthquake.jpg</a:t>
            </a:r>
            <a:r>
              <a:rPr lang="cs-CZ" dirty="0" smtClean="0"/>
              <a:t>&gt;.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Vytvořeno jako DUM do předmětu zeměpis na Základní Škole Mladá Boleslav 17. listopadu 1325 příspěvková organizace, pro </a:t>
            </a:r>
            <a:r>
              <a:rPr lang="cs-CZ" dirty="0" smtClean="0"/>
              <a:t>6. </a:t>
            </a:r>
            <a:r>
              <a:rPr lang="cs-CZ" dirty="0" smtClean="0"/>
              <a:t>ročník.</a:t>
            </a:r>
          </a:p>
          <a:p>
            <a:r>
              <a:rPr lang="cs-CZ" dirty="0" smtClean="0"/>
              <a:t>Materiál slouží k doplnění výkladu o Planetě </a:t>
            </a:r>
            <a:r>
              <a:rPr lang="cs-CZ" dirty="0" smtClean="0"/>
              <a:t>Zemi </a:t>
            </a:r>
            <a:r>
              <a:rPr lang="cs-CZ" smtClean="0"/>
              <a:t>- litosféra.</a:t>
            </a:r>
            <a:endParaRPr lang="cs-CZ" dirty="0" smtClean="0"/>
          </a:p>
          <a:p>
            <a:r>
              <a:rPr lang="cs-CZ" dirty="0" smtClean="0"/>
              <a:t>Materiál doporučuji prezentovat pomocí dataprojektoru či interaktivní tabule.</a:t>
            </a:r>
          </a:p>
          <a:p>
            <a:r>
              <a:rPr lang="cs-CZ" dirty="0" smtClean="0"/>
              <a:t>Materiál byl vytvořen a pilotován v I. pololetí školního roku 2011/2012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77839270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Slunovrat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226</TotalTime>
  <Words>272</Words>
  <Application>Microsoft Office PowerPoint</Application>
  <PresentationFormat>Předvádění na obrazovce (4:3)</PresentationFormat>
  <Paragraphs>60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sady Office</vt:lpstr>
      <vt:lpstr>     </vt:lpstr>
      <vt:lpstr>ZEMĚTŘESENÍ</vt:lpstr>
      <vt:lpstr>Co je to zemětřesení?</vt:lpstr>
      <vt:lpstr>Jak vzniká?</vt:lpstr>
      <vt:lpstr>Jak se měří?</vt:lpstr>
      <vt:lpstr>Kde vzniká nejčastěji?</vt:lpstr>
      <vt:lpstr>Největší katastrofy</vt:lpstr>
      <vt:lpstr>A co u nás?</vt:lpstr>
      <vt:lpstr>odkazy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ZEMĚTŘESENÍ</dc:title>
  <dc:creator>vlastnik</dc:creator>
  <cp:lastModifiedBy>Zdeněk Hanuš</cp:lastModifiedBy>
  <cp:revision>12</cp:revision>
  <dcterms:created xsi:type="dcterms:W3CDTF">2011-07-29T12:43:27Z</dcterms:created>
  <dcterms:modified xsi:type="dcterms:W3CDTF">2011-11-16T12:19:57Z</dcterms:modified>
</cp:coreProperties>
</file>