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5"/>
  </p:notesMasterIdLst>
  <p:sldIdLst>
    <p:sldId id="271" r:id="rId3"/>
    <p:sldId id="263" r:id="rId4"/>
    <p:sldId id="257" r:id="rId5"/>
    <p:sldId id="264" r:id="rId6"/>
    <p:sldId id="261" r:id="rId7"/>
    <p:sldId id="262" r:id="rId8"/>
    <p:sldId id="265" r:id="rId9"/>
    <p:sldId id="260" r:id="rId10"/>
    <p:sldId id="270" r:id="rId11"/>
    <p:sldId id="266" r:id="rId12"/>
    <p:sldId id="25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 Co je chemie?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E72F52-B83A-4754-9ADB-B5E357C3D26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8C1CF3-FB10-4F27-8FF3-B5FA05865616}" type="presOf" srcId="{D8197B8C-B260-4A16-BDF4-0947B075E274}" destId="{5A5FFA88-C948-4069-8E93-59FA12366E83}" srcOrd="1" destOrd="0" presId="urn:microsoft.com/office/officeart/2005/8/layout/target3"/>
    <dgm:cxn modelId="{CAF1A047-93BC-4EE7-A3BC-4234396A1FE5}" type="presOf" srcId="{D1D4F407-5343-4D3F-B5B9-D407B03CAEB4}" destId="{AED2198E-93D5-4001-81B4-73124B309672}" srcOrd="1" destOrd="0" presId="urn:microsoft.com/office/officeart/2005/8/layout/target3"/>
    <dgm:cxn modelId="{672691FD-5499-4803-A066-B033C916146C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BE8CDCB-7C4E-4176-9977-C096EA55AF6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5D0FBC3-D75B-485B-AB04-F587B1A47471}" type="presOf" srcId="{D1B46980-6531-4606-95E6-44980827E919}" destId="{2BE915AB-18AA-4053-B92C-3BFC9ED204BB}" srcOrd="1" destOrd="0" presId="urn:microsoft.com/office/officeart/2005/8/layout/target3"/>
    <dgm:cxn modelId="{F77481CB-7718-4D0A-AF4B-AF6AE2A46095}" type="presOf" srcId="{D8197B8C-B260-4A16-BDF4-0947B075E274}" destId="{25B08C86-7E15-44DC-BE7F-FFB55DD49D12}" srcOrd="0" destOrd="0" presId="urn:microsoft.com/office/officeart/2005/8/layout/target3"/>
    <dgm:cxn modelId="{E3B1EFD4-292B-48E6-9BA0-296F749AD552}" type="presOf" srcId="{757F3AB3-0718-4624-B441-E567A8F0AB56}" destId="{333A1088-737F-45CB-B68E-254E46348037}" srcOrd="0" destOrd="0" presId="urn:microsoft.com/office/officeart/2005/8/layout/target3"/>
    <dgm:cxn modelId="{185827D9-5502-40C9-A71B-4C9A9A0761CF}" type="presOf" srcId="{D1B46980-6531-4606-95E6-44980827E919}" destId="{6140AFEC-043D-4C43-A2F9-D0F5331DF3A3}" srcOrd="0" destOrd="0" presId="urn:microsoft.com/office/officeart/2005/8/layout/target3"/>
    <dgm:cxn modelId="{0B8CB247-E5F3-4E6E-A817-83B9720230B2}" type="presOf" srcId="{4C35D32F-0EAB-4CD7-82EE-45574DC2A586}" destId="{890E4F0B-2866-4A3F-A3C7-2A14B1797930}" srcOrd="1" destOrd="0" presId="urn:microsoft.com/office/officeart/2005/8/layout/target3"/>
    <dgm:cxn modelId="{DC7F00B3-C2EC-4FBB-8375-D8CA1FDB52A7}" type="presOf" srcId="{B651F6E3-6281-48DB-9319-2AEAFDAE7572}" destId="{619D679B-A015-4ECF-8348-D1034C574F40}" srcOrd="0" destOrd="0" presId="urn:microsoft.com/office/officeart/2005/8/layout/target3"/>
    <dgm:cxn modelId="{FB778EBE-D0E5-42E4-B345-CD85286E9FDB}" type="presParOf" srcId="{333A1088-737F-45CB-B68E-254E46348037}" destId="{F5ABB229-8D3B-4694-996A-96F23CF14429}" srcOrd="0" destOrd="0" presId="urn:microsoft.com/office/officeart/2005/8/layout/target3"/>
    <dgm:cxn modelId="{02E714BC-3D4C-44B3-9327-04AE9BCD40D1}" type="presParOf" srcId="{333A1088-737F-45CB-B68E-254E46348037}" destId="{F41139FD-01EE-4571-8B17-4FB00FC51163}" srcOrd="1" destOrd="0" presId="urn:microsoft.com/office/officeart/2005/8/layout/target3"/>
    <dgm:cxn modelId="{072B1223-9489-4652-A0C3-0D029C18F95C}" type="presParOf" srcId="{333A1088-737F-45CB-B68E-254E46348037}" destId="{D005CE8C-CC26-4C3E-AC11-E15060ECD759}" srcOrd="2" destOrd="0" presId="urn:microsoft.com/office/officeart/2005/8/layout/target3"/>
    <dgm:cxn modelId="{E7C57651-A5E6-4981-9F26-D7CB0EC52BD3}" type="presParOf" srcId="{333A1088-737F-45CB-B68E-254E46348037}" destId="{2C702D82-9B77-49B7-9568-BB8EB47C3372}" srcOrd="3" destOrd="0" presId="urn:microsoft.com/office/officeart/2005/8/layout/target3"/>
    <dgm:cxn modelId="{46E33553-BA98-4E69-A12D-A2FF72FA9544}" type="presParOf" srcId="{333A1088-737F-45CB-B68E-254E46348037}" destId="{A52A0455-90FF-4808-ABD0-F02540D31D5A}" srcOrd="4" destOrd="0" presId="urn:microsoft.com/office/officeart/2005/8/layout/target3"/>
    <dgm:cxn modelId="{5661DD26-2C82-4044-9148-7E6845E886F1}" type="presParOf" srcId="{333A1088-737F-45CB-B68E-254E46348037}" destId="{6140AFEC-043D-4C43-A2F9-D0F5331DF3A3}" srcOrd="5" destOrd="0" presId="urn:microsoft.com/office/officeart/2005/8/layout/target3"/>
    <dgm:cxn modelId="{E640052C-71C8-49D2-9D8C-6229D04F2C92}" type="presParOf" srcId="{333A1088-737F-45CB-B68E-254E46348037}" destId="{9358AC05-5D7D-4327-9F80-1AD486AEA664}" srcOrd="6" destOrd="0" presId="urn:microsoft.com/office/officeart/2005/8/layout/target3"/>
    <dgm:cxn modelId="{1D33C322-2CAF-4C73-80B4-D41C7746E8D5}" type="presParOf" srcId="{333A1088-737F-45CB-B68E-254E46348037}" destId="{313FC574-E1CD-4FB4-B054-0B805CE0447D}" srcOrd="7" destOrd="0" presId="urn:microsoft.com/office/officeart/2005/8/layout/target3"/>
    <dgm:cxn modelId="{9C0E7ABC-3C20-4BD6-A24F-63B87675B63D}" type="presParOf" srcId="{333A1088-737F-45CB-B68E-254E46348037}" destId="{619D679B-A015-4ECF-8348-D1034C574F40}" srcOrd="8" destOrd="0" presId="urn:microsoft.com/office/officeart/2005/8/layout/target3"/>
    <dgm:cxn modelId="{4DBECAC7-E63F-4687-A97B-2538CE9BFE00}" type="presParOf" srcId="{333A1088-737F-45CB-B68E-254E46348037}" destId="{322283A8-4A27-4CDA-BAE3-F381106A9174}" srcOrd="9" destOrd="0" presId="urn:microsoft.com/office/officeart/2005/8/layout/target3"/>
    <dgm:cxn modelId="{4ED811F0-D447-4800-8073-C4B38F717589}" type="presParOf" srcId="{333A1088-737F-45CB-B68E-254E46348037}" destId="{FFC9F71D-1B4F-4AD9-A4A6-86ADEFC8AF5C}" srcOrd="10" destOrd="0" presId="urn:microsoft.com/office/officeart/2005/8/layout/target3"/>
    <dgm:cxn modelId="{16624D58-B186-49EF-B09C-4C0DBC05FF01}" type="presParOf" srcId="{333A1088-737F-45CB-B68E-254E46348037}" destId="{25B08C86-7E15-44DC-BE7F-FFB55DD49D12}" srcOrd="11" destOrd="0" presId="urn:microsoft.com/office/officeart/2005/8/layout/target3"/>
    <dgm:cxn modelId="{D140AA24-AF7C-4908-9506-1F9E5354183F}" type="presParOf" srcId="{333A1088-737F-45CB-B68E-254E46348037}" destId="{76644BE8-9D7C-4C09-B250-3D10AF48CBB7}" srcOrd="12" destOrd="0" presId="urn:microsoft.com/office/officeart/2005/8/layout/target3"/>
    <dgm:cxn modelId="{ADBC0305-5880-4FD7-B945-6C6E4E941090}" type="presParOf" srcId="{333A1088-737F-45CB-B68E-254E46348037}" destId="{EE85B701-7295-41C0-BA7A-34D3756A2AE6}" srcOrd="13" destOrd="0" presId="urn:microsoft.com/office/officeart/2005/8/layout/target3"/>
    <dgm:cxn modelId="{D4FBCE95-BC75-4C85-9A48-0150E08006F3}" type="presParOf" srcId="{333A1088-737F-45CB-B68E-254E46348037}" destId="{8BEBB6EC-1DAA-4CAC-8A25-BC0FCBD5DBD5}" srcOrd="14" destOrd="0" presId="urn:microsoft.com/office/officeart/2005/8/layout/target3"/>
    <dgm:cxn modelId="{8DCB5CE9-BE6D-46E0-A572-8D38DE840B32}" type="presParOf" srcId="{333A1088-737F-45CB-B68E-254E46348037}" destId="{AED2198E-93D5-4001-81B4-73124B309672}" srcOrd="15" destOrd="0" presId="urn:microsoft.com/office/officeart/2005/8/layout/target3"/>
    <dgm:cxn modelId="{A996DD52-4647-487D-B9F3-8AADD6BA9945}" type="presParOf" srcId="{333A1088-737F-45CB-B68E-254E46348037}" destId="{2BE915AB-18AA-4053-B92C-3BFC9ED204BB}" srcOrd="16" destOrd="0" presId="urn:microsoft.com/office/officeart/2005/8/layout/target3"/>
    <dgm:cxn modelId="{5D9FD8E4-89D9-445C-ABA1-320E9C8C3A52}" type="presParOf" srcId="{333A1088-737F-45CB-B68E-254E46348037}" destId="{6BB5E863-4638-4E1D-BFDE-399D028AC4ED}" srcOrd="17" destOrd="0" presId="urn:microsoft.com/office/officeart/2005/8/layout/target3"/>
    <dgm:cxn modelId="{F4B7CBA1-C3A3-4CC8-A137-C184539C85EC}" type="presParOf" srcId="{333A1088-737F-45CB-B68E-254E46348037}" destId="{5A5FFA88-C948-4069-8E93-59FA12366E83}" srcOrd="18" destOrd="0" presId="urn:microsoft.com/office/officeart/2005/8/layout/target3"/>
    <dgm:cxn modelId="{6BFB7183-DEBC-42A9-9137-04B87E3158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02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 Co je chemie?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7B434-DBCE-4CD8-A66E-85D7A05863A2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709B4-32C8-4305-8D51-5F0AA36B0D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834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905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753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9114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2567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25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4347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514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346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533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832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4581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4338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099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1072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437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2430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129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6395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2522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91433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3161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5937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stretch>
            <a:fillRect t="-43000" b="-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40995-7F6C-4E26-9262-43F3D29632B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BF7A7-A71C-4941-A326-9022EC845F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0992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70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74690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4475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chemie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dirty="0" smtClean="0"/>
              <a:t>Tento materiál je určený pro žáky 8. třídy ZŠ.</a:t>
            </a:r>
          </a:p>
          <a:p>
            <a:pPr marL="0" indent="0">
              <a:buNone/>
            </a:pPr>
            <a:r>
              <a:rPr lang="cs-CZ" dirty="0" smtClean="0"/>
              <a:t> Vymezuje pojem chemie, zdůvodňuje, proč se má žák  učit chemii.</a:t>
            </a:r>
          </a:p>
          <a:p>
            <a:r>
              <a:rPr lang="cs-CZ" dirty="0" smtClean="0"/>
              <a:t>Klíčová slova: přírodní věda, chemie, tělesa, látky, obory chemie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37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CO JE CHEMIE?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Chemie patří mezi </a:t>
            </a:r>
            <a:r>
              <a:rPr lang="cs-CZ" b="1" dirty="0"/>
              <a:t>přírodní vědy</a:t>
            </a:r>
            <a:r>
              <a:rPr lang="cs-CZ" dirty="0"/>
              <a:t> stejně jako fyzika, biologie nebo geologie.</a:t>
            </a:r>
            <a:endParaRPr lang="cs-CZ" b="1" dirty="0" smtClean="0"/>
          </a:p>
          <a:p>
            <a:r>
              <a:rPr lang="cs-CZ" b="1" dirty="0" smtClean="0"/>
              <a:t>Chemie </a:t>
            </a:r>
            <a:r>
              <a:rPr lang="cs-CZ" b="1" dirty="0"/>
              <a:t>je p</a:t>
            </a:r>
            <a:r>
              <a:rPr lang="cs-CZ" dirty="0"/>
              <a:t>ř</a:t>
            </a:r>
            <a:r>
              <a:rPr lang="cs-CZ" b="1" dirty="0"/>
              <a:t>írodní v</a:t>
            </a:r>
            <a:r>
              <a:rPr lang="cs-CZ" dirty="0"/>
              <a:t>ě</a:t>
            </a:r>
            <a:r>
              <a:rPr lang="cs-CZ" b="1" dirty="0"/>
              <a:t>da, která studuje složení látek a jejich p</a:t>
            </a:r>
            <a:r>
              <a:rPr lang="cs-CZ" dirty="0"/>
              <a:t>ř</a:t>
            </a:r>
            <a:r>
              <a:rPr lang="cs-CZ" b="1" dirty="0"/>
              <a:t>em</a:t>
            </a:r>
            <a:r>
              <a:rPr lang="cs-CZ" dirty="0"/>
              <a:t>ě</a:t>
            </a:r>
            <a:r>
              <a:rPr lang="cs-CZ" b="1" dirty="0"/>
              <a:t>nu v </a:t>
            </a:r>
            <a:r>
              <a:rPr lang="cs-CZ" b="1" dirty="0" smtClean="0"/>
              <a:t>látky jiné </a:t>
            </a:r>
            <a:r>
              <a:rPr lang="cs-CZ" b="1" dirty="0"/>
              <a:t>.</a:t>
            </a:r>
          </a:p>
          <a:p>
            <a:r>
              <a:rPr lang="cs-CZ" b="1" dirty="0"/>
              <a:t>Zkoumá složení, stavbu a vlastnosti látek, podmínky a cesty jejich p</a:t>
            </a:r>
            <a:r>
              <a:rPr lang="cs-CZ" dirty="0"/>
              <a:t>ř</a:t>
            </a:r>
            <a:r>
              <a:rPr lang="cs-CZ" b="1" dirty="0"/>
              <a:t>em</a:t>
            </a:r>
            <a:r>
              <a:rPr lang="cs-CZ" dirty="0"/>
              <a:t>ě</a:t>
            </a:r>
            <a:r>
              <a:rPr lang="cs-CZ" b="1" dirty="0"/>
              <a:t>n </a:t>
            </a:r>
            <a:r>
              <a:rPr lang="cs-CZ" b="1" dirty="0" smtClean="0"/>
              <a:t>a možnosti </a:t>
            </a:r>
            <a:r>
              <a:rPr lang="cs-CZ" b="1" dirty="0"/>
              <a:t>jejich využití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7834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Proč se mám učit chemii?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...protože jsi součástí světa,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...i naše tělo je malá chemická továrna,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...chemické procesy ovlivňují naše životní prostředí,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...s chemickými výrobky se setkáváme každý den,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...některé chemikálie jsou nebezpečné, proto musíš vědět, jak s nimi zacházet,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...začneš chápat propojení sebe sama a životního prostředí,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...chemie je fascinující věda, která se rychle rozvíjí...</a:t>
            </a:r>
          </a:p>
        </p:txBody>
      </p:sp>
    </p:spTree>
    <p:extLst>
      <p:ext uri="{BB962C8B-B14F-4D97-AF65-F5344CB8AC3E}">
        <p14:creationId xmlns:p14="http://schemas.microsoft.com/office/powerpoint/2010/main" xmlns="" val="428966744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Tělesa a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Předměty, které nás obklopují označujeme jako </a:t>
            </a:r>
            <a:r>
              <a:rPr lang="cs-CZ" b="1" dirty="0"/>
              <a:t>tělesa</a:t>
            </a:r>
            <a:r>
              <a:rPr lang="cs-CZ" dirty="0"/>
              <a:t>, např. židle, stůl, obraz, sešit, Slunce atd. Ta se liší svými vlastnostmi, např. skupenstvím, tvarem, objemem, barvou nebo teplotou.</a:t>
            </a:r>
            <a:br>
              <a:rPr lang="cs-CZ" dirty="0"/>
            </a:br>
            <a:r>
              <a:rPr lang="cs-CZ" dirty="0"/>
              <a:t>Tělesa jsou složena z </a:t>
            </a:r>
            <a:r>
              <a:rPr lang="cs-CZ" b="1" dirty="0"/>
              <a:t>látek</a:t>
            </a:r>
            <a:r>
              <a:rPr lang="cs-CZ" dirty="0"/>
              <a:t> jako je např. dřevo, železo, sklo, papír, plast atd.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5TF57ZSW\MP9004307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640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AM1I8PN9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8859"/>
            <a:ext cx="2232248" cy="159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UK7J2A6A\MP9004006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5412" y="4725144"/>
            <a:ext cx="170586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209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Chemie je přírodní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Látky, které nacházíme v přírodě (např. ropa, uhlí, písek, dřevo, vápenec, železná ruda) se nazývají </a:t>
            </a:r>
            <a:r>
              <a:rPr lang="cs-CZ" b="1" dirty="0"/>
              <a:t>suroviny</a:t>
            </a:r>
            <a:r>
              <a:rPr lang="cs-CZ" dirty="0"/>
              <a:t>. Z nich cílenými úpravami vznikají </a:t>
            </a:r>
            <a:r>
              <a:rPr lang="cs-CZ" b="1" dirty="0"/>
              <a:t>druhotné suroviny</a:t>
            </a:r>
            <a:r>
              <a:rPr lang="cs-CZ" dirty="0"/>
              <a:t> (např. benzin, koks, sklo, papír, vápno, železo).</a:t>
            </a:r>
            <a:br>
              <a:rPr lang="cs-CZ" dirty="0"/>
            </a:br>
            <a:endParaRPr lang="cs-CZ" dirty="0" smtClean="0"/>
          </a:p>
          <a:p>
            <a:r>
              <a:rPr lang="cs-CZ" b="1" dirty="0" smtClean="0"/>
              <a:t>Chemie </a:t>
            </a:r>
            <a:r>
              <a:rPr lang="cs-CZ" b="1" dirty="0"/>
              <a:t>je přírodní věda, která zkoumá vlastnosti a přeměny látek.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3798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to chemie?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75"/>
            <a:ext cx="7239000" cy="4027488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3600" smtClean="0">
                <a:solidFill>
                  <a:schemeClr val="tx2"/>
                </a:solidFill>
              </a:rPr>
              <a:t>Chemie je přírodní věda, která se zabývá složením a vnitřní stavbou látek, zkoumá jejich vlastnosti a změny.</a:t>
            </a:r>
          </a:p>
        </p:txBody>
      </p:sp>
    </p:spTree>
    <p:extLst>
      <p:ext uri="{BB962C8B-B14F-4D97-AF65-F5344CB8AC3E}">
        <p14:creationId xmlns:p14="http://schemas.microsoft.com/office/powerpoint/2010/main" xmlns="" val="245187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Rozdělení chemie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6886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1. </a:t>
            </a:r>
            <a:r>
              <a:rPr lang="cs-CZ" b="1" dirty="0" smtClean="0"/>
              <a:t>OBECNÁ </a:t>
            </a:r>
            <a:r>
              <a:rPr lang="cs-CZ" dirty="0" smtClean="0"/>
              <a:t>= </a:t>
            </a:r>
            <a:r>
              <a:rPr lang="cs-CZ" dirty="0"/>
              <a:t>se zabývá teoretickými poznatky o vlastnostech a stavbě </a:t>
            </a:r>
            <a:r>
              <a:rPr lang="cs-CZ" dirty="0" smtClean="0"/>
              <a:t>látek, o </a:t>
            </a:r>
            <a:r>
              <a:rPr lang="cs-CZ" dirty="0"/>
              <a:t>chemických reakcích</a:t>
            </a:r>
          </a:p>
          <a:p>
            <a:pPr marL="0" indent="0">
              <a:buNone/>
            </a:pPr>
            <a:r>
              <a:rPr lang="cs-CZ" b="1" dirty="0"/>
              <a:t>2. </a:t>
            </a:r>
            <a:r>
              <a:rPr lang="cs-CZ" b="1" dirty="0" smtClean="0"/>
              <a:t>ANORGANICKÁ </a:t>
            </a:r>
            <a:r>
              <a:rPr lang="cs-CZ" dirty="0" smtClean="0"/>
              <a:t>= </a:t>
            </a:r>
            <a:r>
              <a:rPr lang="cs-CZ" dirty="0"/>
              <a:t>nauka o vlastnostech, přeměnách prvků a jejich sloučenin ( kromě organických </a:t>
            </a:r>
            <a:r>
              <a:rPr lang="cs-CZ" dirty="0" smtClean="0"/>
              <a:t>sloučenin uhlíku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3. </a:t>
            </a:r>
            <a:r>
              <a:rPr lang="cs-CZ" b="1" dirty="0" smtClean="0"/>
              <a:t>ORGANICKÁ </a:t>
            </a:r>
            <a:r>
              <a:rPr lang="cs-CZ" dirty="0" smtClean="0"/>
              <a:t>= </a:t>
            </a:r>
            <a:r>
              <a:rPr lang="cs-CZ" dirty="0"/>
              <a:t>nauka o vlastnostech a přeměnách látek obsahujících uhlík a jeho sloučenin (mimo </a:t>
            </a:r>
            <a:r>
              <a:rPr lang="cs-CZ" dirty="0" smtClean="0"/>
              <a:t>oxidu uhličitého </a:t>
            </a:r>
            <a:r>
              <a:rPr lang="cs-CZ" dirty="0"/>
              <a:t>, kyseliny uhličité a jejích solí, karbidů , sirouhlíku aj.).</a:t>
            </a:r>
          </a:p>
          <a:p>
            <a:pPr marL="0" indent="0">
              <a:buNone/>
            </a:pPr>
            <a:r>
              <a:rPr lang="cs-CZ" b="1" dirty="0"/>
              <a:t>4. </a:t>
            </a:r>
            <a:r>
              <a:rPr lang="cs-CZ" b="1" dirty="0" smtClean="0"/>
              <a:t>FYZIKÁLNÍ </a:t>
            </a:r>
            <a:r>
              <a:rPr lang="cs-CZ" dirty="0" smtClean="0"/>
              <a:t>= </a:t>
            </a:r>
            <a:r>
              <a:rPr lang="cs-CZ" dirty="0"/>
              <a:t>věda, která zkoumá fyzikální zákonitosti látek v chemických dějích.</a:t>
            </a:r>
          </a:p>
          <a:p>
            <a:pPr marL="0" indent="0">
              <a:buNone/>
            </a:pPr>
            <a:r>
              <a:rPr lang="cs-CZ" dirty="0"/>
              <a:t>Obory:</a:t>
            </a:r>
          </a:p>
          <a:p>
            <a:pPr marL="0" indent="0">
              <a:buNone/>
            </a:pPr>
            <a:r>
              <a:rPr lang="cs-CZ" dirty="0"/>
              <a:t>· věda o struktuře hmoty (atomy, molekuly, skupenství ap.)</a:t>
            </a:r>
          </a:p>
          <a:p>
            <a:pPr marL="0" indent="0">
              <a:buNone/>
            </a:pPr>
            <a:r>
              <a:rPr lang="pl-PL" dirty="0"/>
              <a:t>· termochemie, termodynamika (tepelné efekty a jejich rovnováha)</a:t>
            </a:r>
          </a:p>
          <a:p>
            <a:pPr marL="0" indent="0">
              <a:buNone/>
            </a:pPr>
            <a:r>
              <a:rPr lang="cs-CZ" dirty="0"/>
              <a:t>· reakční kinetika (rychlost chemických reakcí ve vztahu k vnějším podmínkám)</a:t>
            </a:r>
          </a:p>
          <a:p>
            <a:pPr marL="0" indent="0">
              <a:buNone/>
            </a:pPr>
            <a:r>
              <a:rPr lang="cs-CZ" dirty="0"/>
              <a:t>· elektrochemie (zkoumá galvanické články a roztoky elektrolytů)</a:t>
            </a:r>
          </a:p>
          <a:p>
            <a:pPr marL="0" indent="0">
              <a:buNone/>
            </a:pPr>
            <a:r>
              <a:rPr lang="cs-CZ" dirty="0"/>
              <a:t>· kvantová chemie (sleduje chemické děje pomocí kvantové mechaniky)</a:t>
            </a:r>
          </a:p>
          <a:p>
            <a:pPr marL="0" indent="0">
              <a:buNone/>
            </a:pPr>
            <a:r>
              <a:rPr lang="cs-CZ" dirty="0"/>
              <a:t>· </a:t>
            </a:r>
            <a:r>
              <a:rPr lang="cs-CZ" dirty="0" smtClean="0"/>
              <a:t>koloidní  chemie (zabývá </a:t>
            </a:r>
            <a:r>
              <a:rPr lang="cs-CZ" dirty="0"/>
              <a:t>se povrchy a disperzními soustavami)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77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Rozdělení 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5. ANALYTICKÁ </a:t>
            </a:r>
            <a:r>
              <a:rPr lang="cs-CZ" dirty="0"/>
              <a:t>= stanovuje složení látek pomocí kvalitativních a kvantitativních metod.</a:t>
            </a:r>
          </a:p>
          <a:p>
            <a:pPr marL="0" indent="0">
              <a:buNone/>
            </a:pPr>
            <a:r>
              <a:rPr lang="cs-CZ" b="1" dirty="0"/>
              <a:t>6. MAKROMOLEKULÁRNÍ CHEMIE </a:t>
            </a:r>
            <a:r>
              <a:rPr lang="cs-CZ" dirty="0"/>
              <a:t>= se zabývá vysokomolekulárními látkami - přírodními nebo syntetickými, např. plasty</a:t>
            </a:r>
          </a:p>
          <a:p>
            <a:pPr marL="0" indent="0">
              <a:buNone/>
            </a:pPr>
            <a:r>
              <a:rPr lang="cs-CZ" b="1" dirty="0"/>
              <a:t>7. BIOCHEMIE </a:t>
            </a:r>
            <a:r>
              <a:rPr lang="cs-CZ" dirty="0"/>
              <a:t>= zkoumá reakce v živých organismech, např. fotosyntézu</a:t>
            </a:r>
          </a:p>
          <a:p>
            <a:pPr marL="0" indent="0">
              <a:buNone/>
            </a:pPr>
            <a:r>
              <a:rPr lang="cs-CZ" b="1" dirty="0"/>
              <a:t>8. OBORY HRANIČÍCÍ S JINÝMI VĚDAMI  </a:t>
            </a:r>
            <a:r>
              <a:rPr lang="cs-CZ" dirty="0"/>
              <a:t>např. biochemie, geochemie, jaderná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940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Jaký význam má chemie?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získávání kovů z rud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zpracování ropy, uhlí, plynů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výroba: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potravin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skla a keramiky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stavebních hmot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barviv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léčiv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plastů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výbušnin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hnojiv, prostředků pro ochranu rostlin...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cs-CZ" dirty="0" smtClean="0"/>
              <a:t>čištění látek...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endParaRPr lang="cs-CZ" dirty="0" smtClean="0">
              <a:solidFill>
                <a:schemeClr val="tx1">
                  <a:tint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pl-PL" i="1" dirty="0" smtClean="0"/>
              <a:t>chemie zasahuje do nejrůznějších odvětví </a:t>
            </a:r>
            <a:r>
              <a:rPr lang="pl-PL" i="1" dirty="0" smtClean="0"/>
              <a:t>hospodářství</a:t>
            </a:r>
            <a:endParaRPr lang="pl-PL" i="1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i="1" dirty="0" smtClean="0"/>
              <a:t>chemie by měla sloužit pro prospěch člověka, ne pro jeho ohrožení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7241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mezi chemií a fyzikou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Chemický děj: Vznikají při něm nové látky, např. zahříváním cukru vzniká karamel.</a:t>
            </a:r>
          </a:p>
          <a:p>
            <a:r>
              <a:rPr lang="cs-CZ" dirty="0"/>
              <a:t>Fyzikální děj: Nevznikají při něm nové látky, např. zahříváním </a:t>
            </a:r>
            <a:r>
              <a:rPr lang="cs-CZ" dirty="0" smtClean="0"/>
              <a:t>ledu </a:t>
            </a:r>
            <a:r>
              <a:rPr lang="cs-CZ" dirty="0"/>
              <a:t>led taje</a:t>
            </a:r>
          </a:p>
        </p:txBody>
      </p:sp>
    </p:spTree>
    <p:extLst>
      <p:ext uri="{BB962C8B-B14F-4D97-AF65-F5344CB8AC3E}">
        <p14:creationId xmlns:p14="http://schemas.microsoft.com/office/powerpoint/2010/main" xmlns="" val="23383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Literatura: BENEŠ</a:t>
            </a:r>
            <a:r>
              <a:rPr lang="cs-CZ" sz="2400" dirty="0"/>
              <a:t>, CSC., Prof. RNDr. Pavel, PhDr. Václav PUMPR,CSC a Doc. RNDr. Jiří BANÝR CSC. . </a:t>
            </a:r>
            <a:r>
              <a:rPr lang="cs-CZ" sz="2400" i="1" dirty="0"/>
              <a:t>Základy praktické chemie pro 8. ročník základní školy</a:t>
            </a:r>
            <a:r>
              <a:rPr lang="cs-CZ" sz="2400" dirty="0"/>
              <a:t>. 2., aktualizované vydání. Praha: Fortuna, 1999,2003. ISBN 80-7168-879-7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sz="2400" i="1" dirty="0"/>
              <a:t>Office.com</a:t>
            </a:r>
            <a:r>
              <a:rPr lang="cs-CZ" sz="2400" dirty="0"/>
              <a:t>: </a:t>
            </a:r>
            <a:r>
              <a:rPr lang="cs-CZ" sz="2400" i="1" dirty="0" smtClean="0"/>
              <a:t>Obrázky</a:t>
            </a:r>
            <a:r>
              <a:rPr lang="cs-CZ" sz="2400" dirty="0" smtClean="0"/>
              <a:t> </a:t>
            </a:r>
            <a:r>
              <a:rPr lang="cs-CZ" sz="2400" dirty="0"/>
              <a:t>[online]. 2012 [cit. 2012-02-23]. Dostupné z: http://office.microsoft.com/cs-cz/images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43625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705</Words>
  <Application>Microsoft Office PowerPoint</Application>
  <PresentationFormat>Předvádění na obrazovce (4:3)</PresentationFormat>
  <Paragraphs>69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2_Motiv systému Office</vt:lpstr>
      <vt:lpstr>Snímek 1</vt:lpstr>
      <vt:lpstr>Co je chemie ?</vt:lpstr>
      <vt:lpstr>CO JE CHEMIE? </vt:lpstr>
      <vt:lpstr>Proč se mám učit chemii?</vt:lpstr>
      <vt:lpstr>Tělesa a látky</vt:lpstr>
      <vt:lpstr>Chemie je přírodní věda</vt:lpstr>
      <vt:lpstr>Co je to chemie?</vt:lpstr>
      <vt:lpstr>Rozdělení chemie</vt:lpstr>
      <vt:lpstr>Rozdělení chemie</vt:lpstr>
      <vt:lpstr>Jaký význam má chemie?</vt:lpstr>
      <vt:lpstr>Rozdíl mezi chemií a fyzikou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</dc:title>
  <dc:creator>Fiedlerová Ivana</dc:creator>
  <cp:lastModifiedBy>Dum</cp:lastModifiedBy>
  <cp:revision>26</cp:revision>
  <dcterms:created xsi:type="dcterms:W3CDTF">2012-02-15T18:54:40Z</dcterms:created>
  <dcterms:modified xsi:type="dcterms:W3CDTF">2012-03-05T09:49:06Z</dcterms:modified>
</cp:coreProperties>
</file>