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commentAuthors.xml" ContentType="application/vnd.openxmlformats-officedocument.presentationml.commentAuthors+xml"/>
  <Override PartName="/ppt/diagrams/layout1.xml" ContentType="application/vnd.openxmlformats-officedocument.drawingml.diagramLayout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  <p:sldMasterId id="2147483720" r:id="rId3"/>
    <p:sldMasterId id="2147483744" r:id="rId4"/>
  </p:sldMasterIdLst>
  <p:notesMasterIdLst>
    <p:notesMasterId r:id="rId17"/>
  </p:notesMasterIdLst>
  <p:sldIdLst>
    <p:sldId id="277" r:id="rId5"/>
    <p:sldId id="276" r:id="rId6"/>
    <p:sldId id="268" r:id="rId7"/>
    <p:sldId id="271" r:id="rId8"/>
    <p:sldId id="272" r:id="rId9"/>
    <p:sldId id="273" r:id="rId10"/>
    <p:sldId id="258" r:id="rId11"/>
    <p:sldId id="262" r:id="rId12"/>
    <p:sldId id="263" r:id="rId13"/>
    <p:sldId id="264" r:id="rId14"/>
    <p:sldId id="265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Fiedlerová Ivana" initials="FI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8" autoAdjust="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commentAuthors" Target="commentAuthors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2. 3. F 03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Chemie 8- Látky a tělesa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351266-274C-4BD3-A2EF-988036546515}" type="presOf" srcId="{B651F6E3-6281-48DB-9319-2AEAFDAE7572}" destId="{619D679B-A015-4ECF-8348-D1034C574F40}" srcOrd="0" destOrd="0" presId="urn:microsoft.com/office/officeart/2005/8/layout/target3"/>
    <dgm:cxn modelId="{0E6E9CD7-23AE-4DCA-8B55-4B23CCE2C796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69B29D0-EC65-4553-852A-86FFBB77BF2B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1DF2579-49E4-4382-9C61-101C2FB86957}" type="presOf" srcId="{D8197B8C-B260-4A16-BDF4-0947B075E274}" destId="{25B08C86-7E15-44DC-BE7F-FFB55DD49D12}" srcOrd="0" destOrd="0" presId="urn:microsoft.com/office/officeart/2005/8/layout/target3"/>
    <dgm:cxn modelId="{0B0B1EF5-3053-4D8F-BE25-C9846CD36098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1373B9C-192D-48B3-B0C4-2BEB52C20C5E}" type="presOf" srcId="{4C35D32F-0EAB-4CD7-82EE-45574DC2A586}" destId="{8BEBB6EC-1DAA-4CAC-8A25-BC0FCBD5DBD5}" srcOrd="0" destOrd="0" presId="urn:microsoft.com/office/officeart/2005/8/layout/target3"/>
    <dgm:cxn modelId="{D9CC2E29-8295-4222-B81B-34F4A18DAD39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C5684C9-EA38-441F-8B3D-01A7CA9974DE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4A89327-2602-4902-A485-C41449516B32}" type="presOf" srcId="{B651F6E3-6281-48DB-9319-2AEAFDAE7572}" destId="{6BB5E863-4638-4E1D-BFDE-399D028AC4ED}" srcOrd="1" destOrd="0" presId="urn:microsoft.com/office/officeart/2005/8/layout/target3"/>
    <dgm:cxn modelId="{2FB79F8B-FD1E-4CA0-B2BB-5323C8993865}" type="presOf" srcId="{D1D4F407-5343-4D3F-B5B9-D407B03CAEB4}" destId="{AED2198E-93D5-4001-81B4-73124B309672}" srcOrd="1" destOrd="0" presId="urn:microsoft.com/office/officeart/2005/8/layout/target3"/>
    <dgm:cxn modelId="{63E7C710-570D-4F51-90D0-EABA84C13DAE}" type="presOf" srcId="{D1D4F407-5343-4D3F-B5B9-D407B03CAEB4}" destId="{D005CE8C-CC26-4C3E-AC11-E15060ECD759}" srcOrd="0" destOrd="0" presId="urn:microsoft.com/office/officeart/2005/8/layout/target3"/>
    <dgm:cxn modelId="{14666991-31C4-4CB8-A585-2CEE6C4F0E59}" type="presParOf" srcId="{333A1088-737F-45CB-B68E-254E46348037}" destId="{F5ABB229-8D3B-4694-996A-96F23CF14429}" srcOrd="0" destOrd="0" presId="urn:microsoft.com/office/officeart/2005/8/layout/target3"/>
    <dgm:cxn modelId="{3E75F8D1-F544-4CC6-A7D5-63090EA5A157}" type="presParOf" srcId="{333A1088-737F-45CB-B68E-254E46348037}" destId="{F41139FD-01EE-4571-8B17-4FB00FC51163}" srcOrd="1" destOrd="0" presId="urn:microsoft.com/office/officeart/2005/8/layout/target3"/>
    <dgm:cxn modelId="{F333B55D-ED66-449F-A5C5-D22E79F0E5AC}" type="presParOf" srcId="{333A1088-737F-45CB-B68E-254E46348037}" destId="{D005CE8C-CC26-4C3E-AC11-E15060ECD759}" srcOrd="2" destOrd="0" presId="urn:microsoft.com/office/officeart/2005/8/layout/target3"/>
    <dgm:cxn modelId="{B0661285-C88D-4400-80AB-4C50D0EA61C6}" type="presParOf" srcId="{333A1088-737F-45CB-B68E-254E46348037}" destId="{2C702D82-9B77-49B7-9568-BB8EB47C3372}" srcOrd="3" destOrd="0" presId="urn:microsoft.com/office/officeart/2005/8/layout/target3"/>
    <dgm:cxn modelId="{51EDBDA6-33F7-4951-97C7-31FAA0D8E668}" type="presParOf" srcId="{333A1088-737F-45CB-B68E-254E46348037}" destId="{A52A0455-90FF-4808-ABD0-F02540D31D5A}" srcOrd="4" destOrd="0" presId="urn:microsoft.com/office/officeart/2005/8/layout/target3"/>
    <dgm:cxn modelId="{70AAEEEC-5947-445F-88CF-CA22EBDF719E}" type="presParOf" srcId="{333A1088-737F-45CB-B68E-254E46348037}" destId="{6140AFEC-043D-4C43-A2F9-D0F5331DF3A3}" srcOrd="5" destOrd="0" presId="urn:microsoft.com/office/officeart/2005/8/layout/target3"/>
    <dgm:cxn modelId="{A965E461-9CEA-4126-90B5-F2A4E8FC8E33}" type="presParOf" srcId="{333A1088-737F-45CB-B68E-254E46348037}" destId="{9358AC05-5D7D-4327-9F80-1AD486AEA664}" srcOrd="6" destOrd="0" presId="urn:microsoft.com/office/officeart/2005/8/layout/target3"/>
    <dgm:cxn modelId="{4714E25F-4B9B-49E0-89FF-501D851F8DF9}" type="presParOf" srcId="{333A1088-737F-45CB-B68E-254E46348037}" destId="{313FC574-E1CD-4FB4-B054-0B805CE0447D}" srcOrd="7" destOrd="0" presId="urn:microsoft.com/office/officeart/2005/8/layout/target3"/>
    <dgm:cxn modelId="{F034B2F5-1544-4093-9F85-2A7C1AF57058}" type="presParOf" srcId="{333A1088-737F-45CB-B68E-254E46348037}" destId="{619D679B-A015-4ECF-8348-D1034C574F40}" srcOrd="8" destOrd="0" presId="urn:microsoft.com/office/officeart/2005/8/layout/target3"/>
    <dgm:cxn modelId="{BFFCCB6B-EE95-450D-AF70-B48251568F71}" type="presParOf" srcId="{333A1088-737F-45CB-B68E-254E46348037}" destId="{322283A8-4A27-4CDA-BAE3-F381106A9174}" srcOrd="9" destOrd="0" presId="urn:microsoft.com/office/officeart/2005/8/layout/target3"/>
    <dgm:cxn modelId="{947BBBA5-5829-46D7-B955-575CC7AF3C48}" type="presParOf" srcId="{333A1088-737F-45CB-B68E-254E46348037}" destId="{FFC9F71D-1B4F-4AD9-A4A6-86ADEFC8AF5C}" srcOrd="10" destOrd="0" presId="urn:microsoft.com/office/officeart/2005/8/layout/target3"/>
    <dgm:cxn modelId="{34AD4F3D-94F8-43C3-9F7B-1C792ACD53E1}" type="presParOf" srcId="{333A1088-737F-45CB-B68E-254E46348037}" destId="{25B08C86-7E15-44DC-BE7F-FFB55DD49D12}" srcOrd="11" destOrd="0" presId="urn:microsoft.com/office/officeart/2005/8/layout/target3"/>
    <dgm:cxn modelId="{D1CBF25A-086A-4503-98BF-F0A4DAAD101B}" type="presParOf" srcId="{333A1088-737F-45CB-B68E-254E46348037}" destId="{76644BE8-9D7C-4C09-B250-3D10AF48CBB7}" srcOrd="12" destOrd="0" presId="urn:microsoft.com/office/officeart/2005/8/layout/target3"/>
    <dgm:cxn modelId="{142AD99D-6031-43E3-BB03-946B15DB5F43}" type="presParOf" srcId="{333A1088-737F-45CB-B68E-254E46348037}" destId="{EE85B701-7295-41C0-BA7A-34D3756A2AE6}" srcOrd="13" destOrd="0" presId="urn:microsoft.com/office/officeart/2005/8/layout/target3"/>
    <dgm:cxn modelId="{0353BA4E-061D-497C-972D-95660CC470F8}" type="presParOf" srcId="{333A1088-737F-45CB-B68E-254E46348037}" destId="{8BEBB6EC-1DAA-4CAC-8A25-BC0FCBD5DBD5}" srcOrd="14" destOrd="0" presId="urn:microsoft.com/office/officeart/2005/8/layout/target3"/>
    <dgm:cxn modelId="{778DEE35-70E5-4A46-871F-CDA2C896E1EE}" type="presParOf" srcId="{333A1088-737F-45CB-B68E-254E46348037}" destId="{AED2198E-93D5-4001-81B4-73124B309672}" srcOrd="15" destOrd="0" presId="urn:microsoft.com/office/officeart/2005/8/layout/target3"/>
    <dgm:cxn modelId="{C371164B-9035-4126-93DA-598E204F52A4}" type="presParOf" srcId="{333A1088-737F-45CB-B68E-254E46348037}" destId="{2BE915AB-18AA-4053-B92C-3BFC9ED204BB}" srcOrd="16" destOrd="0" presId="urn:microsoft.com/office/officeart/2005/8/layout/target3"/>
    <dgm:cxn modelId="{7736AB6D-7978-4144-AD34-74113AFBD40E}" type="presParOf" srcId="{333A1088-737F-45CB-B68E-254E46348037}" destId="{6BB5E863-4638-4E1D-BFDE-399D028AC4ED}" srcOrd="17" destOrd="0" presId="urn:microsoft.com/office/officeart/2005/8/layout/target3"/>
    <dgm:cxn modelId="{21DDB511-9479-4924-93AF-7BAA249BDB6C}" type="presParOf" srcId="{333A1088-737F-45CB-B68E-254E46348037}" destId="{5A5FFA88-C948-4069-8E93-59FA12366E83}" srcOrd="18" destOrd="0" presId="urn:microsoft.com/office/officeart/2005/8/layout/target3"/>
    <dgm:cxn modelId="{DF7A8AD3-09FE-48F6-9714-BDE9470D336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VY_32_INOVACE_3. 2. 2. 3. F 03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Chemie 8- Látky a tělesa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ED1E8C-9572-4E74-B5BF-A3AF16D020C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A795D0-E0AE-46D0-A7FD-AB10A9331C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143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A795D0-E0AE-46D0-A7FD-AB10A9331CDC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77860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A795D0-E0AE-46D0-A7FD-AB10A9331CDC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90175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4674-C749-4A21-8AFE-CA57C532DA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DF744-6520-4AF6-B2DC-ED4B1B9E0E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953135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4674-C749-4A21-8AFE-CA57C532DA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DF744-6520-4AF6-B2DC-ED4B1B9E0E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75010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4674-C749-4A21-8AFE-CA57C532DA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DF744-6520-4AF6-B2DC-ED4B1B9E0E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72006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4674-C749-4A21-8AFE-CA57C532DA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DF744-6520-4AF6-B2DC-ED4B1B9E0E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7621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4674-C749-4A21-8AFE-CA57C532DA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DF744-6520-4AF6-B2DC-ED4B1B9E0E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422259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4674-C749-4A21-8AFE-CA57C532DA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DF744-6520-4AF6-B2DC-ED4B1B9E0E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976879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4674-C749-4A21-8AFE-CA57C532DA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DF744-6520-4AF6-B2DC-ED4B1B9E0E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50967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4674-C749-4A21-8AFE-CA57C532DA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DF744-6520-4AF6-B2DC-ED4B1B9E0E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05797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4674-C749-4A21-8AFE-CA57C532DA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DF744-6520-4AF6-B2DC-ED4B1B9E0E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130452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4674-C749-4A21-8AFE-CA57C532DA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DF744-6520-4AF6-B2DC-ED4B1B9E0E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465770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4674-C749-4A21-8AFE-CA57C532DA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DF744-6520-4AF6-B2DC-ED4B1B9E0E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22608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4674-C749-4A21-8AFE-CA57C532DA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DF744-6520-4AF6-B2DC-ED4B1B9E0E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724055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4674-C749-4A21-8AFE-CA57C532DA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DF744-6520-4AF6-B2DC-ED4B1B9E0E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385713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4674-C749-4A21-8AFE-CA57C532DA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DF744-6520-4AF6-B2DC-ED4B1B9E0E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08263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4674-C749-4A21-8AFE-CA57C532DA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DF744-6520-4AF6-B2DC-ED4B1B9E0E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342706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4674-C749-4A21-8AFE-CA57C532DA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DF744-6520-4AF6-B2DC-ED4B1B9E0E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031551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4674-C749-4A21-8AFE-CA57C532DA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DF744-6520-4AF6-B2DC-ED4B1B9E0E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218049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4674-C749-4A21-8AFE-CA57C532DA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DF744-6520-4AF6-B2DC-ED4B1B9E0E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749832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4674-C749-4A21-8AFE-CA57C532DA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DF744-6520-4AF6-B2DC-ED4B1B9E0E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74599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4674-C749-4A21-8AFE-CA57C532DA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DF744-6520-4AF6-B2DC-ED4B1B9E0E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262326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4674-C749-4A21-8AFE-CA57C532DA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DF744-6520-4AF6-B2DC-ED4B1B9E0E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615627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4674-C749-4A21-8AFE-CA57C532DA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DF744-6520-4AF6-B2DC-ED4B1B9E0E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847869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4674-C749-4A21-8AFE-CA57C532DA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DF744-6520-4AF6-B2DC-ED4B1B9E0E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891679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4674-C749-4A21-8AFE-CA57C532DA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DF744-6520-4AF6-B2DC-ED4B1B9E0E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9329233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4674-C749-4A21-8AFE-CA57C532DA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DF744-6520-4AF6-B2DC-ED4B1B9E0E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627419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4674-C749-4A21-8AFE-CA57C532DA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DF744-6520-4AF6-B2DC-ED4B1B9E0E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5698451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4674-C749-4A21-8AFE-CA57C532DA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DF744-6520-4AF6-B2DC-ED4B1B9E0E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7877643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4674-C749-4A21-8AFE-CA57C532DA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DF744-6520-4AF6-B2DC-ED4B1B9E0E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0869933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4674-C749-4A21-8AFE-CA57C532DA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DF744-6520-4AF6-B2DC-ED4B1B9E0E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4102608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4674-C749-4A21-8AFE-CA57C532DA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DF744-6520-4AF6-B2DC-ED4B1B9E0E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4062688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4674-C749-4A21-8AFE-CA57C532DA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DF744-6520-4AF6-B2DC-ED4B1B9E0E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1323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4674-C749-4A21-8AFE-CA57C532DA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DF744-6520-4AF6-B2DC-ED4B1B9E0E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8940172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4674-C749-4A21-8AFE-CA57C532DA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DF744-6520-4AF6-B2DC-ED4B1B9E0E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596796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2640337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87795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2073251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8392567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5302138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1387755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5733272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3853343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7663274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555001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668465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15000"/>
            <a:lum/>
          </a:blip>
          <a:srcRect/>
          <a:stretch>
            <a:fillRect t="-33000" b="-3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724674-C749-4A21-8AFE-CA57C532DA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CDF744-6520-4AF6-B2DC-ED4B1B9E0E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80831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15000"/>
            <a:lum/>
          </a:blip>
          <a:srcRect/>
          <a:stretch>
            <a:fillRect t="-33000" b="-3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724674-C749-4A21-8AFE-CA57C532DA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CDF744-6520-4AF6-B2DC-ED4B1B9E0E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03337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15000"/>
            <a:lum/>
          </a:blip>
          <a:srcRect/>
          <a:stretch>
            <a:fillRect t="-33000" b="-3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724674-C749-4A21-8AFE-CA57C532DA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CDF744-6520-4AF6-B2DC-ED4B1B9E0E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38463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691067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8.jpeg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2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schemie.euweb.cz/smesi/smesi3.html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5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061366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Tělesa a látky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dirty="0" smtClean="0"/>
              <a:t>Tento materiál je určen pro žáky ZŠ. Vymezuje pojmy tělesa a látky, rozdělení látek.</a:t>
            </a:r>
          </a:p>
          <a:p>
            <a:r>
              <a:rPr lang="cs-CZ" dirty="0" smtClean="0"/>
              <a:t>Klíčová slova:</a:t>
            </a:r>
          </a:p>
          <a:p>
            <a:pPr marL="0" indent="0">
              <a:buNone/>
            </a:pPr>
            <a:r>
              <a:rPr lang="cs-CZ" dirty="0" smtClean="0"/>
              <a:t>Tělesa, látky, chemické </a:t>
            </a:r>
            <a:r>
              <a:rPr lang="cs-CZ" dirty="0" smtClean="0"/>
              <a:t>látky, </a:t>
            </a:r>
            <a:r>
              <a:rPr lang="cs-CZ" dirty="0" smtClean="0"/>
              <a:t>chemické prvky, směsi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08815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88639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79712" y="2636912"/>
            <a:ext cx="5375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27176" y="2636912"/>
            <a:ext cx="3996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Chemie 8. ročník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4077072"/>
            <a:ext cx="57606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Tělesa a látky</a:t>
            </a:r>
            <a:endParaRPr lang="cs-CZ" sz="5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27312" y="5589240"/>
            <a:ext cx="5928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ZŠ Strančice, Fiedlerová Ivana</a:t>
            </a:r>
            <a:endParaRPr lang="cs-CZ" dirty="0"/>
          </a:p>
        </p:txBody>
      </p:sp>
      <p:pic>
        <p:nvPicPr>
          <p:cNvPr id="2" name="Picture 2" descr="C:\Users\FiedlerovaI\AppData\Local\Microsoft\Windows\Temporary Internet Files\Content.IE5\XJTZ2ED6\MP90040062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916832"/>
            <a:ext cx="2634241" cy="3293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01836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Látky a tělesa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latin typeface="Comic Sans MS" pitchFamily="66" charset="0"/>
              </a:rPr>
              <a:t>Tělesa jsou předměty, které nás obklopují (penál, židle, škola, planety,…)</a:t>
            </a:r>
          </a:p>
          <a:p>
            <a:r>
              <a:rPr lang="cs-CZ" dirty="0">
                <a:latin typeface="Comic Sans MS" pitchFamily="66" charset="0"/>
              </a:rPr>
              <a:t>Tělesa se navzájem od sebe liší tvarem, objemem, teplotou, barvou, skupenstvím,…</a:t>
            </a:r>
          </a:p>
          <a:p>
            <a:endParaRPr lang="cs-CZ" dirty="0">
              <a:latin typeface="Comic Sans MS" pitchFamily="66" charset="0"/>
            </a:endParaRPr>
          </a:p>
          <a:p>
            <a:endParaRPr lang="cs-CZ" dirty="0"/>
          </a:p>
        </p:txBody>
      </p:sp>
      <p:pic>
        <p:nvPicPr>
          <p:cNvPr id="1026" name="Picture 2" descr="C:\Users\FiedlerovaI\AppData\Local\Microsoft\Windows\Temporary Internet Files\Content.IE5\S7687CZ2\MC9004134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030177"/>
            <a:ext cx="2139636" cy="2399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FiedlerovaI\AppData\Local\Microsoft\Windows\Temporary Internet Files\Content.IE5\QAJDIB46\MC90043313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28788"/>
            <a:ext cx="1328192" cy="996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FiedlerovaI\AppData\Local\Microsoft\Windows\Temporary Internet Files\Content.IE5\WANUKJR9\MC9002340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423708"/>
            <a:ext cx="2301089" cy="2032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FiedlerovaI\AppData\Local\Microsoft\Windows\Temporary Internet Files\Content.IE5\4LJZZLU1\MP9003999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324620"/>
            <a:ext cx="2504661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FiedlerovaI\AppData\Local\Microsoft\Windows\Temporary Internet Files\Content.IE5\NIAWPEHL\MC900441736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4776" y="-171400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28969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latin typeface="Comic Sans MS" pitchFamily="66" charset="0"/>
              </a:rPr>
              <a:t>Tělesa jsou </a:t>
            </a:r>
            <a:r>
              <a:rPr lang="cs-CZ" dirty="0" smtClean="0">
                <a:latin typeface="Comic Sans MS" pitchFamily="66" charset="0"/>
              </a:rPr>
              <a:t>složena </a:t>
            </a:r>
            <a:r>
              <a:rPr lang="cs-CZ" dirty="0">
                <a:latin typeface="Comic Sans MS" pitchFamily="66" charset="0"/>
              </a:rPr>
              <a:t>z </a:t>
            </a:r>
            <a:r>
              <a:rPr lang="cs-CZ" dirty="0" smtClean="0">
                <a:latin typeface="Comic Sans MS" pitchFamily="66" charset="0"/>
              </a:rPr>
              <a:t>různých látek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liší </a:t>
            </a:r>
            <a:r>
              <a:rPr lang="cs-CZ" dirty="0">
                <a:latin typeface="Comic Sans MS" pitchFamily="66" charset="0"/>
              </a:rPr>
              <a:t>se tvarem, objemem</a:t>
            </a:r>
            <a:r>
              <a:rPr lang="cs-CZ" dirty="0" smtClean="0">
                <a:latin typeface="Comic Sans MS" pitchFamily="66" charset="0"/>
              </a:rPr>
              <a:t>,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 skupenstvím</a:t>
            </a:r>
            <a:r>
              <a:rPr lang="cs-CZ" dirty="0">
                <a:latin typeface="Comic Sans MS" pitchFamily="66" charset="0"/>
              </a:rPr>
              <a:t>, </a:t>
            </a:r>
            <a:r>
              <a:rPr lang="cs-CZ" dirty="0" smtClean="0">
                <a:latin typeface="Comic Sans MS" pitchFamily="66" charset="0"/>
              </a:rPr>
              <a:t>barvou,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>
                <a:latin typeface="Comic Sans MS" pitchFamily="66" charset="0"/>
              </a:rPr>
              <a:t>povrchem, </a:t>
            </a:r>
            <a:r>
              <a:rPr lang="cs-CZ" dirty="0" smtClean="0">
                <a:latin typeface="Comic Sans MS" pitchFamily="66" charset="0"/>
              </a:rPr>
              <a:t>…</a:t>
            </a:r>
            <a:endParaRPr lang="cs-CZ" dirty="0">
              <a:latin typeface="Comic Sans MS" pitchFamily="66" charset="0"/>
            </a:endParaRPr>
          </a:p>
          <a:p>
            <a:endParaRPr lang="cs-CZ" dirty="0"/>
          </a:p>
        </p:txBody>
      </p:sp>
      <p:pic>
        <p:nvPicPr>
          <p:cNvPr id="2051" name="Picture 3" descr="C:\Users\FiedlerovaI\AppData\Local\Microsoft\Windows\Temporary Internet Files\Content.IE5\0EZ6HFUJ\MP9003168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663584"/>
            <a:ext cx="1910612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FiedlerovaI\AppData\Local\Microsoft\Windows\Temporary Internet Files\Content.IE5\AM1I8PN9\MP9004000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38775" y="1061952"/>
            <a:ext cx="3635896" cy="2422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FiedlerovaI\AppData\Local\Microsoft\Windows\Temporary Internet Files\Content.IE5\17KKVFZU\MP90039007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42560" y="3933056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FiedlerovaI\AppData\Local\Microsoft\Windows\Temporary Internet Files\Content.IE5\QAJDIB46\MP90028981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4220" y="4365104"/>
            <a:ext cx="3266577" cy="2177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91630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Látky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Látky</a:t>
            </a:r>
            <a:r>
              <a:rPr lang="cs-CZ" dirty="0"/>
              <a:t> tvoří tělesa, která mají různé vlastnosti.</a:t>
            </a:r>
          </a:p>
          <a:p>
            <a:r>
              <a:rPr lang="cs-CZ" dirty="0"/>
              <a:t>Látky :	</a:t>
            </a:r>
            <a:r>
              <a:rPr lang="cs-CZ" dirty="0" smtClean="0"/>
              <a:t>   </a:t>
            </a:r>
            <a:r>
              <a:rPr lang="cs-CZ" sz="3200" dirty="0" smtClean="0"/>
              <a:t>pevné</a:t>
            </a:r>
            <a:endParaRPr lang="cs-CZ" sz="3200" dirty="0"/>
          </a:p>
          <a:p>
            <a:pPr marL="0" indent="0">
              <a:buNone/>
            </a:pPr>
            <a:r>
              <a:rPr lang="cs-CZ" dirty="0"/>
              <a:t>		</a:t>
            </a:r>
            <a:r>
              <a:rPr lang="cs-CZ" dirty="0" smtClean="0"/>
              <a:t>   kapalné </a:t>
            </a:r>
            <a:r>
              <a:rPr lang="cs-CZ" dirty="0"/>
              <a:t>		</a:t>
            </a:r>
          </a:p>
          <a:p>
            <a:pPr marL="0" indent="0">
              <a:buNone/>
            </a:pPr>
            <a:r>
              <a:rPr lang="cs-CZ" dirty="0"/>
              <a:t>		</a:t>
            </a:r>
            <a:r>
              <a:rPr lang="cs-CZ" dirty="0" smtClean="0"/>
              <a:t>   plynné</a:t>
            </a:r>
            <a:endParaRPr lang="cs-CZ" dirty="0"/>
          </a:p>
        </p:txBody>
      </p:sp>
      <p:pic>
        <p:nvPicPr>
          <p:cNvPr id="3078" name="Picture 6" descr="C:\Users\FiedlerovaI\AppData\Local\Microsoft\Windows\Temporary Internet Files\Content.IE5\CP4HBGFG\MP9004228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5572" y="2403594"/>
            <a:ext cx="4882667" cy="3257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FiedlerovaI\AppData\Local\Microsoft\Windows\Temporary Internet Files\Content.IE5\M1W1MX4L\MP9002898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51104" y="227672"/>
            <a:ext cx="2204194" cy="1473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FiedlerovaI\AppData\Local\Microsoft\Windows\Temporary Internet Files\Content.IE5\QAJDIB46\MC9000147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0946" y="4788712"/>
            <a:ext cx="858622" cy="1865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FiedlerovaI\AppData\Local\Microsoft\Windows\Temporary Internet Files\Content.IE5\DE4CGPLA\MC9000310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-1"/>
            <a:ext cx="1064190" cy="1593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FiedlerovaI\AppData\Local\Microsoft\Windows\Temporary Internet Files\Content.IE5\K0O7W0UI\MP90040056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2539" y="3789040"/>
            <a:ext cx="2323535" cy="2905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FiedlerovaI\AppData\Local\Microsoft\Windows\Temporary Internet Files\Content.IE5\CP4HBGFG\MP90043925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76809" y="219651"/>
            <a:ext cx="1453447" cy="1453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61092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Comic Sans MS" pitchFamily="66" charset="0"/>
              </a:rPr>
              <a:t>Urči</a:t>
            </a:r>
            <a:r>
              <a:rPr lang="cs-CZ" dirty="0" smtClean="0"/>
              <a:t> , </a:t>
            </a:r>
            <a:r>
              <a:rPr lang="cs-CZ" dirty="0" smtClean="0">
                <a:latin typeface="Comic Sans MS" pitchFamily="66" charset="0"/>
              </a:rPr>
              <a:t>zda jde o látku nebo těleso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			látka 		 těleso</a:t>
            </a:r>
          </a:p>
          <a:p>
            <a:pPr marL="514350" indent="-514350">
              <a:buAutoNum type="arabicPeriod"/>
            </a:pPr>
            <a:r>
              <a:rPr lang="cs-CZ" dirty="0" smtClean="0">
                <a:latin typeface="Comic Sans MS" pitchFamily="66" charset="0"/>
              </a:rPr>
              <a:t>svíčka 		</a:t>
            </a:r>
          </a:p>
          <a:p>
            <a:pPr marL="514350" indent="-514350">
              <a:buAutoNum type="arabicPeriod"/>
            </a:pPr>
            <a:r>
              <a:rPr lang="cs-CZ" dirty="0" smtClean="0">
                <a:latin typeface="Comic Sans MS" pitchFamily="66" charset="0"/>
              </a:rPr>
              <a:t>vosk	</a:t>
            </a:r>
          </a:p>
          <a:p>
            <a:pPr marL="514350" indent="-514350">
              <a:buAutoNum type="arabicPeriod"/>
            </a:pPr>
            <a:r>
              <a:rPr lang="cs-CZ" dirty="0" smtClean="0">
                <a:latin typeface="Comic Sans MS" pitchFamily="66" charset="0"/>
              </a:rPr>
              <a:t>sklenice</a:t>
            </a:r>
          </a:p>
          <a:p>
            <a:pPr marL="514350" indent="-514350">
              <a:buAutoNum type="arabicPeriod"/>
            </a:pPr>
            <a:r>
              <a:rPr lang="cs-CZ" dirty="0" smtClean="0">
                <a:latin typeface="Comic Sans MS" pitchFamily="66" charset="0"/>
              </a:rPr>
              <a:t>sklo</a:t>
            </a:r>
          </a:p>
          <a:p>
            <a:pPr marL="514350" indent="-514350">
              <a:buAutoNum type="arabicPeriod"/>
            </a:pPr>
            <a:r>
              <a:rPr lang="cs-CZ" dirty="0" smtClean="0">
                <a:latin typeface="Comic Sans MS" pitchFamily="66" charset="0"/>
              </a:rPr>
              <a:t>kámen</a:t>
            </a:r>
          </a:p>
          <a:p>
            <a:pPr marL="514350" indent="-514350">
              <a:buAutoNum type="arabicPeriod"/>
            </a:pPr>
            <a:r>
              <a:rPr lang="cs-CZ" dirty="0" smtClean="0">
                <a:latin typeface="Comic Sans MS" pitchFamily="66" charset="0"/>
              </a:rPr>
              <a:t>socha		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1214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Látky a jejich třídění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76772"/>
            <a:ext cx="8291264" cy="51125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			</a:t>
            </a:r>
            <a:r>
              <a:rPr lang="cs-CZ" b="1" dirty="0" smtClean="0">
                <a:latin typeface="Comic Sans MS" pitchFamily="66" charset="0"/>
              </a:rPr>
              <a:t>LÁTKY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       směsi	</a:t>
            </a:r>
            <a:r>
              <a:rPr lang="cs-CZ" dirty="0" smtClean="0"/>
              <a:t>		   </a:t>
            </a:r>
            <a:r>
              <a:rPr lang="cs-CZ" dirty="0" smtClean="0">
                <a:latin typeface="Comic Sans MS" pitchFamily="66" charset="0"/>
              </a:rPr>
              <a:t>chemické látky</a:t>
            </a:r>
          </a:p>
          <a:p>
            <a:pPr marL="0" indent="0">
              <a:buNone/>
            </a:pPr>
            <a:r>
              <a:rPr lang="cs-CZ" sz="2000" dirty="0" smtClean="0"/>
              <a:t>        </a:t>
            </a:r>
            <a:r>
              <a:rPr lang="cs-CZ" sz="2000" dirty="0" smtClean="0">
                <a:latin typeface="Comic Sans MS" pitchFamily="66" charset="0"/>
              </a:rPr>
              <a:t>(vzduch, žula)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	</a:t>
            </a:r>
          </a:p>
          <a:p>
            <a:pPr marL="0" indent="0">
              <a:buNone/>
            </a:pPr>
            <a:r>
              <a:rPr lang="cs-CZ" sz="2800" dirty="0" smtClean="0"/>
              <a:t>                      </a:t>
            </a:r>
            <a:r>
              <a:rPr lang="cs-CZ" sz="2400" dirty="0" smtClean="0">
                <a:latin typeface="Comic Sans MS" pitchFamily="66" charset="0"/>
              </a:rPr>
              <a:t>chemické prvky         chemické sloučeniny</a:t>
            </a:r>
            <a:r>
              <a:rPr lang="cs-CZ" sz="2400" dirty="0" smtClean="0"/>
              <a:t>	</a:t>
            </a:r>
            <a:r>
              <a:rPr lang="cs-CZ" sz="2800" dirty="0" smtClean="0"/>
              <a:t>	</a:t>
            </a:r>
            <a:r>
              <a:rPr lang="cs-CZ" sz="2800" dirty="0"/>
              <a:t> </a:t>
            </a:r>
            <a:r>
              <a:rPr lang="cs-CZ" sz="2800" dirty="0" smtClean="0"/>
              <a:t>   </a:t>
            </a:r>
            <a:r>
              <a:rPr lang="cs-CZ" sz="2000" dirty="0" smtClean="0"/>
              <a:t> (</a:t>
            </a:r>
            <a:r>
              <a:rPr lang="cs-CZ" sz="2000" dirty="0" smtClean="0">
                <a:latin typeface="Comic Sans MS" pitchFamily="66" charset="0"/>
              </a:rPr>
              <a:t>kyslík, dusík)</a:t>
            </a:r>
            <a:r>
              <a:rPr lang="cs-CZ" sz="2800" dirty="0" smtClean="0">
                <a:latin typeface="Comic Sans MS" pitchFamily="66" charset="0"/>
              </a:rPr>
              <a:t>               </a:t>
            </a:r>
            <a:r>
              <a:rPr lang="cs-CZ" sz="2000" dirty="0" smtClean="0">
                <a:latin typeface="Comic Sans MS" pitchFamily="66" charset="0"/>
              </a:rPr>
              <a:t>(oxid uhličitý, voda)</a:t>
            </a:r>
            <a:r>
              <a:rPr lang="cs-CZ" sz="2000" dirty="0" smtClean="0"/>
              <a:t>		</a:t>
            </a:r>
            <a:r>
              <a:rPr lang="cs-CZ" sz="2800" dirty="0" smtClean="0"/>
              <a:t>		      															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3995936" y="1830066"/>
            <a:ext cx="1656184" cy="51707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1907704" y="1870843"/>
            <a:ext cx="1728192" cy="4355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4019980" y="3068960"/>
            <a:ext cx="1401032" cy="72398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940152" y="3068960"/>
            <a:ext cx="1440160" cy="7153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FiedlerovaI\AppData\Local\Microsoft\Windows\Temporary Internet Files\Content.IE5\CP4HBGFG\MC90044175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795883"/>
            <a:ext cx="1770315" cy="1770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iedlerovaI\AppData\Local\Microsoft\Windows\Temporary Internet Files\Content.IE5\A5DVJKUN\MP90040953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943857"/>
            <a:ext cx="2222835" cy="1474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FiedlerovaI\AppData\Local\Microsoft\Windows\Temporary Internet Files\Content.IE5\17KKVFZU\MP9004329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92949"/>
            <a:ext cx="1800131" cy="26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560511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Chemické látky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000" dirty="0" smtClean="0">
                <a:latin typeface="Comic Sans MS" pitchFamily="66" charset="0"/>
              </a:rPr>
              <a:t>mají v každé své části stejné chemické složení </a:t>
            </a:r>
          </a:p>
          <a:p>
            <a:pPr marL="0" indent="0">
              <a:buNone/>
            </a:pPr>
            <a:r>
              <a:rPr lang="cs-CZ" sz="4000" dirty="0" smtClean="0">
                <a:latin typeface="Comic Sans MS" pitchFamily="66" charset="0"/>
              </a:rPr>
              <a:t>    (kyslík, železo, kyselina octová, zlato)</a:t>
            </a:r>
          </a:p>
          <a:p>
            <a:r>
              <a:rPr lang="cs-CZ" sz="4000" dirty="0" smtClean="0">
                <a:latin typeface="Comic Sans MS" pitchFamily="66" charset="0"/>
              </a:rPr>
              <a:t>chemická látka má přesně určené složení, které se dá vyjádřit chemickým vzorcem</a:t>
            </a:r>
          </a:p>
        </p:txBody>
      </p:sp>
    </p:spTree>
    <p:extLst>
      <p:ext uri="{BB962C8B-B14F-4D97-AF65-F5344CB8AC3E}">
        <p14:creationId xmlns:p14="http://schemas.microsoft.com/office/powerpoint/2010/main" xmlns="" val="29490127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Směs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Comic Sans MS" pitchFamily="66" charset="0"/>
              </a:rPr>
              <a:t>je </a:t>
            </a:r>
            <a:r>
              <a:rPr lang="cs-CZ" dirty="0">
                <a:latin typeface="Comic Sans MS" pitchFamily="66" charset="0"/>
              </a:rPr>
              <a:t>soustava složená ze dvou či </a:t>
            </a:r>
            <a:r>
              <a:rPr lang="cs-CZ" dirty="0" smtClean="0">
                <a:latin typeface="Comic Sans MS" pitchFamily="66" charset="0"/>
              </a:rPr>
              <a:t>více odlišných látek, které </a:t>
            </a:r>
            <a:r>
              <a:rPr lang="cs-CZ" dirty="0" smtClean="0">
                <a:latin typeface="Comic Sans MS" pitchFamily="66" charset="0"/>
              </a:rPr>
              <a:t>nazýváme </a:t>
            </a:r>
            <a:r>
              <a:rPr lang="cs-CZ" dirty="0" smtClean="0">
                <a:latin typeface="Comic Sans MS" pitchFamily="66" charset="0"/>
              </a:rPr>
              <a:t>složky směsi. </a:t>
            </a:r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Směsi můžeme rozdělovat na jednodušší látky</a:t>
            </a:r>
            <a:r>
              <a:rPr lang="cs-CZ" i="1" dirty="0" smtClean="0">
                <a:latin typeface="Comic Sans MS" pitchFamily="66" charset="0"/>
              </a:rPr>
              <a:t>.</a:t>
            </a:r>
            <a:endParaRPr lang="cs-CZ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sz="2400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Složkami směsi mohou být chemické prvky (kyslík, dusík, argon</a:t>
            </a:r>
            <a:r>
              <a:rPr lang="cs-CZ" dirty="0" smtClean="0">
                <a:latin typeface="Comic Sans MS" pitchFamily="66" charset="0"/>
              </a:rPr>
              <a:t>) </a:t>
            </a:r>
            <a:r>
              <a:rPr lang="cs-CZ" dirty="0" smtClean="0">
                <a:latin typeface="Comic Sans MS" pitchFamily="66" charset="0"/>
              </a:rPr>
              <a:t>nebo chemické sloučeniny (voda, oxid uhličitý, oxid siřičitý)</a:t>
            </a:r>
          </a:p>
        </p:txBody>
      </p:sp>
    </p:spTree>
    <p:extLst>
      <p:ext uri="{BB962C8B-B14F-4D97-AF65-F5344CB8AC3E}">
        <p14:creationId xmlns:p14="http://schemas.microsoft.com/office/powerpoint/2010/main" xmlns="" val="6723246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Třídění směsí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000" dirty="0" smtClean="0">
                <a:latin typeface="Comic Sans MS" pitchFamily="66" charset="0"/>
              </a:rPr>
              <a:t>Většina látek kolem nás jsou směsi – vzduch, mořská voda, slitiny kovů,  potraviny, kosmetické výrobky atd..</a:t>
            </a: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Podle rozlišitelnosti složek dělíme směsi na :</a:t>
            </a:r>
          </a:p>
          <a:p>
            <a:pPr marL="514350" indent="-514350">
              <a:buAutoNum type="arabicPeriod"/>
            </a:pPr>
            <a:r>
              <a:rPr lang="cs-CZ" sz="3600" dirty="0" smtClean="0">
                <a:solidFill>
                  <a:srgbClr val="FF0000"/>
                </a:solidFill>
                <a:latin typeface="Comic Sans MS" pitchFamily="66" charset="0"/>
              </a:rPr>
              <a:t>Různorodé </a:t>
            </a:r>
            <a:r>
              <a:rPr lang="cs-CZ" sz="3600" i="1" dirty="0" smtClean="0">
                <a:latin typeface="Comic Sans MS" pitchFamily="66" charset="0"/>
              </a:rPr>
              <a:t>(heterogenní) – </a:t>
            </a:r>
            <a:r>
              <a:rPr lang="cs-CZ" sz="3600" dirty="0" smtClean="0">
                <a:latin typeface="Comic Sans MS" pitchFamily="66" charset="0"/>
              </a:rPr>
              <a:t>jednotlivé složky můžeme rozlišit pouhým okem</a:t>
            </a:r>
          </a:p>
          <a:p>
            <a:pPr marL="514350" indent="-514350">
              <a:buAutoNum type="arabicPeriod"/>
            </a:pPr>
            <a:r>
              <a:rPr lang="cs-CZ" sz="3600" dirty="0" smtClean="0">
                <a:solidFill>
                  <a:srgbClr val="FF0000"/>
                </a:solidFill>
                <a:latin typeface="Comic Sans MS" pitchFamily="66" charset="0"/>
              </a:rPr>
              <a:t>Stejnorodé </a:t>
            </a:r>
            <a:r>
              <a:rPr lang="cs-CZ" sz="3600" dirty="0" smtClean="0">
                <a:latin typeface="Comic Sans MS" pitchFamily="66" charset="0"/>
              </a:rPr>
              <a:t>(</a:t>
            </a:r>
            <a:r>
              <a:rPr lang="cs-CZ" sz="3600" i="1" dirty="0" smtClean="0">
                <a:latin typeface="Comic Sans MS" pitchFamily="66" charset="0"/>
              </a:rPr>
              <a:t>homogenní) </a:t>
            </a:r>
            <a:r>
              <a:rPr lang="cs-CZ" sz="3600" dirty="0" smtClean="0">
                <a:latin typeface="Comic Sans MS" pitchFamily="66" charset="0"/>
              </a:rPr>
              <a:t>– jednotlivé složky nejdou rozlišit ani mikroskopem</a:t>
            </a:r>
            <a:endParaRPr lang="cs-CZ" sz="36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498117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i="1" dirty="0"/>
              <a:t>Zschemie.euweb.cz</a:t>
            </a:r>
            <a:r>
              <a:rPr lang="cs-CZ" sz="2000" dirty="0"/>
              <a:t>: </a:t>
            </a:r>
            <a:r>
              <a:rPr lang="cs-CZ" sz="2000" i="1" dirty="0"/>
              <a:t>Různorodé směsi</a:t>
            </a:r>
            <a:r>
              <a:rPr lang="cs-CZ" sz="2000" dirty="0"/>
              <a:t> [online]. 2012 [cit. 2012-02-23]. 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www.zschemie.euweb.cz/smesi/smesi3.html</a:t>
            </a:r>
            <a:endParaRPr lang="cs-CZ" sz="2000" dirty="0" smtClean="0"/>
          </a:p>
          <a:p>
            <a:r>
              <a:rPr lang="cs-CZ" sz="2000" i="1" dirty="0" smtClean="0"/>
              <a:t>Office.com</a:t>
            </a:r>
            <a:r>
              <a:rPr lang="cs-CZ" sz="2000" dirty="0"/>
              <a:t>: </a:t>
            </a:r>
            <a:r>
              <a:rPr lang="cs-CZ" sz="2000" i="1" dirty="0" err="1"/>
              <a:t>Obrazky</a:t>
            </a:r>
            <a:r>
              <a:rPr lang="cs-CZ" sz="2000" dirty="0"/>
              <a:t> [online]. 2012 [cit. 2012-02-23]. Dostupné z: http://office.microsoft.com/cs-cz/images</a:t>
            </a:r>
          </a:p>
        </p:txBody>
      </p:sp>
    </p:spTree>
    <p:extLst>
      <p:ext uri="{BB962C8B-B14F-4D97-AF65-F5344CB8AC3E}">
        <p14:creationId xmlns:p14="http://schemas.microsoft.com/office/powerpoint/2010/main" xmlns="" val="4274971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4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264</TotalTime>
  <Words>334</Words>
  <Application>Microsoft Office PowerPoint</Application>
  <PresentationFormat>Předvádění na obrazovce (4:3)</PresentationFormat>
  <Paragraphs>58</Paragraphs>
  <Slides>12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12</vt:i4>
      </vt:variant>
    </vt:vector>
  </HeadingPairs>
  <TitlesOfParts>
    <vt:vector size="16" baseType="lpstr">
      <vt:lpstr>Motiv systému Office</vt:lpstr>
      <vt:lpstr>1_Motiv systému Office</vt:lpstr>
      <vt:lpstr>2_Motiv systému Office</vt:lpstr>
      <vt:lpstr>4_Motiv systému Office</vt:lpstr>
      <vt:lpstr>Snímek 1</vt:lpstr>
      <vt:lpstr>Tělesa a látky </vt:lpstr>
      <vt:lpstr>Snímek 3</vt:lpstr>
      <vt:lpstr>Látky a tělesa</vt:lpstr>
      <vt:lpstr>Tělesa jsou složena z různých látek</vt:lpstr>
      <vt:lpstr>Látky</vt:lpstr>
      <vt:lpstr>Urči , zda jde o látku nebo těleso:</vt:lpstr>
      <vt:lpstr>Látky a jejich třídění</vt:lpstr>
      <vt:lpstr>Chemické látky</vt:lpstr>
      <vt:lpstr>Směs</vt:lpstr>
      <vt:lpstr>Třídění směsí</vt:lpstr>
      <vt:lpstr>Zdroje a citace: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Tělesa a látky</dc:title>
  <dc:creator>Fiedlerová Ivana</dc:creator>
  <cp:lastModifiedBy>Dum</cp:lastModifiedBy>
  <cp:revision>67</cp:revision>
  <dcterms:created xsi:type="dcterms:W3CDTF">2011-10-08T17:55:31Z</dcterms:created>
  <dcterms:modified xsi:type="dcterms:W3CDTF">2012-03-05T09:53:54Z</dcterms:modified>
</cp:coreProperties>
</file>