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8582-5BBF-41A0-97BF-35CA48A400FB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AC8D1-FC52-4A88-BC9B-CC04C49E7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8582-5BBF-41A0-97BF-35CA48A400FB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AC8D1-FC52-4A88-BC9B-CC04C49E7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8582-5BBF-41A0-97BF-35CA48A400FB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AC8D1-FC52-4A88-BC9B-CC04C49E7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8582-5BBF-41A0-97BF-35CA48A400FB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AC8D1-FC52-4A88-BC9B-CC04C49E7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8582-5BBF-41A0-97BF-35CA48A400FB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AC8D1-FC52-4A88-BC9B-CC04C49E7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8582-5BBF-41A0-97BF-35CA48A400FB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AC8D1-FC52-4A88-BC9B-CC04C49E7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8582-5BBF-41A0-97BF-35CA48A400FB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AC8D1-FC52-4A88-BC9B-CC04C49E7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8582-5BBF-41A0-97BF-35CA48A400FB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AC8D1-FC52-4A88-BC9B-CC04C49E7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8582-5BBF-41A0-97BF-35CA48A400FB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AC8D1-FC52-4A88-BC9B-CC04C49E7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8582-5BBF-41A0-97BF-35CA48A400FB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AC8D1-FC52-4A88-BC9B-CC04C49E7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8582-5BBF-41A0-97BF-35CA48A400FB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AC8D1-FC52-4A88-BC9B-CC04C49E7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48582-5BBF-41A0-97BF-35CA48A400FB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AC8D1-FC52-4A88-BC9B-CC04C49E7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Konstrukce trojúhelníku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3886200"/>
            <a:ext cx="7632848" cy="1752600"/>
          </a:xfrm>
        </p:spPr>
        <p:txBody>
          <a:bodyPr/>
          <a:lstStyle/>
          <a:p>
            <a:r>
              <a:rPr lang="cs-CZ" dirty="0" smtClean="0"/>
              <a:t>VY_32_INOVACE_02_</a:t>
            </a:r>
            <a:r>
              <a:rPr lang="cs-CZ" dirty="0" err="1" smtClean="0"/>
              <a:t>konstrukcetrojuhelniku</a:t>
            </a:r>
            <a:endParaRPr lang="cs-CZ" dirty="0"/>
          </a:p>
        </p:txBody>
      </p:sp>
      <p:pic>
        <p:nvPicPr>
          <p:cNvPr id="4" name="Picture 2" descr="C:\Documents and Settings\pc\Plocha\LOGO NA ŠABLO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8187710" cy="158417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0" y="594928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               Vytvořeno v rámci v projektu „EU peníze školám“ </a:t>
            </a:r>
          </a:p>
          <a:p>
            <a:r>
              <a:rPr lang="cs-CZ" b="1" dirty="0" smtClean="0"/>
              <a:t>  OP VK oblast podpory 1.4 s názvem Zlepšení podmínek pro vzdělávání na základních školách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7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764704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8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KONSTRUKCE</a:t>
            </a:r>
            <a:r>
              <a:rPr lang="cs-CZ" sz="8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8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2276872"/>
            <a:ext cx="86044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8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TROJÚHELNÍKU</a:t>
            </a:r>
            <a:endParaRPr lang="cs-CZ" sz="8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20659138">
            <a:off x="589301" y="3888384"/>
            <a:ext cx="4752528" cy="2088232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 rot="7875786">
            <a:off x="6333925" y="4678539"/>
            <a:ext cx="2945634" cy="1807179"/>
          </a:xfrm>
          <a:prstGeom prst="triangl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92696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Narýsuj trojúhelník ABC, pro který platí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412776"/>
            <a:ext cx="8964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| AB | = 6 cm        | BC | =  4 cm          | AC | =  5 cm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2852936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NÁČRT:</a:t>
            </a:r>
            <a:endParaRPr lang="cs-CZ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Přímá spojovací čára 5"/>
          <p:cNvCxnSpPr/>
          <p:nvPr/>
        </p:nvCxnSpPr>
        <p:spPr>
          <a:xfrm flipV="1">
            <a:off x="1331640" y="3356992"/>
            <a:ext cx="2664296" cy="18722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3995936" y="3356992"/>
            <a:ext cx="1584176" cy="194421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1331640" y="5229200"/>
            <a:ext cx="4248472" cy="720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827584" y="5157192"/>
            <a:ext cx="1008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A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64088" y="530120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B</a:t>
            </a:r>
            <a:endParaRPr lang="cs-CZ" sz="3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851920" y="2636912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C</a:t>
            </a:r>
            <a:endParaRPr lang="cs-CZ" sz="3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843808" y="537321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c</a:t>
            </a:r>
            <a:r>
              <a:rPr lang="cs-CZ" sz="2400" dirty="0" smtClean="0"/>
              <a:t> = 6 cm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716016" y="3861048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a</a:t>
            </a:r>
            <a:r>
              <a:rPr lang="cs-CZ" sz="2400" dirty="0" smtClean="0"/>
              <a:t> = 5 cm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475656" y="3861048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400" dirty="0" smtClean="0"/>
              <a:t>b = 4 cm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260648"/>
            <a:ext cx="3563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POSTUP: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620688"/>
            <a:ext cx="6120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1. Narýsuj stranu </a:t>
            </a:r>
            <a:r>
              <a:rPr lang="cs-CZ" sz="2000" dirty="0" smtClean="0">
                <a:solidFill>
                  <a:srgbClr val="FF0000"/>
                </a:solidFill>
              </a:rPr>
              <a:t>AB</a:t>
            </a:r>
            <a:r>
              <a:rPr lang="cs-CZ" sz="2000" dirty="0" smtClean="0"/>
              <a:t>, </a:t>
            </a:r>
            <a:r>
              <a:rPr lang="cs-CZ" sz="2000" dirty="0" smtClean="0">
                <a:solidFill>
                  <a:srgbClr val="FF0000"/>
                </a:solidFill>
              </a:rPr>
              <a:t>| </a:t>
            </a:r>
            <a:r>
              <a:rPr lang="cs-CZ" sz="2000" dirty="0" err="1" smtClean="0">
                <a:solidFill>
                  <a:srgbClr val="FF0000"/>
                </a:solidFill>
              </a:rPr>
              <a:t>AB</a:t>
            </a:r>
            <a:r>
              <a:rPr lang="cs-CZ" sz="2000" dirty="0" smtClean="0">
                <a:solidFill>
                  <a:srgbClr val="FF0000"/>
                </a:solidFill>
              </a:rPr>
              <a:t> | =  6 cm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980728"/>
            <a:ext cx="8208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2. Opiš oblouk kružnice se středem v bodě </a:t>
            </a:r>
            <a:r>
              <a:rPr lang="cs-CZ" sz="2000" dirty="0" smtClean="0">
                <a:solidFill>
                  <a:srgbClr val="FF0000"/>
                </a:solidFill>
              </a:rPr>
              <a:t>A</a:t>
            </a:r>
            <a:r>
              <a:rPr lang="cs-CZ" sz="2000" dirty="0" smtClean="0"/>
              <a:t>  a poloměrem </a:t>
            </a:r>
            <a:r>
              <a:rPr lang="cs-CZ" sz="2000" dirty="0" smtClean="0">
                <a:solidFill>
                  <a:srgbClr val="FF0000"/>
                </a:solidFill>
              </a:rPr>
              <a:t>r =  4 cm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1340768"/>
            <a:ext cx="770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3. Opiš oblouk kružnice se středem v bodě </a:t>
            </a:r>
            <a:r>
              <a:rPr lang="cs-CZ" sz="2000" dirty="0" smtClean="0">
                <a:solidFill>
                  <a:srgbClr val="FF0000"/>
                </a:solidFill>
              </a:rPr>
              <a:t>B</a:t>
            </a:r>
            <a:r>
              <a:rPr lang="cs-CZ" sz="2000" dirty="0" smtClean="0"/>
              <a:t> a poloměrem </a:t>
            </a:r>
            <a:r>
              <a:rPr lang="cs-CZ" sz="2000" dirty="0" smtClean="0">
                <a:solidFill>
                  <a:srgbClr val="FF0000"/>
                </a:solidFill>
              </a:rPr>
              <a:t>r =  5 cm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1700808"/>
            <a:ext cx="7416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4. Průsečík oblouků označ </a:t>
            </a:r>
            <a:r>
              <a:rPr lang="cs-CZ" sz="2000" dirty="0" smtClean="0">
                <a:solidFill>
                  <a:srgbClr val="FF0000"/>
                </a:solidFill>
              </a:rPr>
              <a:t>C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9552" y="2060848"/>
            <a:ext cx="316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5. Narýsuj strany </a:t>
            </a:r>
            <a:r>
              <a:rPr lang="cs-CZ" sz="2000" dirty="0" smtClean="0">
                <a:solidFill>
                  <a:srgbClr val="FF0000"/>
                </a:solidFill>
              </a:rPr>
              <a:t>AC</a:t>
            </a:r>
            <a:r>
              <a:rPr lang="cs-CZ" sz="2000" dirty="0" smtClean="0"/>
              <a:t> a </a:t>
            </a:r>
            <a:r>
              <a:rPr lang="cs-CZ" sz="2000" dirty="0" smtClean="0">
                <a:solidFill>
                  <a:srgbClr val="FF0000"/>
                </a:solidFill>
              </a:rPr>
              <a:t>BC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1259632" y="5445224"/>
            <a:ext cx="489654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2" descr="domácnost,posuvná měřítka,pravítka,škola,školní potřeby,vzdělání"/>
          <p:cNvPicPr>
            <a:picLocks noChangeAspect="1" noChangeArrowheads="1"/>
          </p:cNvPicPr>
          <p:nvPr/>
        </p:nvPicPr>
        <p:blipFill>
          <a:blip r:embed="rId2" cstate="print"/>
          <a:srcRect t="45053" r="45403" b="45030"/>
          <a:stretch>
            <a:fillRect/>
          </a:stretch>
        </p:blipFill>
        <p:spPr bwMode="auto">
          <a:xfrm>
            <a:off x="1979712" y="5445224"/>
            <a:ext cx="3528392" cy="648072"/>
          </a:xfrm>
          <a:prstGeom prst="rect">
            <a:avLst/>
          </a:prstGeom>
          <a:noFill/>
        </p:spPr>
      </p:pic>
      <p:cxnSp>
        <p:nvCxnSpPr>
          <p:cNvPr id="13" name="Přímá spojovací čára 12"/>
          <p:cNvCxnSpPr/>
          <p:nvPr/>
        </p:nvCxnSpPr>
        <p:spPr>
          <a:xfrm>
            <a:off x="1979712" y="5157192"/>
            <a:ext cx="0" cy="57606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5220072" y="5157192"/>
            <a:ext cx="0" cy="57606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1619672" y="5877272"/>
            <a:ext cx="648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A</a:t>
            </a:r>
            <a:endParaRPr lang="cs-CZ" sz="4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292080" y="5877272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B</a:t>
            </a:r>
            <a:endParaRPr lang="cs-CZ" sz="4000" dirty="0"/>
          </a:p>
        </p:txBody>
      </p:sp>
      <p:cxnSp>
        <p:nvCxnSpPr>
          <p:cNvPr id="22" name="Přímá spojovací čára 21"/>
          <p:cNvCxnSpPr/>
          <p:nvPr/>
        </p:nvCxnSpPr>
        <p:spPr>
          <a:xfrm flipV="1">
            <a:off x="1979712" y="3573016"/>
            <a:ext cx="1008112" cy="187220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H="1" flipV="1">
            <a:off x="2987824" y="3573016"/>
            <a:ext cx="2232248" cy="187220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4" name="Oblouk 33"/>
          <p:cNvSpPr/>
          <p:nvPr/>
        </p:nvSpPr>
        <p:spPr>
          <a:xfrm rot="463661">
            <a:off x="2411760" y="3501008"/>
            <a:ext cx="720080" cy="864096"/>
          </a:xfrm>
          <a:prstGeom prst="arc">
            <a:avLst>
              <a:gd name="adj1" fmla="val 15195385"/>
              <a:gd name="adj2" fmla="val 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louk 34"/>
          <p:cNvSpPr/>
          <p:nvPr/>
        </p:nvSpPr>
        <p:spPr>
          <a:xfrm rot="15757959">
            <a:off x="2881949" y="3430199"/>
            <a:ext cx="946900" cy="909266"/>
          </a:xfrm>
          <a:prstGeom prst="arc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2699792" y="2852936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C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6" grpId="0"/>
      <p:bldP spid="17" grpId="0"/>
      <p:bldP spid="34" grpId="0" animBg="1"/>
      <p:bldP spid="35" grpId="0" animBg="1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6120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ZÁKLADNÍ ÚDAJE DUM: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484784"/>
            <a:ext cx="864096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Autor DUM :  Radka Smetanová, ZŠ a MŠ Klášter Hradiště nad Jizerou 81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Období vytvoření DUM : 1. pololetí školního roku 2011/2012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Ročník : čtvrtý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Vzdělávací oblast : Matematika a její aplikace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Vzdělávací obor : Matematika - geometrie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okruh : Geometrie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v rovině a v prostoru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Téma : Konstrukce trojúhelníku</a:t>
            </a:r>
          </a:p>
          <a:p>
            <a:pPr lvl="0"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DUM byl vytvořen jako doprovodný materiál pro výklad v předmětu  </a:t>
            </a:r>
          </a:p>
          <a:p>
            <a:pPr lvl="0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matematika ve čtvrtém ročníku ZŠ.</a:t>
            </a:r>
          </a:p>
          <a:p>
            <a:pPr lvl="0"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Je určen k prezentaci pomocí datového projektoru nebo předvedení </a:t>
            </a:r>
          </a:p>
          <a:p>
            <a:pPr lvl="0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na monitorech žáků.                       </a:t>
            </a:r>
          </a:p>
          <a:p>
            <a:pPr lvl="0">
              <a:buFont typeface="Arial" pitchFamily="34" charset="0"/>
              <a:buChar char="•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Použitelné </a:t>
            </a:r>
            <a:r>
              <a:rPr lang="cs-CZ" dirty="0" err="1" smtClean="0"/>
              <a:t>zdoje</a:t>
            </a:r>
            <a:r>
              <a:rPr lang="cs-CZ" dirty="0" smtClean="0"/>
              <a:t> 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Použité obrázky jsou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screeny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z MS Office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Použité obrázky pocházejí z databáze obrázků MS Office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8986018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243</Words>
  <Application>Microsoft Office PowerPoint</Application>
  <PresentationFormat>Předvádění na obrazovce (4:3)</PresentationFormat>
  <Paragraphs>43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Konstrukce trojúhelníku</vt:lpstr>
      <vt:lpstr>Prezentace aplikace PowerPoint</vt:lpstr>
      <vt:lpstr>Prezentace aplikace PowerPoint</vt:lpstr>
      <vt:lpstr>Prezentace aplikace PowerPoint</vt:lpstr>
      <vt:lpstr>Prezentace aplikace PowerPoint</vt:lpstr>
      <vt:lpstr>Použitelné zdoje :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Konstrukce trojúhelníku</dc:title>
  <dc:creator>pc</dc:creator>
  <cp:lastModifiedBy>Tabule</cp:lastModifiedBy>
  <cp:revision>11</cp:revision>
  <dcterms:created xsi:type="dcterms:W3CDTF">2012-02-10T17:45:55Z</dcterms:created>
  <dcterms:modified xsi:type="dcterms:W3CDTF">2012-06-15T10:39:50Z</dcterms:modified>
</cp:coreProperties>
</file>