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72E8F-C457-40B5-9706-336897AB7F48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0F4B0-F4C4-4A0B-A809-0D9BBA570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Kruh a kružnice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VY_32_INOVACE_19_</a:t>
            </a:r>
            <a:r>
              <a:rPr lang="cs-CZ" dirty="0" err="1" smtClean="0"/>
              <a:t>kruhakruznice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467544" y="1700808"/>
            <a:ext cx="3744416" cy="345638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4860032" y="1700808"/>
            <a:ext cx="3744416" cy="34563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326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kruh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33265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kružnice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čára 6"/>
          <p:cNvCxnSpPr>
            <a:stCxn id="2" idx="3"/>
            <a:endCxn id="2" idx="7"/>
          </p:cNvCxnSpPr>
          <p:nvPr/>
        </p:nvCxnSpPr>
        <p:spPr>
          <a:xfrm flipV="1">
            <a:off x="1015901" y="2206983"/>
            <a:ext cx="2647702" cy="2444034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3" idx="3"/>
            <a:endCxn id="3" idx="7"/>
          </p:cNvCxnSpPr>
          <p:nvPr/>
        </p:nvCxnSpPr>
        <p:spPr>
          <a:xfrm flipV="1">
            <a:off x="5408389" y="2206983"/>
            <a:ext cx="2647702" cy="2444034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2" idx="1"/>
          </p:cNvCxnSpPr>
          <p:nvPr/>
        </p:nvCxnSpPr>
        <p:spPr>
          <a:xfrm>
            <a:off x="1015901" y="2206983"/>
            <a:ext cx="1323851" cy="1222017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3" idx="1"/>
          </p:cNvCxnSpPr>
          <p:nvPr/>
        </p:nvCxnSpPr>
        <p:spPr>
          <a:xfrm>
            <a:off x="5408389" y="2206983"/>
            <a:ext cx="1323851" cy="122201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339752" y="3212976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123728" y="34290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732240" y="3212976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516216" y="342900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699792" y="299695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75656" y="227687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 r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3501008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68144" y="220486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 r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299695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3501008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79912" y="170080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316416" y="191683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35" name="Text Box 25"/>
          <p:cNvSpPr txBox="1">
            <a:spLocks noChangeArrowheads="1"/>
          </p:cNvSpPr>
          <p:nvPr/>
        </p:nvSpPr>
        <p:spPr bwMode="auto">
          <a:xfrm>
            <a:off x="1835696" y="5288340"/>
            <a:ext cx="55295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d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>
                <a:solidFill>
                  <a:srgbClr val="C00000"/>
                </a:solidFill>
              </a:rPr>
              <a:t>– průměr kružnice i </a:t>
            </a:r>
            <a:r>
              <a:rPr lang="cs-CZ" sz="3200" dirty="0" smtClean="0">
                <a:solidFill>
                  <a:srgbClr val="C00000"/>
                </a:solidFill>
              </a:rPr>
              <a:t>kruhu</a:t>
            </a:r>
          </a:p>
          <a:p>
            <a:endParaRPr lang="cs-CZ" sz="3200" dirty="0" smtClean="0">
              <a:solidFill>
                <a:schemeClr val="accent1"/>
              </a:solidFill>
            </a:endParaRP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35696" y="5780782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1"/>
                </a:solidFill>
              </a:rPr>
              <a:t>r</a:t>
            </a:r>
            <a:r>
              <a:rPr lang="cs-CZ" sz="3200" dirty="0" smtClean="0">
                <a:solidFill>
                  <a:schemeClr val="accent1"/>
                </a:solidFill>
              </a:rPr>
              <a:t> – poloměr kružnice i kruhu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1" dur="8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02" dur="80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80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6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7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6" grpId="0"/>
      <p:bldP spid="27" grpId="0"/>
      <p:bldP spid="28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-324544" y="332656"/>
            <a:ext cx="9865096" cy="200223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Kruh </a:t>
            </a:r>
            <a:r>
              <a:rPr lang="cs-CZ" sz="4000" b="1" i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se středem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 poloměrem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= 4 cm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budeme zapisovat: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sz="4800" b="1" i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 </a:t>
            </a:r>
            <a:r>
              <a:rPr kumimoji="0" lang="cs-CZ" sz="4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(S,r</a:t>
            </a: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= 4 cm)</a:t>
            </a:r>
          </a:p>
        </p:txBody>
      </p:sp>
      <p:sp>
        <p:nvSpPr>
          <p:cNvPr id="3" name="Elipsa 2"/>
          <p:cNvSpPr/>
          <p:nvPr/>
        </p:nvSpPr>
        <p:spPr>
          <a:xfrm>
            <a:off x="2123728" y="2780928"/>
            <a:ext cx="3744416" cy="345638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3"/>
            <a:endCxn id="3" idx="7"/>
          </p:cNvCxnSpPr>
          <p:nvPr/>
        </p:nvCxnSpPr>
        <p:spPr>
          <a:xfrm flipV="1">
            <a:off x="2672085" y="3287103"/>
            <a:ext cx="2647702" cy="2444034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stCxn id="3" idx="1"/>
          </p:cNvCxnSpPr>
          <p:nvPr/>
        </p:nvCxnSpPr>
        <p:spPr>
          <a:xfrm>
            <a:off x="2672085" y="3287103"/>
            <a:ext cx="1323851" cy="1222017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995936" y="4293096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779912" y="450912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355976" y="407707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335699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 r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581128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78092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-324544" y="332656"/>
            <a:ext cx="9865096" cy="200223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Kružnice </a:t>
            </a:r>
            <a:r>
              <a:rPr lang="cs-CZ" sz="4000" b="1" i="1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se středem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 poloměrem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= 4 cm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budeme zapisovat: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sz="4800" b="1" i="1" noProof="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</a:t>
            </a:r>
            <a:r>
              <a:rPr lang="cs-CZ" sz="4800" b="1" i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cs-CZ" sz="4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(S,r</a:t>
            </a: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= 4 cm)</a:t>
            </a:r>
          </a:p>
        </p:txBody>
      </p:sp>
      <p:sp>
        <p:nvSpPr>
          <p:cNvPr id="3" name="Elipsa 2"/>
          <p:cNvSpPr/>
          <p:nvPr/>
        </p:nvSpPr>
        <p:spPr>
          <a:xfrm>
            <a:off x="2339752" y="2852936"/>
            <a:ext cx="3744416" cy="34563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3"/>
            <a:endCxn id="3" idx="7"/>
          </p:cNvCxnSpPr>
          <p:nvPr/>
        </p:nvCxnSpPr>
        <p:spPr>
          <a:xfrm flipV="1">
            <a:off x="2888109" y="3359111"/>
            <a:ext cx="2647702" cy="2444034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stCxn id="3" idx="1"/>
          </p:cNvCxnSpPr>
          <p:nvPr/>
        </p:nvCxnSpPr>
        <p:spPr>
          <a:xfrm>
            <a:off x="2888109" y="3359111"/>
            <a:ext cx="1323851" cy="122201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211960" y="4365104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995936" y="458112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347864" y="335699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 r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14908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465313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3068960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251520" y="1124744"/>
            <a:ext cx="8642350" cy="165618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1. Narýsuj kružnici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 S,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 = 35 mm)</a:t>
            </a:r>
            <a:r>
              <a:rPr lang="cs-CZ" sz="4000" dirty="0">
                <a:latin typeface="+mj-lt"/>
                <a:ea typeface="+mj-ea"/>
                <a:cs typeface="+mj-cs"/>
              </a:rPr>
              <a:t>.</a:t>
            </a:r>
            <a:endParaRPr kumimoji="0" lang="cs-CZ" sz="4000" b="1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339752" y="2492896"/>
            <a:ext cx="3744416" cy="34563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11960" y="4005064"/>
            <a:ext cx="0" cy="43204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95936" y="4221088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11960" y="422108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2996952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k</a:t>
            </a:r>
            <a:endParaRPr lang="cs-CZ" sz="3600" dirty="0"/>
          </a:p>
        </p:txBody>
      </p:sp>
      <p:cxnSp>
        <p:nvCxnSpPr>
          <p:cNvPr id="21" name="Přímá spojovací čára 20"/>
          <p:cNvCxnSpPr>
            <a:endCxn id="4" idx="6"/>
          </p:cNvCxnSpPr>
          <p:nvPr/>
        </p:nvCxnSpPr>
        <p:spPr>
          <a:xfrm>
            <a:off x="4211960" y="4221088"/>
            <a:ext cx="18722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788024" y="42930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r</a:t>
            </a:r>
            <a:r>
              <a:rPr lang="cs-CZ" dirty="0" smtClean="0">
                <a:solidFill>
                  <a:schemeClr val="accent1"/>
                </a:solidFill>
              </a:rPr>
              <a:t> = 35 mm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8" grpId="0"/>
      <p:bldP spid="19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0" y="332656"/>
            <a:ext cx="88924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Narýsujte úsečku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AB = 8 cm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 (A, r = 5 cm)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 (B, r = 3 cm)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b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200" b="1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 Box 13"/>
          <p:cNvSpPr txBox="1">
            <a:spLocks noChangeArrowheads="1"/>
          </p:cNvSpPr>
          <p:nvPr/>
        </p:nvSpPr>
        <p:spPr bwMode="auto">
          <a:xfrm>
            <a:off x="251520" y="5473005"/>
            <a:ext cx="8460431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Kružnice </a:t>
            </a:r>
            <a:r>
              <a:rPr lang="cs-CZ" sz="2800" b="1" i="1" dirty="0">
                <a:solidFill>
                  <a:srgbClr val="FF0000"/>
                </a:solidFill>
              </a:rPr>
              <a:t>k</a:t>
            </a:r>
            <a:r>
              <a:rPr lang="cs-CZ" sz="2800" dirty="0"/>
              <a:t> a </a:t>
            </a:r>
            <a:r>
              <a:rPr lang="cs-CZ" sz="2800" b="1" i="1" dirty="0">
                <a:solidFill>
                  <a:srgbClr val="FF0000"/>
                </a:solidFill>
              </a:rPr>
              <a:t>m</a:t>
            </a:r>
            <a:r>
              <a:rPr lang="cs-CZ" sz="2800" dirty="0"/>
              <a:t> mají jeden společný bod </a:t>
            </a:r>
            <a:r>
              <a:rPr lang="cs-CZ" sz="2800" dirty="0" smtClean="0"/>
              <a:t>(průsečík) -  </a:t>
            </a:r>
          </a:p>
          <a:p>
            <a:pPr algn="ctr"/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bod C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Řekneme, že obě kružnice se dotýkají v bodě C. </a:t>
            </a:r>
            <a:endParaRPr lang="cs-CZ" sz="2800" dirty="0"/>
          </a:p>
        </p:txBody>
      </p:sp>
      <p:sp>
        <p:nvSpPr>
          <p:cNvPr id="11" name="Elipsa 10"/>
          <p:cNvSpPr/>
          <p:nvPr/>
        </p:nvSpPr>
        <p:spPr>
          <a:xfrm>
            <a:off x="755576" y="1556792"/>
            <a:ext cx="4104456" cy="3672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879304" y="3212976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4860032" y="2276872"/>
            <a:ext cx="2376264" cy="22322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domácnost,posuvná měřítka,pravítka,škola,školní potřeby,vzdělání"/>
          <p:cNvPicPr>
            <a:picLocks noChangeAspect="1" noChangeArrowheads="1"/>
          </p:cNvPicPr>
          <p:nvPr/>
        </p:nvPicPr>
        <p:blipFill>
          <a:blip r:embed="rId2" cstate="print"/>
          <a:srcRect t="45488" r="2303" b="44173"/>
          <a:stretch>
            <a:fillRect/>
          </a:stretch>
        </p:blipFill>
        <p:spPr bwMode="auto">
          <a:xfrm>
            <a:off x="2879305" y="3573016"/>
            <a:ext cx="4608511" cy="57606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9552" y="18448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234888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m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47256" y="3501008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03640" y="357301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6047656" y="3212976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015208" y="3429000"/>
            <a:ext cx="62646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572000" y="206084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13" grpId="0" animBg="1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0" y="404664"/>
            <a:ext cx="91440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Narýsujte úsečku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AB = 8 cm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 (A, r = 5 cm)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 (B, r = 5 cm)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b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200" b="1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827584" y="1772816"/>
            <a:ext cx="4104456" cy="3672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951312" y="3429000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Elipsa 4"/>
          <p:cNvSpPr/>
          <p:nvPr/>
        </p:nvSpPr>
        <p:spPr>
          <a:xfrm>
            <a:off x="4139952" y="1772816"/>
            <a:ext cx="3816424" cy="3672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8448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1916832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m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9264" y="371703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119664" y="3429000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2" descr="domácnost,posuvná měřítka,pravítka,škola,školní potřeby,vzdělání"/>
          <p:cNvPicPr>
            <a:picLocks noChangeAspect="1" noChangeArrowheads="1"/>
          </p:cNvPicPr>
          <p:nvPr/>
        </p:nvPicPr>
        <p:blipFill>
          <a:blip r:embed="rId2" cstate="print"/>
          <a:srcRect t="45488" r="2303" b="44173"/>
          <a:stretch>
            <a:fillRect/>
          </a:stretch>
        </p:blipFill>
        <p:spPr bwMode="auto">
          <a:xfrm>
            <a:off x="2951313" y="3789040"/>
            <a:ext cx="4608511" cy="576065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2087216" y="3645024"/>
            <a:ext cx="62646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 Box 13"/>
          <p:cNvSpPr txBox="1">
            <a:spLocks noChangeArrowheads="1"/>
          </p:cNvSpPr>
          <p:nvPr/>
        </p:nvSpPr>
        <p:spPr bwMode="auto">
          <a:xfrm>
            <a:off x="251520" y="5473005"/>
            <a:ext cx="889248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Kružnice </a:t>
            </a:r>
            <a:r>
              <a:rPr lang="cs-CZ" sz="2800" b="1" i="1" dirty="0">
                <a:solidFill>
                  <a:srgbClr val="FF0000"/>
                </a:solidFill>
              </a:rPr>
              <a:t>k</a:t>
            </a:r>
            <a:r>
              <a:rPr lang="cs-CZ" sz="2800" dirty="0"/>
              <a:t> a </a:t>
            </a:r>
            <a:r>
              <a:rPr lang="cs-CZ" sz="2800" b="1" i="1" dirty="0">
                <a:solidFill>
                  <a:srgbClr val="FF0000"/>
                </a:solidFill>
              </a:rPr>
              <a:t>m</a:t>
            </a:r>
            <a:r>
              <a:rPr lang="cs-CZ" sz="2800" dirty="0"/>
              <a:t> mají </a:t>
            </a:r>
            <a:r>
              <a:rPr lang="cs-CZ" sz="2800" dirty="0" smtClean="0"/>
              <a:t>dva společné body (průsečíky) -  </a:t>
            </a:r>
          </a:p>
          <a:p>
            <a:pPr algn="ctr"/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bod C a bod D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Řekneme, že obě kružnice se protínají v bodech C a D. 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170080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C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479715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D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75648" y="3789040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/>
      <p:bldP spid="8" grpId="0"/>
      <p:bldP spid="9" grpId="0"/>
      <p:bldP spid="19" grpId="0"/>
      <p:bldP spid="20" grpId="0"/>
      <p:bldP spid="21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0" y="404664"/>
            <a:ext cx="91440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Narýsujte úsečku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AB = 8 cm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 (A, r = 5 cm)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 kružnici 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 (B, r = 2 cm)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b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200" b="1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827584" y="1772816"/>
            <a:ext cx="4104456" cy="3672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951312" y="3429000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Elipsa 4"/>
          <p:cNvSpPr/>
          <p:nvPr/>
        </p:nvSpPr>
        <p:spPr>
          <a:xfrm>
            <a:off x="5292080" y="2924944"/>
            <a:ext cx="1584176" cy="15121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9888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278092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m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9264" y="371703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6119664" y="3429000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" name="Picture 2" descr="domácnost,posuvná měřítka,pravítka,škola,školní potřeby,vzdělání"/>
          <p:cNvPicPr>
            <a:picLocks noChangeAspect="1" noChangeArrowheads="1"/>
          </p:cNvPicPr>
          <p:nvPr/>
        </p:nvPicPr>
        <p:blipFill>
          <a:blip r:embed="rId2" cstate="print"/>
          <a:srcRect t="45488" r="3055" b="45465"/>
          <a:stretch>
            <a:fillRect/>
          </a:stretch>
        </p:blipFill>
        <p:spPr bwMode="auto">
          <a:xfrm>
            <a:off x="2951313" y="3789040"/>
            <a:ext cx="4573015" cy="504056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>
            <a:off x="2087216" y="3645024"/>
            <a:ext cx="62646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975648" y="3789040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251520" y="5473005"/>
            <a:ext cx="889248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Kružnice </a:t>
            </a:r>
            <a:r>
              <a:rPr lang="cs-CZ" sz="2800" b="1" i="1" dirty="0">
                <a:solidFill>
                  <a:srgbClr val="FF0000"/>
                </a:solidFill>
              </a:rPr>
              <a:t>k</a:t>
            </a:r>
            <a:r>
              <a:rPr lang="cs-CZ" sz="2800" dirty="0"/>
              <a:t> a </a:t>
            </a:r>
            <a:r>
              <a:rPr lang="cs-CZ" sz="2800" b="1" i="1" dirty="0">
                <a:solidFill>
                  <a:srgbClr val="FF0000"/>
                </a:solidFill>
              </a:rPr>
              <a:t>m</a:t>
            </a:r>
            <a:r>
              <a:rPr lang="cs-CZ" sz="2800" dirty="0"/>
              <a:t> </a:t>
            </a:r>
            <a:r>
              <a:rPr lang="cs-CZ" sz="2800" dirty="0" smtClean="0"/>
              <a:t>nemají žádný společný bod (průsečík).</a:t>
            </a:r>
          </a:p>
          <a:p>
            <a:pPr algn="ctr"/>
            <a:r>
              <a:rPr lang="cs-CZ" sz="2800" dirty="0" smtClean="0"/>
              <a:t>Řekneme, že obě kružnice se neprotínají.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7" grpId="0"/>
      <p:bldP spid="8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Geometrie v rovině a v prostoru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Kruh a kružnice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- geometrie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2042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400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Kruh a kružnice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KRUH A KRUŽNICE</dc:title>
  <dc:creator>pc</dc:creator>
  <cp:lastModifiedBy>User</cp:lastModifiedBy>
  <cp:revision>23</cp:revision>
  <dcterms:created xsi:type="dcterms:W3CDTF">2012-02-12T09:38:58Z</dcterms:created>
  <dcterms:modified xsi:type="dcterms:W3CDTF">2012-06-18T13:57:57Z</dcterms:modified>
</cp:coreProperties>
</file>