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13875-98F9-4F91-BE3A-AAE880B782AB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D5D83-CAD1-4D87-8CED-C22F8C2705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13875-98F9-4F91-BE3A-AAE880B782AB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D5D83-CAD1-4D87-8CED-C22F8C2705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13875-98F9-4F91-BE3A-AAE880B782AB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D5D83-CAD1-4D87-8CED-C22F8C2705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13875-98F9-4F91-BE3A-AAE880B782AB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D5D83-CAD1-4D87-8CED-C22F8C2705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13875-98F9-4F91-BE3A-AAE880B782AB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D5D83-CAD1-4D87-8CED-C22F8C2705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13875-98F9-4F91-BE3A-AAE880B782AB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D5D83-CAD1-4D87-8CED-C22F8C2705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13875-98F9-4F91-BE3A-AAE880B782AB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D5D83-CAD1-4D87-8CED-C22F8C2705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13875-98F9-4F91-BE3A-AAE880B782AB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D5D83-CAD1-4D87-8CED-C22F8C2705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13875-98F9-4F91-BE3A-AAE880B782AB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D5D83-CAD1-4D87-8CED-C22F8C2705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13875-98F9-4F91-BE3A-AAE880B782AB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D5D83-CAD1-4D87-8CED-C22F8C2705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13875-98F9-4F91-BE3A-AAE880B782AB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D5D83-CAD1-4D87-8CED-C22F8C2705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13875-98F9-4F91-BE3A-AAE880B782AB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0D5D83-CAD1-4D87-8CED-C22F8C27054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908720"/>
            <a:ext cx="7774632" cy="2376264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MATEMATIKA A JEJÍ APLIKACE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Geometrické tvary – čtverec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Radka Smetanová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3356992"/>
            <a:ext cx="7016824" cy="2281808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ysClr val="windowText" lastClr="000000"/>
                </a:solidFill>
              </a:rPr>
              <a:t>VY_32_INOVACE_geometricketvary-ctverec_19</a:t>
            </a:r>
            <a:endParaRPr lang="cs-CZ" sz="2800" dirty="0">
              <a:solidFill>
                <a:sysClr val="windowText" lastClr="000000"/>
              </a:solidFill>
            </a:endParaRPr>
          </a:p>
        </p:txBody>
      </p:sp>
      <p:pic>
        <p:nvPicPr>
          <p:cNvPr id="4" name="Picture 2" descr="F:\1-Radka\LOGO NA ŠABLON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670807"/>
            <a:ext cx="7920880" cy="1532549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908720"/>
            <a:ext cx="69127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  ČTVEREC</a:t>
            </a:r>
            <a:endParaRPr lang="cs-CZ" sz="9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115616" y="2780928"/>
            <a:ext cx="3312368" cy="3168352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5580112" y="3356992"/>
            <a:ext cx="2520280" cy="2304256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548680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Vrcholy čtverce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259632" y="2420888"/>
            <a:ext cx="3312368" cy="3168352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ovací čára 4"/>
          <p:cNvCxnSpPr/>
          <p:nvPr/>
        </p:nvCxnSpPr>
        <p:spPr>
          <a:xfrm rot="16200000" flipH="1">
            <a:off x="1079612" y="5409220"/>
            <a:ext cx="360040" cy="28803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 rot="5400000" flipH="1" flipV="1">
            <a:off x="1079612" y="5409220"/>
            <a:ext cx="360040" cy="28803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755576" y="5661248"/>
            <a:ext cx="720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4000" dirty="0" smtClean="0"/>
              <a:t>A</a:t>
            </a:r>
            <a:endParaRPr lang="cs-CZ" sz="4000" dirty="0"/>
          </a:p>
        </p:txBody>
      </p:sp>
      <p:cxnSp>
        <p:nvCxnSpPr>
          <p:cNvPr id="10" name="Přímá spojovací čára 9"/>
          <p:cNvCxnSpPr/>
          <p:nvPr/>
        </p:nvCxnSpPr>
        <p:spPr>
          <a:xfrm rot="5400000" flipH="1" flipV="1">
            <a:off x="4355976" y="5445224"/>
            <a:ext cx="432048" cy="28803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4427984" y="5445224"/>
            <a:ext cx="360040" cy="28803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 rot="16200000" flipH="1">
            <a:off x="4391980" y="2312876"/>
            <a:ext cx="432048" cy="36004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 flipV="1">
            <a:off x="4355976" y="2276872"/>
            <a:ext cx="432048" cy="28803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 rot="5400000" flipH="1" flipV="1">
            <a:off x="1043608" y="2276872"/>
            <a:ext cx="360040" cy="36004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 rot="16200000" flipV="1">
            <a:off x="1079612" y="2312876"/>
            <a:ext cx="360040" cy="28803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4644008" y="5661248"/>
            <a:ext cx="9361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sz="4000" dirty="0" smtClean="0"/>
              <a:t>B</a:t>
            </a:r>
            <a:endParaRPr lang="cs-CZ" sz="40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644008" y="1700808"/>
            <a:ext cx="7920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sz="4000" dirty="0" smtClean="0"/>
              <a:t>C</a:t>
            </a:r>
            <a:endParaRPr lang="cs-CZ" sz="40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83568" y="1700808"/>
            <a:ext cx="8640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sz="4000" dirty="0" smtClean="0"/>
              <a:t>D</a:t>
            </a:r>
            <a:endParaRPr lang="cs-CZ" sz="4000" dirty="0"/>
          </a:p>
        </p:txBody>
      </p:sp>
      <p:sp>
        <p:nvSpPr>
          <p:cNvPr id="25" name="Obdélník 24"/>
          <p:cNvSpPr/>
          <p:nvPr/>
        </p:nvSpPr>
        <p:spPr>
          <a:xfrm>
            <a:off x="5724128" y="980728"/>
            <a:ext cx="286046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 smtClean="0"/>
              <a:t>Co tvoří vrcholy čtverce ?</a:t>
            </a:r>
            <a:endParaRPr lang="cs-CZ" sz="2000" dirty="0"/>
          </a:p>
        </p:txBody>
      </p:sp>
      <p:sp>
        <p:nvSpPr>
          <p:cNvPr id="26" name="Obdélník 25"/>
          <p:cNvSpPr/>
          <p:nvPr/>
        </p:nvSpPr>
        <p:spPr>
          <a:xfrm>
            <a:off x="5724128" y="1412776"/>
            <a:ext cx="312091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 smtClean="0"/>
              <a:t>Jak se v geometrii označují ?</a:t>
            </a:r>
            <a:endParaRPr lang="cs-CZ" sz="2000" dirty="0"/>
          </a:p>
        </p:txBody>
      </p:sp>
      <p:sp>
        <p:nvSpPr>
          <p:cNvPr id="27" name="Obdélník 26"/>
          <p:cNvSpPr/>
          <p:nvPr/>
        </p:nvSpPr>
        <p:spPr>
          <a:xfrm>
            <a:off x="5724128" y="1916832"/>
            <a:ext cx="29531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 smtClean="0"/>
              <a:t>Kolik vrcholů má čtverec ?</a:t>
            </a:r>
            <a:endParaRPr lang="cs-CZ" sz="2000" dirty="0"/>
          </a:p>
        </p:txBody>
      </p:sp>
      <p:sp>
        <p:nvSpPr>
          <p:cNvPr id="28" name="Obdélník 27"/>
          <p:cNvSpPr/>
          <p:nvPr/>
        </p:nvSpPr>
        <p:spPr>
          <a:xfrm>
            <a:off x="5004048" y="3212976"/>
            <a:ext cx="38884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>
                <a:solidFill>
                  <a:srgbClr val="0070C0"/>
                </a:solidFill>
              </a:rPr>
              <a:t> vrcholy čtverce jsou = body A, B, C, D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5004048" y="364502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>
                <a:solidFill>
                  <a:srgbClr val="0070C0"/>
                </a:solidFill>
              </a:rPr>
              <a:t> body označujeme velkými tiskacími  </a:t>
            </a:r>
          </a:p>
          <a:p>
            <a:r>
              <a:rPr lang="cs-CZ" dirty="0" smtClean="0">
                <a:solidFill>
                  <a:srgbClr val="0070C0"/>
                </a:solidFill>
              </a:rPr>
              <a:t>        písmeny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5004048" y="4437112"/>
            <a:ext cx="28262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>
                <a:solidFill>
                  <a:srgbClr val="0070C0"/>
                </a:solidFill>
              </a:rPr>
              <a:t> každý čtverec má 4 vrcholy</a:t>
            </a:r>
            <a:endParaRPr lang="cs-CZ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259632" y="2420888"/>
            <a:ext cx="3312368" cy="3168352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ovací čára 2"/>
          <p:cNvCxnSpPr/>
          <p:nvPr/>
        </p:nvCxnSpPr>
        <p:spPr>
          <a:xfrm rot="16200000" flipH="1">
            <a:off x="1079612" y="5409220"/>
            <a:ext cx="360040" cy="28803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" name="Přímá spojovací čára 3"/>
          <p:cNvCxnSpPr/>
          <p:nvPr/>
        </p:nvCxnSpPr>
        <p:spPr>
          <a:xfrm rot="5400000" flipH="1" flipV="1">
            <a:off x="1079612" y="5409220"/>
            <a:ext cx="360040" cy="28803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5" name="TextovéPole 4"/>
          <p:cNvSpPr txBox="1"/>
          <p:nvPr/>
        </p:nvSpPr>
        <p:spPr>
          <a:xfrm>
            <a:off x="755576" y="5661248"/>
            <a:ext cx="720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4000" dirty="0" smtClean="0"/>
              <a:t>A</a:t>
            </a:r>
            <a:endParaRPr lang="cs-CZ" sz="4000" dirty="0"/>
          </a:p>
        </p:txBody>
      </p:sp>
      <p:cxnSp>
        <p:nvCxnSpPr>
          <p:cNvPr id="6" name="Přímá spojovací čára 5"/>
          <p:cNvCxnSpPr/>
          <p:nvPr/>
        </p:nvCxnSpPr>
        <p:spPr>
          <a:xfrm rot="5400000" flipH="1" flipV="1">
            <a:off x="4355976" y="5445224"/>
            <a:ext cx="432048" cy="28803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4427984" y="5445224"/>
            <a:ext cx="360040" cy="28803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 rot="16200000" flipH="1">
            <a:off x="4391980" y="2312876"/>
            <a:ext cx="432048" cy="36004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flipV="1">
            <a:off x="4355976" y="2276872"/>
            <a:ext cx="432048" cy="28803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rot="5400000" flipH="1" flipV="1">
            <a:off x="1043608" y="2276872"/>
            <a:ext cx="360040" cy="36004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 rot="16200000" flipV="1">
            <a:off x="1079612" y="2312876"/>
            <a:ext cx="360040" cy="28803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4644008" y="5661248"/>
            <a:ext cx="9361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sz="4000" dirty="0" smtClean="0"/>
              <a:t>B</a:t>
            </a:r>
            <a:endParaRPr lang="cs-CZ" sz="4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644008" y="1700808"/>
            <a:ext cx="7920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sz="4000" dirty="0" smtClean="0"/>
              <a:t>C</a:t>
            </a:r>
            <a:endParaRPr lang="cs-CZ" sz="4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83568" y="1700808"/>
            <a:ext cx="8640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sz="4000" dirty="0" smtClean="0"/>
              <a:t>D</a:t>
            </a:r>
            <a:endParaRPr lang="cs-CZ" sz="4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39552" y="404664"/>
            <a:ext cx="51845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Strany čtverce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652120" y="1196752"/>
            <a:ext cx="264905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 smtClean="0"/>
              <a:t>Kolik stran má čtverec ?</a:t>
            </a:r>
            <a:endParaRPr lang="cs-CZ" sz="2000" dirty="0"/>
          </a:p>
        </p:txBody>
      </p:sp>
      <p:sp>
        <p:nvSpPr>
          <p:cNvPr id="17" name="Obdélník 16"/>
          <p:cNvSpPr/>
          <p:nvPr/>
        </p:nvSpPr>
        <p:spPr>
          <a:xfrm>
            <a:off x="5652120" y="1844824"/>
            <a:ext cx="27102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 smtClean="0"/>
              <a:t>Co tvoří stranu čtverce ?</a:t>
            </a:r>
            <a:endParaRPr lang="cs-CZ" sz="2000" dirty="0"/>
          </a:p>
        </p:txBody>
      </p:sp>
      <p:sp>
        <p:nvSpPr>
          <p:cNvPr id="18" name="Obdélník 17"/>
          <p:cNvSpPr/>
          <p:nvPr/>
        </p:nvSpPr>
        <p:spPr>
          <a:xfrm>
            <a:off x="5220072" y="3501008"/>
            <a:ext cx="2718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>
                <a:solidFill>
                  <a:srgbClr val="0070C0"/>
                </a:solidFill>
              </a:rPr>
              <a:t> každý čtverec má 4 strany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5220072" y="4005064"/>
            <a:ext cx="28217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>
                <a:solidFill>
                  <a:srgbClr val="0070C0"/>
                </a:solidFill>
              </a:rPr>
              <a:t> stranu čtverce tvoří úsečka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827584" y="1268760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/>
              <a:t> všechny strany jsou shodné</a:t>
            </a:r>
            <a:endParaRPr lang="cs-CZ" sz="2400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259632" y="2420888"/>
            <a:ext cx="3312368" cy="3168352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ovací čára 2"/>
          <p:cNvCxnSpPr/>
          <p:nvPr/>
        </p:nvCxnSpPr>
        <p:spPr>
          <a:xfrm rot="16200000" flipH="1">
            <a:off x="1079612" y="5409220"/>
            <a:ext cx="360040" cy="28803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" name="Přímá spojovací čára 3"/>
          <p:cNvCxnSpPr/>
          <p:nvPr/>
        </p:nvCxnSpPr>
        <p:spPr>
          <a:xfrm rot="5400000" flipH="1" flipV="1">
            <a:off x="1079612" y="5409220"/>
            <a:ext cx="360040" cy="28803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5" name="TextovéPole 4"/>
          <p:cNvSpPr txBox="1"/>
          <p:nvPr/>
        </p:nvSpPr>
        <p:spPr>
          <a:xfrm>
            <a:off x="755576" y="5661248"/>
            <a:ext cx="720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4000" dirty="0" smtClean="0"/>
              <a:t>A</a:t>
            </a:r>
            <a:endParaRPr lang="cs-CZ" sz="4000" dirty="0"/>
          </a:p>
        </p:txBody>
      </p:sp>
      <p:cxnSp>
        <p:nvCxnSpPr>
          <p:cNvPr id="6" name="Přímá spojovací čára 5"/>
          <p:cNvCxnSpPr/>
          <p:nvPr/>
        </p:nvCxnSpPr>
        <p:spPr>
          <a:xfrm rot="5400000" flipH="1" flipV="1">
            <a:off x="4355976" y="5445224"/>
            <a:ext cx="432048" cy="28803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4427984" y="5445224"/>
            <a:ext cx="360040" cy="28803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 rot="16200000" flipH="1">
            <a:off x="4391980" y="2312876"/>
            <a:ext cx="432048" cy="36004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flipV="1">
            <a:off x="4355976" y="2276872"/>
            <a:ext cx="432048" cy="28803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rot="5400000" flipH="1" flipV="1">
            <a:off x="1043608" y="2276872"/>
            <a:ext cx="360040" cy="36004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 rot="16200000" flipV="1">
            <a:off x="1079612" y="2312876"/>
            <a:ext cx="360040" cy="28803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4644008" y="5661248"/>
            <a:ext cx="9361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sz="4000" dirty="0" smtClean="0"/>
              <a:t>B</a:t>
            </a:r>
            <a:endParaRPr lang="cs-CZ" sz="4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644008" y="1700808"/>
            <a:ext cx="7920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sz="4000" dirty="0" smtClean="0"/>
              <a:t>C</a:t>
            </a:r>
            <a:endParaRPr lang="cs-CZ" sz="4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83568" y="1700808"/>
            <a:ext cx="8640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sz="4000" dirty="0" smtClean="0"/>
              <a:t>D</a:t>
            </a:r>
            <a:endParaRPr lang="cs-CZ" sz="4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95536" y="260648"/>
            <a:ext cx="56166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Sousední strany čtverce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1619672" y="1052736"/>
            <a:ext cx="41483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/>
              <a:t> mají vždy jeden společný bod</a:t>
            </a:r>
            <a:endParaRPr lang="cs-CZ" sz="2400" dirty="0"/>
          </a:p>
        </p:txBody>
      </p:sp>
      <p:sp>
        <p:nvSpPr>
          <p:cNvPr id="17" name="Obdélník 16"/>
          <p:cNvSpPr/>
          <p:nvPr/>
        </p:nvSpPr>
        <p:spPr>
          <a:xfrm>
            <a:off x="1619672" y="1556792"/>
            <a:ext cx="20072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/>
              <a:t> jsou shodné</a:t>
            </a:r>
            <a:endParaRPr lang="cs-CZ" sz="2400" dirty="0"/>
          </a:p>
        </p:txBody>
      </p:sp>
      <p:sp>
        <p:nvSpPr>
          <p:cNvPr id="18" name="Obdélník 17"/>
          <p:cNvSpPr/>
          <p:nvPr/>
        </p:nvSpPr>
        <p:spPr>
          <a:xfrm>
            <a:off x="6012160" y="1700808"/>
            <a:ext cx="308635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 smtClean="0"/>
              <a:t>Které strany jsou sousední ?</a:t>
            </a:r>
            <a:endParaRPr lang="cs-CZ" sz="2000" dirty="0"/>
          </a:p>
        </p:txBody>
      </p:sp>
      <p:sp>
        <p:nvSpPr>
          <p:cNvPr id="19" name="Obdélník 18"/>
          <p:cNvSpPr/>
          <p:nvPr/>
        </p:nvSpPr>
        <p:spPr>
          <a:xfrm>
            <a:off x="6012160" y="2276872"/>
            <a:ext cx="28459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 smtClean="0"/>
              <a:t>Který bod mají společný ?</a:t>
            </a:r>
            <a:endParaRPr lang="cs-CZ" sz="2000" dirty="0"/>
          </a:p>
        </p:txBody>
      </p:sp>
      <p:sp>
        <p:nvSpPr>
          <p:cNvPr id="20" name="Obdélník 19"/>
          <p:cNvSpPr/>
          <p:nvPr/>
        </p:nvSpPr>
        <p:spPr>
          <a:xfrm>
            <a:off x="5508104" y="3212976"/>
            <a:ext cx="33563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FFC000"/>
                </a:solidFill>
              </a:rPr>
              <a:t> AB – BC, společný bod B</a:t>
            </a:r>
            <a:endParaRPr lang="cs-CZ" sz="2400" dirty="0">
              <a:solidFill>
                <a:srgbClr val="FFC000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5508104" y="3789040"/>
            <a:ext cx="33542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92D050"/>
                </a:solidFill>
              </a:rPr>
              <a:t> BC – CD, společný bod C</a:t>
            </a:r>
            <a:endParaRPr lang="cs-CZ" sz="2400" dirty="0">
              <a:solidFill>
                <a:srgbClr val="92D050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5508104" y="4437112"/>
            <a:ext cx="34227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00B0F0"/>
                </a:solidFill>
              </a:rPr>
              <a:t> CD – DA, společný bod D</a:t>
            </a:r>
            <a:endParaRPr lang="cs-CZ" sz="2400" dirty="0">
              <a:solidFill>
                <a:srgbClr val="00B0F0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5508104" y="5013176"/>
            <a:ext cx="33970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FF0000"/>
                </a:solidFill>
              </a:rPr>
              <a:t> DA – AB, společný bod A</a:t>
            </a:r>
            <a:endParaRPr lang="cs-CZ" sz="2400" dirty="0">
              <a:solidFill>
                <a:srgbClr val="FF0000"/>
              </a:solidFill>
            </a:endParaRPr>
          </a:p>
        </p:txBody>
      </p:sp>
      <p:cxnSp>
        <p:nvCxnSpPr>
          <p:cNvPr id="25" name="Přímá spojovací čára 24"/>
          <p:cNvCxnSpPr/>
          <p:nvPr/>
        </p:nvCxnSpPr>
        <p:spPr>
          <a:xfrm>
            <a:off x="1259632" y="5589240"/>
            <a:ext cx="3312368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 rot="5400000" flipH="1" flipV="1">
            <a:off x="2987824" y="4005064"/>
            <a:ext cx="3168352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1" name="Přímá spojovací čára 30"/>
          <p:cNvCxnSpPr/>
          <p:nvPr/>
        </p:nvCxnSpPr>
        <p:spPr>
          <a:xfrm rot="5400000" flipH="1" flipV="1">
            <a:off x="2915816" y="4005064"/>
            <a:ext cx="3168352" cy="0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5" name="Přímá spojovací čára 34"/>
          <p:cNvCxnSpPr/>
          <p:nvPr/>
        </p:nvCxnSpPr>
        <p:spPr>
          <a:xfrm rot="10800000">
            <a:off x="1259632" y="2420888"/>
            <a:ext cx="3312368" cy="0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7" name="Přímá spojovací čára 36"/>
          <p:cNvCxnSpPr/>
          <p:nvPr/>
        </p:nvCxnSpPr>
        <p:spPr>
          <a:xfrm rot="10800000">
            <a:off x="1259632" y="2492896"/>
            <a:ext cx="3312368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9" name="Přímá spojovací čára 38"/>
          <p:cNvCxnSpPr/>
          <p:nvPr/>
        </p:nvCxnSpPr>
        <p:spPr>
          <a:xfrm rot="5400000">
            <a:off x="-288540" y="4041068"/>
            <a:ext cx="3096344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1" name="Přímá spojovací čára 40"/>
          <p:cNvCxnSpPr/>
          <p:nvPr/>
        </p:nvCxnSpPr>
        <p:spPr>
          <a:xfrm rot="5400000">
            <a:off x="-216532" y="4041068"/>
            <a:ext cx="3096344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4" name="Přímá spojovací čára 43"/>
          <p:cNvCxnSpPr/>
          <p:nvPr/>
        </p:nvCxnSpPr>
        <p:spPr>
          <a:xfrm>
            <a:off x="1331640" y="5517232"/>
            <a:ext cx="316835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8" dur="2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6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4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2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259632" y="2420888"/>
            <a:ext cx="3312368" cy="3168352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ovací čára 2"/>
          <p:cNvCxnSpPr/>
          <p:nvPr/>
        </p:nvCxnSpPr>
        <p:spPr>
          <a:xfrm rot="16200000" flipH="1">
            <a:off x="1079612" y="5409220"/>
            <a:ext cx="360040" cy="28803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" name="Přímá spojovací čára 3"/>
          <p:cNvCxnSpPr/>
          <p:nvPr/>
        </p:nvCxnSpPr>
        <p:spPr>
          <a:xfrm rot="5400000" flipH="1" flipV="1">
            <a:off x="1079612" y="5409220"/>
            <a:ext cx="360040" cy="28803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5" name="TextovéPole 4"/>
          <p:cNvSpPr txBox="1"/>
          <p:nvPr/>
        </p:nvSpPr>
        <p:spPr>
          <a:xfrm>
            <a:off x="755576" y="5661248"/>
            <a:ext cx="720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4000" dirty="0" smtClean="0"/>
              <a:t>A</a:t>
            </a:r>
            <a:endParaRPr lang="cs-CZ" sz="4000" dirty="0"/>
          </a:p>
        </p:txBody>
      </p:sp>
      <p:cxnSp>
        <p:nvCxnSpPr>
          <p:cNvPr id="6" name="Přímá spojovací čára 5"/>
          <p:cNvCxnSpPr/>
          <p:nvPr/>
        </p:nvCxnSpPr>
        <p:spPr>
          <a:xfrm rot="5400000" flipH="1" flipV="1">
            <a:off x="4355976" y="5445224"/>
            <a:ext cx="432048" cy="28803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4427984" y="5445224"/>
            <a:ext cx="360040" cy="28803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 rot="16200000" flipH="1">
            <a:off x="4391980" y="2312876"/>
            <a:ext cx="432048" cy="36004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flipV="1">
            <a:off x="4355976" y="2276872"/>
            <a:ext cx="432048" cy="28803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rot="5400000" flipH="1" flipV="1">
            <a:off x="1043608" y="2276872"/>
            <a:ext cx="360040" cy="36004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 rot="16200000" flipV="1">
            <a:off x="1079612" y="2312876"/>
            <a:ext cx="360040" cy="28803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4644008" y="5661248"/>
            <a:ext cx="9361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sz="4000" dirty="0" smtClean="0"/>
              <a:t>B</a:t>
            </a:r>
            <a:endParaRPr lang="cs-CZ" sz="4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644008" y="1700808"/>
            <a:ext cx="7920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sz="4000" dirty="0" smtClean="0"/>
              <a:t>C</a:t>
            </a:r>
            <a:endParaRPr lang="cs-CZ" sz="4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83568" y="1700808"/>
            <a:ext cx="8640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sz="4000" dirty="0" smtClean="0"/>
              <a:t>D</a:t>
            </a:r>
            <a:endParaRPr lang="cs-CZ" sz="4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11560" y="260648"/>
            <a:ext cx="57606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Protější strany čtverce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1691680" y="1052736"/>
            <a:ext cx="38598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/>
              <a:t> nemají žádný společný bod</a:t>
            </a:r>
            <a:endParaRPr lang="cs-CZ" sz="2400" dirty="0"/>
          </a:p>
        </p:txBody>
      </p:sp>
      <p:sp>
        <p:nvSpPr>
          <p:cNvPr id="17" name="Obdélník 16"/>
          <p:cNvSpPr/>
          <p:nvPr/>
        </p:nvSpPr>
        <p:spPr>
          <a:xfrm>
            <a:off x="1691680" y="1628800"/>
            <a:ext cx="20072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/>
              <a:t> jsou shodné</a:t>
            </a:r>
            <a:endParaRPr lang="cs-CZ" sz="2400" dirty="0"/>
          </a:p>
        </p:txBody>
      </p:sp>
      <p:sp>
        <p:nvSpPr>
          <p:cNvPr id="18" name="Obdélník 17"/>
          <p:cNvSpPr/>
          <p:nvPr/>
        </p:nvSpPr>
        <p:spPr>
          <a:xfrm>
            <a:off x="5652120" y="1916832"/>
            <a:ext cx="336476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 smtClean="0"/>
              <a:t>Určete protější strany čtverce. </a:t>
            </a:r>
            <a:endParaRPr lang="cs-CZ" sz="2000" dirty="0"/>
          </a:p>
        </p:txBody>
      </p:sp>
      <p:sp>
        <p:nvSpPr>
          <p:cNvPr id="19" name="Obdélník 18"/>
          <p:cNvSpPr/>
          <p:nvPr/>
        </p:nvSpPr>
        <p:spPr>
          <a:xfrm>
            <a:off x="5724128" y="3212976"/>
            <a:ext cx="27785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dirty="0" smtClean="0">
                <a:solidFill>
                  <a:srgbClr val="FFC000"/>
                </a:solidFill>
              </a:rPr>
              <a:t> strany AB - CD</a:t>
            </a:r>
            <a:endParaRPr lang="cs-CZ" sz="3200" dirty="0">
              <a:solidFill>
                <a:srgbClr val="FFC000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5724128" y="4293096"/>
            <a:ext cx="27724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dirty="0" smtClean="0">
                <a:solidFill>
                  <a:srgbClr val="00B050"/>
                </a:solidFill>
              </a:rPr>
              <a:t> strany BC - DA</a:t>
            </a:r>
            <a:endParaRPr lang="cs-CZ" sz="3200" dirty="0">
              <a:solidFill>
                <a:srgbClr val="00B050"/>
              </a:solidFill>
            </a:endParaRPr>
          </a:p>
        </p:txBody>
      </p:sp>
      <p:cxnSp>
        <p:nvCxnSpPr>
          <p:cNvPr id="22" name="Přímá spojovací čára 21"/>
          <p:cNvCxnSpPr/>
          <p:nvPr/>
        </p:nvCxnSpPr>
        <p:spPr>
          <a:xfrm>
            <a:off x="1259632" y="5589240"/>
            <a:ext cx="3312368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>
            <a:off x="1259632" y="2420888"/>
            <a:ext cx="3312368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 rot="5400000" flipH="1" flipV="1">
            <a:off x="2987824" y="4005064"/>
            <a:ext cx="3168352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 rot="5400000">
            <a:off x="-324544" y="4005064"/>
            <a:ext cx="3168352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0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1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3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5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7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692696"/>
            <a:ext cx="72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Všechny strany čtverce jsou shodné.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1700808"/>
            <a:ext cx="29523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 </a:t>
            </a:r>
            <a:r>
              <a:rPr lang="cs-CZ" sz="4800" dirty="0" smtClean="0">
                <a:solidFill>
                  <a:srgbClr val="FF0000"/>
                </a:solidFill>
              </a:rPr>
              <a:t>AB</a:t>
            </a:r>
            <a:r>
              <a:rPr lang="cs-CZ" sz="4800" dirty="0" smtClean="0"/>
              <a:t>  =  </a:t>
            </a:r>
            <a:r>
              <a:rPr lang="cs-CZ" sz="4800" dirty="0" smtClean="0">
                <a:solidFill>
                  <a:srgbClr val="FF0000"/>
                </a:solidFill>
              </a:rPr>
              <a:t>BC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755576" y="4437112"/>
            <a:ext cx="258013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/>
              <a:t> </a:t>
            </a:r>
            <a:r>
              <a:rPr lang="cs-CZ" sz="4800" dirty="0" smtClean="0">
                <a:solidFill>
                  <a:srgbClr val="FF0000"/>
                </a:solidFill>
              </a:rPr>
              <a:t>DA</a:t>
            </a:r>
            <a:r>
              <a:rPr lang="cs-CZ" sz="4800" dirty="0" smtClean="0"/>
              <a:t>  =  </a:t>
            </a:r>
            <a:r>
              <a:rPr lang="cs-CZ" sz="4800" dirty="0" smtClean="0">
                <a:solidFill>
                  <a:srgbClr val="FF0000"/>
                </a:solidFill>
              </a:rPr>
              <a:t>AB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83568" y="3501008"/>
            <a:ext cx="262020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dirty="0"/>
              <a:t> </a:t>
            </a:r>
            <a:r>
              <a:rPr lang="cs-CZ" sz="4800" dirty="0" smtClean="0">
                <a:solidFill>
                  <a:srgbClr val="FF0000"/>
                </a:solidFill>
              </a:rPr>
              <a:t>CD</a:t>
            </a:r>
            <a:r>
              <a:rPr lang="cs-CZ" sz="4800" dirty="0" smtClean="0"/>
              <a:t>  =  </a:t>
            </a:r>
            <a:r>
              <a:rPr lang="cs-CZ" sz="4800" dirty="0" smtClean="0">
                <a:solidFill>
                  <a:srgbClr val="FF0000"/>
                </a:solidFill>
              </a:rPr>
              <a:t>DA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55576" y="2564904"/>
            <a:ext cx="247215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 </a:t>
            </a:r>
            <a:r>
              <a:rPr lang="cs-CZ" sz="4800" dirty="0" smtClean="0">
                <a:solidFill>
                  <a:srgbClr val="FF0000"/>
                </a:solidFill>
              </a:rPr>
              <a:t>BC</a:t>
            </a:r>
            <a:r>
              <a:rPr lang="cs-CZ" sz="4800" dirty="0" smtClean="0"/>
              <a:t>  =  </a:t>
            </a:r>
            <a:r>
              <a:rPr lang="cs-CZ" sz="4800" dirty="0" smtClean="0">
                <a:solidFill>
                  <a:srgbClr val="FF0000"/>
                </a:solidFill>
              </a:rPr>
              <a:t>CD</a:t>
            </a:r>
            <a:endParaRPr lang="cs-CZ" sz="4800" dirty="0">
              <a:solidFill>
                <a:srgbClr val="FF0000"/>
              </a:solidFill>
            </a:endParaRPr>
          </a:p>
        </p:txBody>
      </p:sp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3995936" y="2276872"/>
          <a:ext cx="4392490" cy="41404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9"/>
                <a:gridCol w="439249"/>
                <a:gridCol w="439249"/>
                <a:gridCol w="439249"/>
                <a:gridCol w="439249"/>
                <a:gridCol w="439249"/>
                <a:gridCol w="439249"/>
                <a:gridCol w="439249"/>
                <a:gridCol w="439249"/>
                <a:gridCol w="439249"/>
              </a:tblGrid>
              <a:tr h="41404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14045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14045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14045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14045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14045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14045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14045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14045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14045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TextovéPole 10"/>
          <p:cNvSpPr txBox="1"/>
          <p:nvPr/>
        </p:nvSpPr>
        <p:spPr>
          <a:xfrm>
            <a:off x="5292080" y="1628800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č</a:t>
            </a:r>
            <a:r>
              <a:rPr lang="cs-CZ" sz="2000" dirty="0" smtClean="0"/>
              <a:t>tvercová síť</a:t>
            </a:r>
            <a:endParaRPr lang="cs-CZ" sz="2000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215</Words>
  <Application>Microsoft Office PowerPoint</Application>
  <PresentationFormat>Předvádění na obrazovce (4:3)</PresentationFormat>
  <Paragraphs>54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MATEMATIKA A JEJÍ APLIKACE Geometrické tvary – čtverec Radka Smetanová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MATEMATIKA A JEJÍ APLIKACE Geometrické tvary – čtverec Radka Smetanová</dc:title>
  <dc:creator>pc</dc:creator>
  <cp:lastModifiedBy>Tabule</cp:lastModifiedBy>
  <cp:revision>17</cp:revision>
  <dcterms:created xsi:type="dcterms:W3CDTF">2011-06-02T17:58:56Z</dcterms:created>
  <dcterms:modified xsi:type="dcterms:W3CDTF">2011-09-08T17:57:42Z</dcterms:modified>
</cp:coreProperties>
</file>