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9" r:id="rId3"/>
    <p:sldId id="291" r:id="rId4"/>
    <p:sldId id="280" r:id="rId5"/>
    <p:sldId id="292" r:id="rId6"/>
    <p:sldId id="294" r:id="rId7"/>
    <p:sldId id="295" r:id="rId8"/>
    <p:sldId id="296" r:id="rId9"/>
    <p:sldId id="293" r:id="rId10"/>
    <p:sldId id="29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FE0ED0"/>
    <a:srgbClr val="66FFFF"/>
    <a:srgbClr val="FF3300"/>
    <a:srgbClr val="B2B2B2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6445" autoAdjust="0"/>
    <p:restoredTop sz="94660"/>
  </p:normalViewPr>
  <p:slideViewPr>
    <p:cSldViewPr>
      <p:cViewPr varScale="1">
        <p:scale>
          <a:sx n="68" d="100"/>
          <a:sy n="68" d="100"/>
        </p:scale>
        <p:origin x="-13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5">
  <dgm:title val=""/>
  <dgm:desc val=""/>
  <dgm:catLst>
    <dgm:cat type="accent4" pri="11500"/>
  </dgm:catLst>
  <dgm:styleLbl name="node0">
    <dgm:fillClrLst meth="cycle"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alpha val="9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alpha val="90000"/>
      </a:schemeClr>
      <a:schemeClr val="accent4">
        <a:alpha val="5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/>
    <dgm:txEffectClrLst/>
  </dgm:styleLbl>
  <dgm:styleLbl name="lnNode1">
    <dgm:fillClrLst>
      <a:schemeClr val="accent4">
        <a:shade val="90000"/>
      </a:schemeClr>
      <a:schemeClr val="accent4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  <a:alpha val="90000"/>
      </a:schemeClr>
      <a:schemeClr val="accent4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alpha val="90000"/>
        <a:tint val="40000"/>
      </a:schemeClr>
      <a:schemeClr val="accent4">
        <a:alpha val="5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4_5" csCatId="accent4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VY_32_ INOVACE_ 14_ VLASTIVĚDA 4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POČASÍ 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FlipHor="1" custScaleX="19225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33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56900" custScaleY="61587" custLinFactY="16928" custLinFactNeighborX="-650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831D5934-05F1-42D8-835F-28B6109E5D1B}" type="presOf" srcId="{D07A5630-6FBA-4728-88CD-6E1E179CB30C}" destId="{908BA98C-A95B-4D99-AB45-D03C9BA08086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2A21A795-A07A-4AEA-9D41-07F02524E0D4}" type="presOf" srcId="{D14199FD-C0E7-4C1B-9738-0FA9E56F2803}" destId="{E915DD33-C422-48D7-A147-9DF518074CD6}" srcOrd="0" destOrd="0" presId="urn:microsoft.com/office/officeart/2005/8/layout/pyramid2"/>
    <dgm:cxn modelId="{17DE3373-B5FD-4270-92C3-CE5FDA4E24A1}" type="presOf" srcId="{4998EED1-9AAF-4045-BAC6-AA54B1A3E015}" destId="{6E27EA9C-C67C-450A-8A3C-DF1F4862AEAB}" srcOrd="0" destOrd="0" presId="urn:microsoft.com/office/officeart/2005/8/layout/pyramid2"/>
    <dgm:cxn modelId="{5BA99BEE-1A20-48B0-B26A-191B41E5BCCD}" type="presOf" srcId="{33733867-CCF3-40F1-A592-7074E0CC194F}" destId="{ED2230FF-1096-48BA-B691-CB70E3195D4E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128101D4-FC08-4D60-8662-C77D90BB14CB}" type="presParOf" srcId="{E915DD33-C422-48D7-A147-9DF518074CD6}" destId="{AA8D1857-C2BD-4E9B-945E-6C696E0FAF33}" srcOrd="0" destOrd="0" presId="urn:microsoft.com/office/officeart/2005/8/layout/pyramid2"/>
    <dgm:cxn modelId="{59C6E8CF-99D5-416C-92DD-014980306108}" type="presParOf" srcId="{E915DD33-C422-48D7-A147-9DF518074CD6}" destId="{3BAA9B1B-BFD6-4CA9-90A9-730241A0D9F7}" srcOrd="1" destOrd="0" presId="urn:microsoft.com/office/officeart/2005/8/layout/pyramid2"/>
    <dgm:cxn modelId="{33500BC5-09CB-45BC-923B-14E040285BCB}" type="presParOf" srcId="{3BAA9B1B-BFD6-4CA9-90A9-730241A0D9F7}" destId="{908BA98C-A95B-4D99-AB45-D03C9BA08086}" srcOrd="0" destOrd="0" presId="urn:microsoft.com/office/officeart/2005/8/layout/pyramid2"/>
    <dgm:cxn modelId="{130BE323-CA6C-4232-BE09-33EA2F2649B0}" type="presParOf" srcId="{3BAA9B1B-BFD6-4CA9-90A9-730241A0D9F7}" destId="{259FFE0E-3104-4C28-90A5-34C9081B2D21}" srcOrd="1" destOrd="0" presId="urn:microsoft.com/office/officeart/2005/8/layout/pyramid2"/>
    <dgm:cxn modelId="{414F2A7D-073E-46C6-BC9E-1F6AC56FBCD4}" type="presParOf" srcId="{3BAA9B1B-BFD6-4CA9-90A9-730241A0D9F7}" destId="{ED2230FF-1096-48BA-B691-CB70E3195D4E}" srcOrd="2" destOrd="0" presId="urn:microsoft.com/office/officeart/2005/8/layout/pyramid2"/>
    <dgm:cxn modelId="{CCD950AB-F0E4-48BD-B77D-3E4E755EB07E}" type="presParOf" srcId="{3BAA9B1B-BFD6-4CA9-90A9-730241A0D9F7}" destId="{73724FA6-330F-43B7-BA60-483C4E413C56}" srcOrd="3" destOrd="0" presId="urn:microsoft.com/office/officeart/2005/8/layout/pyramid2"/>
    <dgm:cxn modelId="{5F37C248-5F64-4BFC-822E-A584CEEE783F}" type="presParOf" srcId="{3BAA9B1B-BFD6-4CA9-90A9-730241A0D9F7}" destId="{6E27EA9C-C67C-450A-8A3C-DF1F4862AEAB}" srcOrd="4" destOrd="0" presId="urn:microsoft.com/office/officeart/2005/8/layout/pyramid2"/>
    <dgm:cxn modelId="{9A60443F-A2BB-4537-AC7B-D59F9F21B703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-152398" y="0"/>
          <a:ext cx="4064000" cy="4064000"/>
        </a:xfrm>
        <a:prstGeom prst="triangle">
          <a:avLst/>
        </a:prstGeom>
        <a:gradFill rotWithShape="0">
          <a:gsLst>
            <a:gs pos="0">
              <a:schemeClr val="accent4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>
          <a:off x="152404" y="408582"/>
          <a:ext cx="6095993" cy="96202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VY_32_ INOVACE_ </a:t>
          </a:r>
          <a:r>
            <a:rPr lang="cs-CZ" sz="2400" kern="1200" dirty="0" smtClean="0"/>
            <a:t>05_ </a:t>
          </a:r>
          <a:r>
            <a:rPr lang="cs-CZ" sz="2400" kern="1200" dirty="0" smtClean="0"/>
            <a:t>VLASTIVĚDA </a:t>
          </a:r>
          <a:r>
            <a:rPr lang="cs-CZ" sz="2400" kern="1200" dirty="0" smtClean="0"/>
            <a:t>4</a:t>
          </a:r>
          <a:endParaRPr lang="cs-CZ" sz="2400" kern="1200" dirty="0"/>
        </a:p>
      </dsp:txBody>
      <dsp:txXfrm>
        <a:off x="199366" y="455544"/>
        <a:ext cx="6002069" cy="868101"/>
      </dsp:txXfrm>
    </dsp:sp>
    <dsp:sp modelId="{ED2230FF-1096-48BA-B691-CB70E3195D4E}">
      <dsp:nvSpPr>
        <dsp:cNvPr id="0" name=""/>
        <dsp:cNvSpPr/>
      </dsp:nvSpPr>
      <dsp:spPr>
        <a:xfrm>
          <a:off x="1879601" y="1490860"/>
          <a:ext cx="2641600" cy="96202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ZŠ a MŠ POTŠTEJN</a:t>
          </a:r>
          <a:endParaRPr lang="cs-CZ" sz="2400" kern="1200" dirty="0"/>
        </a:p>
      </dsp:txBody>
      <dsp:txXfrm>
        <a:off x="1926563" y="1537822"/>
        <a:ext cx="2547676" cy="868101"/>
      </dsp:txXfrm>
    </dsp:sp>
    <dsp:sp modelId="{6E27EA9C-C67C-450A-8A3C-DF1F4862AEAB}">
      <dsp:nvSpPr>
        <dsp:cNvPr id="0" name=""/>
        <dsp:cNvSpPr/>
      </dsp:nvSpPr>
      <dsp:spPr>
        <a:xfrm>
          <a:off x="2043076" y="2573139"/>
          <a:ext cx="2314649" cy="96202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LEGENDA MAPY</a:t>
          </a:r>
          <a:endParaRPr lang="cs-CZ" sz="2400" b="1" kern="1200" dirty="0"/>
        </a:p>
      </dsp:txBody>
      <dsp:txXfrm>
        <a:off x="2090038" y="2620101"/>
        <a:ext cx="2220725" cy="8681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sndAc>
      <p:stSnd>
        <p:snd r:embed="rId13" name="type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143375505"/>
              </p:ext>
            </p:extLst>
          </p:nvPr>
        </p:nvGraphicFramePr>
        <p:xfrm>
          <a:off x="214282" y="1785926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357554" y="4714884"/>
            <a:ext cx="3143272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</a:t>
            </a:r>
            <a:r>
              <a:rPr lang="cs-CZ" dirty="0" err="1" smtClean="0">
                <a:solidFill>
                  <a:sysClr val="windowText" lastClr="000000"/>
                </a:solidFill>
              </a:rPr>
              <a:t>Mgr.Renata</a:t>
            </a:r>
            <a:r>
              <a:rPr lang="cs-CZ" dirty="0" smtClean="0">
                <a:solidFill>
                  <a:sysClr val="windowText" lastClr="000000"/>
                </a:solidFill>
              </a:rPr>
              <a:t> </a:t>
            </a:r>
            <a:r>
              <a:rPr lang="cs-CZ" dirty="0" err="1" smtClean="0">
                <a:solidFill>
                  <a:sysClr val="windowText" lastClr="000000"/>
                </a:solidFill>
              </a:rPr>
              <a:t>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POČASÍ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143536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b="1" dirty="0" smtClean="0"/>
              <a:t>OVĚŘENÍ VE VÝUCE:     </a:t>
            </a:r>
            <a:r>
              <a:rPr lang="cs-CZ" dirty="0" smtClean="0"/>
              <a:t>21.11.2011</a:t>
            </a:r>
          </a:p>
          <a:p>
            <a:r>
              <a:rPr lang="cs-CZ" b="1" dirty="0" smtClean="0"/>
              <a:t>PŘEDMĚT:</a:t>
            </a:r>
            <a:r>
              <a:rPr lang="cs-CZ" dirty="0" smtClean="0"/>
              <a:t> Vlastivěda         </a:t>
            </a:r>
            <a:r>
              <a:rPr lang="cs-CZ" b="1" dirty="0" smtClean="0"/>
              <a:t>ROČNÍK: </a:t>
            </a:r>
            <a:r>
              <a:rPr lang="cs-CZ" dirty="0" smtClean="0"/>
              <a:t>4.</a:t>
            </a:r>
          </a:p>
          <a:p>
            <a:r>
              <a:rPr lang="cs-CZ" b="1" dirty="0" smtClean="0"/>
              <a:t>KLÍČOVÁ SLOVA: </a:t>
            </a:r>
            <a:r>
              <a:rPr lang="cs-CZ" dirty="0" smtClean="0"/>
              <a:t>počasí, okamžitý stav ovzduší, teplota vzduchu, vodní srážky, proudění vzduchu, sluneční svit</a:t>
            </a:r>
          </a:p>
          <a:p>
            <a:r>
              <a:rPr lang="cs-CZ" b="1" dirty="0" smtClean="0"/>
              <a:t>ANOTACE: </a:t>
            </a:r>
            <a:r>
              <a:rPr lang="cs-CZ" dirty="0" smtClean="0"/>
              <a:t>DUM seznamuje s předpovědí počasí i tím, co počasí ovlivňuje. Opakuje měřidla a jednotky některých veličin.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28596" y="285728"/>
            <a:ext cx="8229600" cy="1071570"/>
          </a:xfrm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b="1" dirty="0" smtClean="0"/>
              <a:t>Znáš symboly počasí?</a:t>
            </a:r>
            <a:endParaRPr lang="cs-CZ" b="1" dirty="0"/>
          </a:p>
        </p:txBody>
      </p:sp>
      <p:sp>
        <p:nvSpPr>
          <p:cNvPr id="4" name="Slunce 3"/>
          <p:cNvSpPr/>
          <p:nvPr/>
        </p:nvSpPr>
        <p:spPr>
          <a:xfrm>
            <a:off x="857224" y="1357298"/>
            <a:ext cx="1428760" cy="1357322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Slunce 4"/>
          <p:cNvSpPr/>
          <p:nvPr/>
        </p:nvSpPr>
        <p:spPr>
          <a:xfrm>
            <a:off x="3286116" y="3071810"/>
            <a:ext cx="1428760" cy="1357322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rak 5"/>
          <p:cNvSpPr/>
          <p:nvPr/>
        </p:nvSpPr>
        <p:spPr>
          <a:xfrm>
            <a:off x="3357554" y="3857628"/>
            <a:ext cx="1357322" cy="914400"/>
          </a:xfrm>
          <a:prstGeom prst="cloud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6572264" y="1500174"/>
            <a:ext cx="1357322" cy="914400"/>
          </a:xfrm>
          <a:prstGeom prst="cloud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>
            <a:off x="5857884" y="1857364"/>
            <a:ext cx="1357322" cy="914400"/>
          </a:xfrm>
          <a:prstGeom prst="cloud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>
            <a:off x="6858016" y="3214686"/>
            <a:ext cx="1357322" cy="914400"/>
          </a:xfrm>
          <a:prstGeom prst="cloud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rak 9"/>
          <p:cNvSpPr/>
          <p:nvPr/>
        </p:nvSpPr>
        <p:spPr>
          <a:xfrm>
            <a:off x="714348" y="3429000"/>
            <a:ext cx="1357322" cy="914400"/>
          </a:xfrm>
          <a:prstGeom prst="cloud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Mrak 10"/>
          <p:cNvSpPr/>
          <p:nvPr/>
        </p:nvSpPr>
        <p:spPr>
          <a:xfrm>
            <a:off x="3643306" y="1428736"/>
            <a:ext cx="1357322" cy="914400"/>
          </a:xfrm>
          <a:prstGeom prst="cloud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ovací čára 14"/>
          <p:cNvCxnSpPr/>
          <p:nvPr/>
        </p:nvCxnSpPr>
        <p:spPr>
          <a:xfrm rot="5400000">
            <a:off x="4107653" y="2107397"/>
            <a:ext cx="357190" cy="14287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flipV="1">
            <a:off x="4214810" y="2285992"/>
            <a:ext cx="285752" cy="71438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rot="5400000">
            <a:off x="4107653" y="2393149"/>
            <a:ext cx="500066" cy="285752"/>
          </a:xfrm>
          <a:prstGeom prst="straightConnector1">
            <a:avLst/>
          </a:prstGeom>
          <a:ln w="5715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rot="5400000">
            <a:off x="1035025" y="4536289"/>
            <a:ext cx="143670" cy="72232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 rot="5400000">
            <a:off x="1393009" y="4464851"/>
            <a:ext cx="142876" cy="71438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 rot="5400000">
            <a:off x="1750199" y="4321975"/>
            <a:ext cx="142876" cy="71438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 rot="5400000">
            <a:off x="820711" y="4393413"/>
            <a:ext cx="143670" cy="72232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 rot="5400000">
            <a:off x="821505" y="4750603"/>
            <a:ext cx="142876" cy="71438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 rot="5400000">
            <a:off x="1178695" y="4750603"/>
            <a:ext cx="142876" cy="71438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/>
          <p:nvPr/>
        </p:nvCxnSpPr>
        <p:spPr>
          <a:xfrm rot="5400000">
            <a:off x="1535885" y="4679165"/>
            <a:ext cx="142876" cy="71438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6cípá hvězda 40"/>
          <p:cNvSpPr/>
          <p:nvPr/>
        </p:nvSpPr>
        <p:spPr>
          <a:xfrm>
            <a:off x="6929454" y="4214818"/>
            <a:ext cx="142876" cy="142876"/>
          </a:xfrm>
          <a:prstGeom prst="star6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6cípá hvězda 41"/>
          <p:cNvSpPr/>
          <p:nvPr/>
        </p:nvSpPr>
        <p:spPr>
          <a:xfrm>
            <a:off x="7286644" y="4286256"/>
            <a:ext cx="142876" cy="142876"/>
          </a:xfrm>
          <a:prstGeom prst="star6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6cípá hvězda 42"/>
          <p:cNvSpPr/>
          <p:nvPr/>
        </p:nvSpPr>
        <p:spPr>
          <a:xfrm>
            <a:off x="7715272" y="4143380"/>
            <a:ext cx="142876" cy="142876"/>
          </a:xfrm>
          <a:prstGeom prst="star6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6cípá hvězda 44"/>
          <p:cNvSpPr/>
          <p:nvPr/>
        </p:nvSpPr>
        <p:spPr>
          <a:xfrm>
            <a:off x="7072330" y="4500570"/>
            <a:ext cx="142876" cy="142876"/>
          </a:xfrm>
          <a:prstGeom prst="star6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6cípá hvězda 45"/>
          <p:cNvSpPr/>
          <p:nvPr/>
        </p:nvSpPr>
        <p:spPr>
          <a:xfrm>
            <a:off x="7572396" y="4429132"/>
            <a:ext cx="142876" cy="142876"/>
          </a:xfrm>
          <a:prstGeom prst="star6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6cípá hvězda 46"/>
          <p:cNvSpPr/>
          <p:nvPr/>
        </p:nvSpPr>
        <p:spPr>
          <a:xfrm>
            <a:off x="8001024" y="4214818"/>
            <a:ext cx="142876" cy="142876"/>
          </a:xfrm>
          <a:prstGeom prst="star6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Zaoblený obdélník 48"/>
          <p:cNvSpPr/>
          <p:nvPr/>
        </p:nvSpPr>
        <p:spPr>
          <a:xfrm>
            <a:off x="2357422" y="5214950"/>
            <a:ext cx="1500198" cy="571504"/>
          </a:xfrm>
          <a:prstGeom prst="roundRect">
            <a:avLst/>
          </a:prstGeom>
          <a:solidFill>
            <a:srgbClr val="FE0ED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polojasno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0" name="Zaoblený obdélník 49"/>
          <p:cNvSpPr/>
          <p:nvPr/>
        </p:nvSpPr>
        <p:spPr>
          <a:xfrm>
            <a:off x="2643174" y="5214950"/>
            <a:ext cx="1500198" cy="571504"/>
          </a:xfrm>
          <a:prstGeom prst="roundRect">
            <a:avLst/>
          </a:prstGeom>
          <a:solidFill>
            <a:srgbClr val="FE0ED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zataženo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1" name="Zaoblený obdélník 50"/>
          <p:cNvSpPr/>
          <p:nvPr/>
        </p:nvSpPr>
        <p:spPr>
          <a:xfrm>
            <a:off x="3071802" y="5214950"/>
            <a:ext cx="1500198" cy="571504"/>
          </a:xfrm>
          <a:prstGeom prst="roundRect">
            <a:avLst/>
          </a:prstGeom>
          <a:solidFill>
            <a:srgbClr val="FE0ED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déšť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2" name="Zaoblený obdélník 51"/>
          <p:cNvSpPr/>
          <p:nvPr/>
        </p:nvSpPr>
        <p:spPr>
          <a:xfrm>
            <a:off x="3357554" y="5214950"/>
            <a:ext cx="1500198" cy="571504"/>
          </a:xfrm>
          <a:prstGeom prst="roundRect">
            <a:avLst/>
          </a:prstGeom>
          <a:solidFill>
            <a:srgbClr val="FE0ED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bouřka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3" name="Zaoblený obdélník 52"/>
          <p:cNvSpPr/>
          <p:nvPr/>
        </p:nvSpPr>
        <p:spPr>
          <a:xfrm>
            <a:off x="3786182" y="5214950"/>
            <a:ext cx="1500198" cy="571504"/>
          </a:xfrm>
          <a:prstGeom prst="roundRect">
            <a:avLst/>
          </a:prstGeom>
          <a:solidFill>
            <a:srgbClr val="FE0ED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sníh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8" name="Zaoblený obdélník 47"/>
          <p:cNvSpPr/>
          <p:nvPr/>
        </p:nvSpPr>
        <p:spPr>
          <a:xfrm>
            <a:off x="4429124" y="5214950"/>
            <a:ext cx="1500198" cy="571504"/>
          </a:xfrm>
          <a:prstGeom prst="roundRect">
            <a:avLst/>
          </a:prstGeom>
          <a:solidFill>
            <a:srgbClr val="FE0ED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jasno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571472" y="285728"/>
            <a:ext cx="8086724" cy="928686"/>
          </a:xfrm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b="1" dirty="0" smtClean="0"/>
              <a:t>Zakresli podle předpovědi:</a:t>
            </a:r>
            <a:endParaRPr lang="cs-CZ" b="1" dirty="0"/>
          </a:p>
        </p:txBody>
      </p:sp>
      <p:pic>
        <p:nvPicPr>
          <p:cNvPr id="4" name="Zástupný symbol pro obsah 11" descr="MC900349423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472" y="2357430"/>
            <a:ext cx="5643602" cy="3706031"/>
          </a:xfrm>
          <a:prstGeom prst="rect">
            <a:avLst/>
          </a:prstGeom>
        </p:spPr>
      </p:pic>
      <p:sp>
        <p:nvSpPr>
          <p:cNvPr id="5" name="Obláček 4"/>
          <p:cNvSpPr/>
          <p:nvPr/>
        </p:nvSpPr>
        <p:spPr>
          <a:xfrm>
            <a:off x="1643042" y="1000108"/>
            <a:ext cx="7286676" cy="2571768"/>
          </a:xfrm>
          <a:prstGeom prst="cloudCallout">
            <a:avLst>
              <a:gd name="adj1" fmla="val 43596"/>
              <a:gd name="adj2" fmla="val 107719"/>
            </a:avLst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Dnes bude jasno až polojasno, na severozápadě území ojediněle přeháňky. Mohou se vyskytovat i bouřky. 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Denní teploty 27 až 30°C.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r>
              <a:rPr lang="cs-CZ" sz="3600" b="1" dirty="0" smtClean="0"/>
              <a:t>Charakterizuj typické počasí v těchto ročních obdobích:</a:t>
            </a:r>
            <a:endParaRPr lang="cs-CZ" sz="3600" b="1" dirty="0"/>
          </a:p>
        </p:txBody>
      </p:sp>
      <p:pic>
        <p:nvPicPr>
          <p:cNvPr id="8" name="Zástupný symbol pro obsah 7" descr="RIMG1026.JPG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285852" y="1500174"/>
            <a:ext cx="6572296" cy="4929222"/>
          </a:xfrm>
          <a:prstGeom prst="ellipse">
            <a:avLst/>
          </a:prstGeom>
          <a:ln w="38100">
            <a:solidFill>
              <a:srgbClr val="00FF00"/>
            </a:solidFill>
          </a:ln>
        </p:spPr>
      </p:pic>
      <p:pic>
        <p:nvPicPr>
          <p:cNvPr id="9" name="Obrázek 8" descr="RIMG2342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5852" y="1500174"/>
            <a:ext cx="6643734" cy="5000660"/>
          </a:xfrm>
          <a:prstGeom prst="ellipse">
            <a:avLst/>
          </a:prstGeom>
          <a:ln w="57150">
            <a:solidFill>
              <a:srgbClr val="00B0F0"/>
            </a:solidFill>
          </a:ln>
        </p:spPr>
      </p:pic>
      <p:pic>
        <p:nvPicPr>
          <p:cNvPr id="10" name="Obrázek 9" descr="RIMG3176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85852" y="1428736"/>
            <a:ext cx="6643734" cy="5072098"/>
          </a:xfrm>
          <a:prstGeom prst="ellipse">
            <a:avLst/>
          </a:prstGeom>
          <a:ln w="57150">
            <a:solidFill>
              <a:srgbClr val="FFC000"/>
            </a:solidFill>
          </a:ln>
        </p:spPr>
      </p:pic>
      <p:pic>
        <p:nvPicPr>
          <p:cNvPr id="12" name="Obrázek 11" descr="RIMG5112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42976" y="1357298"/>
            <a:ext cx="6858016" cy="5214950"/>
          </a:xfrm>
          <a:prstGeom prst="ellipse">
            <a:avLst/>
          </a:prstGeom>
          <a:ln w="57150">
            <a:solidFill>
              <a:schemeClr val="accent4">
                <a:lumMod val="75000"/>
              </a:schemeClr>
            </a:solidFill>
          </a:ln>
        </p:spPr>
      </p:pic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500034" y="285728"/>
            <a:ext cx="8229600" cy="1143000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/>
              <a:t>Jak měříme teplotu vzduchu? </a:t>
            </a:r>
            <a:br>
              <a:rPr lang="cs-CZ" b="1" dirty="0" smtClean="0"/>
            </a:br>
            <a:r>
              <a:rPr lang="cs-CZ" b="1" dirty="0" smtClean="0"/>
              <a:t>Znáte měřidla a jednotky?</a:t>
            </a:r>
            <a:endParaRPr lang="cs-CZ" b="1" dirty="0"/>
          </a:p>
        </p:txBody>
      </p:sp>
      <p:sp>
        <p:nvSpPr>
          <p:cNvPr id="4" name="Plechovka 3"/>
          <p:cNvSpPr/>
          <p:nvPr/>
        </p:nvSpPr>
        <p:spPr>
          <a:xfrm>
            <a:off x="7286644" y="2643182"/>
            <a:ext cx="857256" cy="714380"/>
          </a:xfrm>
          <a:prstGeom prst="can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°C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Plechovka 4"/>
          <p:cNvSpPr/>
          <p:nvPr/>
        </p:nvSpPr>
        <p:spPr>
          <a:xfrm>
            <a:off x="7286644" y="1643050"/>
            <a:ext cx="857256" cy="714380"/>
          </a:xfrm>
          <a:prstGeom prst="can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kg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Plechovka 5"/>
          <p:cNvSpPr/>
          <p:nvPr/>
        </p:nvSpPr>
        <p:spPr>
          <a:xfrm>
            <a:off x="7286644" y="3571876"/>
            <a:ext cx="857256" cy="714380"/>
          </a:xfrm>
          <a:prstGeom prst="can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ml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7" name="Plechovka 6"/>
          <p:cNvSpPr/>
          <p:nvPr/>
        </p:nvSpPr>
        <p:spPr>
          <a:xfrm>
            <a:off x="7286644" y="4500570"/>
            <a:ext cx="857256" cy="714380"/>
          </a:xfrm>
          <a:prstGeom prst="can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cm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Plechovka 7"/>
          <p:cNvSpPr/>
          <p:nvPr/>
        </p:nvSpPr>
        <p:spPr>
          <a:xfrm>
            <a:off x="7286644" y="5429264"/>
            <a:ext cx="857256" cy="714380"/>
          </a:xfrm>
          <a:prstGeom prst="can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s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9" name="Krychle 8"/>
          <p:cNvSpPr/>
          <p:nvPr/>
        </p:nvSpPr>
        <p:spPr>
          <a:xfrm>
            <a:off x="1285852" y="3214686"/>
            <a:ext cx="1357322" cy="857256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váhy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Krychle 10"/>
          <p:cNvSpPr/>
          <p:nvPr/>
        </p:nvSpPr>
        <p:spPr>
          <a:xfrm>
            <a:off x="1438252" y="3367086"/>
            <a:ext cx="1357322" cy="857256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hodiny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Krychle 11"/>
          <p:cNvSpPr/>
          <p:nvPr/>
        </p:nvSpPr>
        <p:spPr>
          <a:xfrm>
            <a:off x="1590652" y="3519486"/>
            <a:ext cx="1552588" cy="857256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pravítko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Krychle 12"/>
          <p:cNvSpPr/>
          <p:nvPr/>
        </p:nvSpPr>
        <p:spPr>
          <a:xfrm>
            <a:off x="1857356" y="3786190"/>
            <a:ext cx="1571636" cy="857256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teploměr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Krychle 13"/>
          <p:cNvSpPr/>
          <p:nvPr/>
        </p:nvSpPr>
        <p:spPr>
          <a:xfrm>
            <a:off x="2285984" y="4071942"/>
            <a:ext cx="1643074" cy="857256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odměrný válec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Plechovka 14"/>
          <p:cNvSpPr/>
          <p:nvPr/>
        </p:nvSpPr>
        <p:spPr>
          <a:xfrm>
            <a:off x="928662" y="5286388"/>
            <a:ext cx="857256" cy="714380"/>
          </a:xfrm>
          <a:prstGeom prst="can">
            <a:avLst/>
          </a:prstGeom>
          <a:solidFill>
            <a:srgbClr val="FE0ED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g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7" name="Plechovka 16"/>
          <p:cNvSpPr/>
          <p:nvPr/>
        </p:nvSpPr>
        <p:spPr>
          <a:xfrm>
            <a:off x="1285852" y="5286388"/>
            <a:ext cx="857256" cy="714380"/>
          </a:xfrm>
          <a:prstGeom prst="can">
            <a:avLst/>
          </a:prstGeom>
          <a:solidFill>
            <a:srgbClr val="FE0ED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t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8" name="Plechovka 17"/>
          <p:cNvSpPr/>
          <p:nvPr/>
        </p:nvSpPr>
        <p:spPr>
          <a:xfrm>
            <a:off x="1081062" y="5438788"/>
            <a:ext cx="857256" cy="714380"/>
          </a:xfrm>
          <a:prstGeom prst="can">
            <a:avLst/>
          </a:prstGeom>
          <a:solidFill>
            <a:srgbClr val="FE0ED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l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9" name="Plechovka 18"/>
          <p:cNvSpPr/>
          <p:nvPr/>
        </p:nvSpPr>
        <p:spPr>
          <a:xfrm>
            <a:off x="1233462" y="5591188"/>
            <a:ext cx="857256" cy="714380"/>
          </a:xfrm>
          <a:prstGeom prst="can">
            <a:avLst/>
          </a:prstGeom>
          <a:solidFill>
            <a:srgbClr val="FE0ED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dl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0" name="Plechovka 19"/>
          <p:cNvSpPr/>
          <p:nvPr/>
        </p:nvSpPr>
        <p:spPr>
          <a:xfrm>
            <a:off x="1643042" y="5429264"/>
            <a:ext cx="857256" cy="714380"/>
          </a:xfrm>
          <a:prstGeom prst="can">
            <a:avLst/>
          </a:prstGeom>
          <a:solidFill>
            <a:srgbClr val="FE0ED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1" name="Plechovka 20"/>
          <p:cNvSpPr/>
          <p:nvPr/>
        </p:nvSpPr>
        <p:spPr>
          <a:xfrm>
            <a:off x="1714480" y="5715016"/>
            <a:ext cx="857256" cy="714380"/>
          </a:xfrm>
          <a:prstGeom prst="can">
            <a:avLst/>
          </a:prstGeom>
          <a:solidFill>
            <a:srgbClr val="FE0ED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dm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2" name="Plechovka 21"/>
          <p:cNvSpPr/>
          <p:nvPr/>
        </p:nvSpPr>
        <p:spPr>
          <a:xfrm>
            <a:off x="2143108" y="5500702"/>
            <a:ext cx="857256" cy="714380"/>
          </a:xfrm>
          <a:prstGeom prst="can">
            <a:avLst/>
          </a:prstGeom>
          <a:solidFill>
            <a:srgbClr val="FE0ED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km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3" name="Plechovka 22"/>
          <p:cNvSpPr/>
          <p:nvPr/>
        </p:nvSpPr>
        <p:spPr>
          <a:xfrm>
            <a:off x="2428860" y="5786454"/>
            <a:ext cx="857256" cy="714380"/>
          </a:xfrm>
          <a:prstGeom prst="can">
            <a:avLst/>
          </a:prstGeom>
          <a:solidFill>
            <a:srgbClr val="FE0ED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h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5" name="Plechovka 24"/>
          <p:cNvSpPr/>
          <p:nvPr/>
        </p:nvSpPr>
        <p:spPr>
          <a:xfrm>
            <a:off x="1385862" y="5743588"/>
            <a:ext cx="857256" cy="714380"/>
          </a:xfrm>
          <a:prstGeom prst="can">
            <a:avLst/>
          </a:prstGeom>
          <a:solidFill>
            <a:srgbClr val="FE0ED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min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11222"/>
          </a:xfrm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b="1" dirty="0" smtClean="0"/>
              <a:t>Znáš vodní srážky? Doplň.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4840303"/>
          </a:xfrm>
        </p:spPr>
        <p:txBody>
          <a:bodyPr>
            <a:normAutofit/>
          </a:bodyPr>
          <a:lstStyle/>
          <a:p>
            <a:r>
              <a:rPr lang="cs-CZ" dirty="0" smtClean="0"/>
              <a:t>Jak vodní pára stoupá, ochlazuje se a sráží. Vodě dopadající na zem říkáme ___________ .</a:t>
            </a:r>
          </a:p>
          <a:p>
            <a:r>
              <a:rPr lang="cs-CZ" dirty="0" smtClean="0"/>
              <a:t>Když je teplota velmi nízká, vodní pára se změní na drobné krystalky ledu ___________ .</a:t>
            </a:r>
          </a:p>
          <a:p>
            <a:r>
              <a:rPr lang="cs-CZ" dirty="0" smtClean="0"/>
              <a:t>Dešťové kapky někdy v mracích zmrznou a stanou se z nich ___________ .</a:t>
            </a:r>
          </a:p>
          <a:p>
            <a:r>
              <a:rPr lang="cs-CZ" dirty="0" smtClean="0"/>
              <a:t>Když proudí teplý, vlhký vzduch na studené pevnině, na povrchu se tvoří ________ . </a:t>
            </a:r>
          </a:p>
          <a:p>
            <a:pPr>
              <a:buNone/>
            </a:pPr>
            <a:endParaRPr lang="cs-CZ" dirty="0" smtClean="0"/>
          </a:p>
        </p:txBody>
      </p:sp>
      <p:sp>
        <p:nvSpPr>
          <p:cNvPr id="4" name="Zaoblený obdélník 3"/>
          <p:cNvSpPr/>
          <p:nvPr/>
        </p:nvSpPr>
        <p:spPr>
          <a:xfrm>
            <a:off x="1428728" y="5643578"/>
            <a:ext cx="1571636" cy="68408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sněhové vločky</a:t>
            </a:r>
            <a:endParaRPr lang="cs-CZ" sz="24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3214678" y="5643578"/>
            <a:ext cx="1357322" cy="68408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kroupy</a:t>
            </a:r>
            <a:endParaRPr lang="cs-CZ" sz="2400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4786314" y="5643578"/>
            <a:ext cx="1571636" cy="7143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vodní srážky</a:t>
            </a:r>
            <a:endParaRPr lang="cs-CZ" sz="2400" b="1" dirty="0"/>
          </a:p>
        </p:txBody>
      </p:sp>
      <p:sp>
        <p:nvSpPr>
          <p:cNvPr id="7" name="Zaoblený obdélník 6"/>
          <p:cNvSpPr/>
          <p:nvPr/>
        </p:nvSpPr>
        <p:spPr>
          <a:xfrm>
            <a:off x="6572264" y="5643578"/>
            <a:ext cx="1143008" cy="68408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rosa</a:t>
            </a:r>
            <a:endParaRPr lang="cs-CZ" sz="2400" b="1" dirty="0"/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500034" y="285728"/>
            <a:ext cx="8229600" cy="1143000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sz="3600" b="1" dirty="0" smtClean="0"/>
              <a:t>Jak ovlivňuje proudění vzduchu počasí?</a:t>
            </a:r>
            <a:br>
              <a:rPr lang="cs-CZ" sz="3600" b="1" dirty="0" smtClean="0"/>
            </a:br>
            <a:r>
              <a:rPr lang="cs-CZ" sz="3600" b="1" dirty="0" smtClean="0"/>
              <a:t>Vysvětli.</a:t>
            </a:r>
            <a:endParaRPr lang="cs-CZ" sz="3600" b="1" dirty="0"/>
          </a:p>
        </p:txBody>
      </p:sp>
      <p:sp>
        <p:nvSpPr>
          <p:cNvPr id="5" name="Vodorovný svitek 4"/>
          <p:cNvSpPr/>
          <p:nvPr/>
        </p:nvSpPr>
        <p:spPr>
          <a:xfrm>
            <a:off x="1285852" y="1714488"/>
            <a:ext cx="1643074" cy="1033272"/>
          </a:xfrm>
          <a:prstGeom prst="horizontalScroll">
            <a:avLst/>
          </a:prstGeom>
          <a:solidFill>
            <a:srgbClr val="FE0ED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směrem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Vodorovný svitek 5"/>
          <p:cNvSpPr/>
          <p:nvPr/>
        </p:nvSpPr>
        <p:spPr>
          <a:xfrm>
            <a:off x="3786182" y="2786058"/>
            <a:ext cx="1643074" cy="1033272"/>
          </a:xfrm>
          <a:prstGeom prst="horizontalScroll">
            <a:avLst/>
          </a:prstGeom>
          <a:solidFill>
            <a:srgbClr val="FE0ED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silou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Vodorovný svitek 6"/>
          <p:cNvSpPr/>
          <p:nvPr/>
        </p:nvSpPr>
        <p:spPr>
          <a:xfrm>
            <a:off x="5857884" y="4500570"/>
            <a:ext cx="1643074" cy="1033272"/>
          </a:xfrm>
          <a:prstGeom prst="horizontalScroll">
            <a:avLst/>
          </a:prstGeom>
          <a:solidFill>
            <a:srgbClr val="FE0ED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rychlostí</a:t>
            </a:r>
            <a:endParaRPr lang="cs-CZ" sz="2400" b="1" dirty="0">
              <a:solidFill>
                <a:schemeClr val="tx1"/>
              </a:solidFill>
            </a:endParaRPr>
          </a:p>
        </p:txBody>
      </p:sp>
      <p:cxnSp>
        <p:nvCxnSpPr>
          <p:cNvPr id="9" name="Přímá spojovací šipka 8"/>
          <p:cNvCxnSpPr/>
          <p:nvPr/>
        </p:nvCxnSpPr>
        <p:spPr>
          <a:xfrm rot="5400000" flipH="1" flipV="1">
            <a:off x="857224" y="3214686"/>
            <a:ext cx="785818" cy="785818"/>
          </a:xfrm>
          <a:prstGeom prst="straightConnector1">
            <a:avLst/>
          </a:prstGeom>
          <a:ln w="57150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rot="5400000" flipH="1" flipV="1">
            <a:off x="1785918" y="4429132"/>
            <a:ext cx="785818" cy="785818"/>
          </a:xfrm>
          <a:prstGeom prst="straightConnector1">
            <a:avLst/>
          </a:prstGeom>
          <a:ln w="57150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rot="5400000" flipH="1" flipV="1">
            <a:off x="1214414" y="4429132"/>
            <a:ext cx="785818" cy="785818"/>
          </a:xfrm>
          <a:prstGeom prst="straightConnector1">
            <a:avLst/>
          </a:prstGeom>
          <a:ln w="57150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rot="5400000" flipH="1" flipV="1">
            <a:off x="2357422" y="5286388"/>
            <a:ext cx="785818" cy="785818"/>
          </a:xfrm>
          <a:prstGeom prst="straightConnector1">
            <a:avLst/>
          </a:prstGeom>
          <a:ln w="57150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rot="5400000" flipH="1" flipV="1">
            <a:off x="2786050" y="5357826"/>
            <a:ext cx="785818" cy="785818"/>
          </a:xfrm>
          <a:prstGeom prst="straightConnector1">
            <a:avLst/>
          </a:prstGeom>
          <a:ln w="57150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rot="5400000" flipH="1" flipV="1">
            <a:off x="3286116" y="5357826"/>
            <a:ext cx="785818" cy="785818"/>
          </a:xfrm>
          <a:prstGeom prst="straightConnector1">
            <a:avLst/>
          </a:prstGeom>
          <a:ln w="57150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Šipka doleva 15"/>
          <p:cNvSpPr/>
          <p:nvPr/>
        </p:nvSpPr>
        <p:spPr>
          <a:xfrm>
            <a:off x="1785918" y="3143248"/>
            <a:ext cx="1143008" cy="785818"/>
          </a:xfrm>
          <a:prstGeom prst="lef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vítr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Šipka doleva 16"/>
          <p:cNvSpPr/>
          <p:nvPr/>
        </p:nvSpPr>
        <p:spPr>
          <a:xfrm>
            <a:off x="2714612" y="4286256"/>
            <a:ext cx="1643074" cy="785818"/>
          </a:xfrm>
          <a:prstGeom prst="lef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silný vítr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Šipka doleva 17"/>
          <p:cNvSpPr/>
          <p:nvPr/>
        </p:nvSpPr>
        <p:spPr>
          <a:xfrm>
            <a:off x="4214810" y="5429264"/>
            <a:ext cx="1357322" cy="785818"/>
          </a:xfrm>
          <a:prstGeom prst="lef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vichřice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Šipka nahoru 18"/>
          <p:cNvSpPr/>
          <p:nvPr/>
        </p:nvSpPr>
        <p:spPr>
          <a:xfrm>
            <a:off x="5643570" y="1785926"/>
            <a:ext cx="857256" cy="928694"/>
          </a:xfrm>
          <a:prstGeom prst="upArrow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Šipka doleva 19"/>
          <p:cNvSpPr/>
          <p:nvPr/>
        </p:nvSpPr>
        <p:spPr>
          <a:xfrm>
            <a:off x="6215074" y="2714620"/>
            <a:ext cx="1143008" cy="785818"/>
          </a:xfrm>
          <a:prstGeom prst="leftArrow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1" name="Šipka doprava 20"/>
          <p:cNvSpPr/>
          <p:nvPr/>
        </p:nvSpPr>
        <p:spPr>
          <a:xfrm>
            <a:off x="6858016" y="1785926"/>
            <a:ext cx="1143008" cy="785818"/>
          </a:xfrm>
          <a:prstGeom prst="rightArrow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2" name="Šipka dolů 21"/>
          <p:cNvSpPr/>
          <p:nvPr/>
        </p:nvSpPr>
        <p:spPr>
          <a:xfrm>
            <a:off x="7643834" y="2928934"/>
            <a:ext cx="857256" cy="928694"/>
          </a:xfrm>
          <a:prstGeom prst="downArrow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3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  <p:bldP spid="6" grpId="0" build="allAtOnce" animBg="1"/>
      <p:bldP spid="7" grpId="0" build="allAtOnce" animBg="1"/>
      <p:bldP spid="16" grpId="0" animBg="1"/>
      <p:bldP spid="17" grpId="0" animBg="1"/>
      <p:bldP spid="18" grpId="0" animBg="1"/>
      <p:bldP spid="19" grpId="0" animBg="1"/>
      <p:bldP spid="20" grpId="0" build="allAtOnce" animBg="1"/>
      <p:bldP spid="21" grpId="0" build="allAtOnce" animBg="1"/>
      <p:bldP spid="22" grpId="0" build="allAtOnce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cs-CZ" sz="6000" b="1" u="sng" dirty="0" smtClean="0">
                <a:solidFill>
                  <a:schemeClr val="accent2">
                    <a:lumMod val="75000"/>
                  </a:schemeClr>
                </a:solidFill>
              </a:rPr>
              <a:t>POČASÍ</a:t>
            </a:r>
            <a:endParaRPr lang="cs-CZ" sz="6000" b="1" u="sng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20000"/>
              <a:lumOff val="80000"/>
            </a:schemeClr>
          </a:solidFill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4000" b="1" dirty="0" smtClean="0"/>
              <a:t>= okamžitý stav ovzduší</a:t>
            </a:r>
          </a:p>
          <a:p>
            <a:pPr>
              <a:buNone/>
            </a:pPr>
            <a:r>
              <a:rPr lang="cs-CZ" sz="4000" b="1" u="sng" dirty="0" smtClean="0"/>
              <a:t>Je ovlivněno:</a:t>
            </a:r>
          </a:p>
          <a:p>
            <a:r>
              <a:rPr lang="cs-CZ" b="1" dirty="0" smtClean="0"/>
              <a:t>teplotou vzduchu </a:t>
            </a:r>
            <a:r>
              <a:rPr lang="cs-CZ" dirty="0" smtClean="0"/>
              <a:t>(měříme ve °C)</a:t>
            </a:r>
            <a:endParaRPr lang="cs-CZ" b="1" dirty="0" smtClean="0"/>
          </a:p>
          <a:p>
            <a:r>
              <a:rPr lang="cs-CZ" b="1" dirty="0" smtClean="0"/>
              <a:t>vodními srážkami </a:t>
            </a:r>
            <a:r>
              <a:rPr lang="cs-CZ" dirty="0" smtClean="0"/>
              <a:t>(déšť, kroupy, sníh, rosa, jinovatka)</a:t>
            </a:r>
            <a:endParaRPr lang="cs-CZ" b="1" dirty="0" smtClean="0"/>
          </a:p>
          <a:p>
            <a:r>
              <a:rPr lang="cs-CZ" b="1" dirty="0" smtClean="0"/>
              <a:t>prouděním  vzduchu </a:t>
            </a:r>
            <a:r>
              <a:rPr lang="cs-CZ" dirty="0" smtClean="0"/>
              <a:t>(síla, směr a rychlost větru)</a:t>
            </a:r>
            <a:endParaRPr lang="cs-CZ" b="1" dirty="0" smtClean="0"/>
          </a:p>
          <a:p>
            <a:r>
              <a:rPr lang="cs-CZ" b="1" dirty="0" smtClean="0"/>
              <a:t>slunečním svitem </a:t>
            </a:r>
            <a:r>
              <a:rPr lang="cs-CZ" dirty="0" smtClean="0"/>
              <a:t>(jasno, polojasno či zataženo)</a:t>
            </a:r>
            <a:endParaRPr lang="cs-CZ" b="1" dirty="0"/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Použité 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Obrazový </a:t>
            </a:r>
            <a:r>
              <a:rPr lang="cs-CZ" dirty="0" smtClean="0"/>
              <a:t>materiál čerpaný  z otevřené galerie na www -  </a:t>
            </a:r>
            <a:r>
              <a:rPr lang="cs-CZ" dirty="0" smtClean="0">
                <a:hlinkClick r:id="rId3"/>
              </a:rPr>
              <a:t>http://office.</a:t>
            </a:r>
            <a:r>
              <a:rPr lang="cs-CZ" dirty="0" err="1" smtClean="0">
                <a:hlinkClick r:id="rId3"/>
              </a:rPr>
              <a:t>microsoft.com</a:t>
            </a:r>
            <a:r>
              <a:rPr lang="cs-CZ" dirty="0" smtClean="0"/>
              <a:t> (Mapa České republiky – MC900349423.WMF)</a:t>
            </a:r>
          </a:p>
          <a:p>
            <a:r>
              <a:rPr lang="cs-CZ" dirty="0" smtClean="0"/>
              <a:t>Vlastní </a:t>
            </a:r>
            <a:r>
              <a:rPr lang="cs-CZ" dirty="0" smtClean="0"/>
              <a:t>fotografie</a:t>
            </a:r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1287</TotalTime>
  <Words>311</Words>
  <Application>Microsoft Office PowerPoint</Application>
  <PresentationFormat>Předvádění na obrazovce (4:3)</PresentationFormat>
  <Paragraphs>66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POČASÍ</vt:lpstr>
      <vt:lpstr>Znáš symboly počasí?</vt:lpstr>
      <vt:lpstr>Zakresli podle předpovědi:</vt:lpstr>
      <vt:lpstr>Charakterizuj typické počasí v těchto ročních obdobích:</vt:lpstr>
      <vt:lpstr>Jak měříme teplotu vzduchu?  Znáte měřidla a jednotky?</vt:lpstr>
      <vt:lpstr>Znáš vodní srážky? Doplň.</vt:lpstr>
      <vt:lpstr>Jak ovlivňuje proudění vzduchu počasí? Vysvětli.</vt:lpstr>
      <vt:lpstr>POČASÍ</vt:lpstr>
      <vt:lpstr>Použité zdroje: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admin</cp:lastModifiedBy>
  <cp:revision>34</cp:revision>
  <dcterms:created xsi:type="dcterms:W3CDTF">2011-07-24T08:19:55Z</dcterms:created>
  <dcterms:modified xsi:type="dcterms:W3CDTF">2012-01-25T22:14:48Z</dcterms:modified>
</cp:coreProperties>
</file>