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6"/>
  </p:notesMasterIdLst>
  <p:sldIdLst>
    <p:sldId id="270" r:id="rId3"/>
    <p:sldId id="256" r:id="rId4"/>
    <p:sldId id="257" r:id="rId5"/>
    <p:sldId id="262" r:id="rId6"/>
    <p:sldId id="258" r:id="rId7"/>
    <p:sldId id="259" r:id="rId8"/>
    <p:sldId id="260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edlerová Ivana" initials="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38" autoAdjust="0"/>
    <p:restoredTop sz="94660"/>
  </p:normalViewPr>
  <p:slideViewPr>
    <p:cSldViewPr>
      <p:cViewPr varScale="1">
        <p:scale>
          <a:sx n="70" d="100"/>
          <a:sy n="7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10-08T21:07:37.313" idx="1">
    <p:pos x="464" y="2742"/>
    <p:text/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8-</a:t>
          </a:r>
          <a:r>
            <a:rPr lang="cs-CZ" sz="2000" dirty="0" smtClean="0">
              <a:solidFill>
                <a:prstClr val="black"/>
              </a:solidFill>
            </a:rPr>
            <a:t>Jak zkoumáme látky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64E6C7A-F73D-4C00-AEAA-DF2B21224671}" type="presOf" srcId="{D8197B8C-B260-4A16-BDF4-0947B075E274}" destId="{5A5FFA88-C948-4069-8E93-59FA12366E83}" srcOrd="1" destOrd="0" presId="urn:microsoft.com/office/officeart/2005/8/layout/target3"/>
    <dgm:cxn modelId="{720F4E9C-15D5-4E64-A9FE-B80765DF9613}" type="presOf" srcId="{D1D4F407-5343-4D3F-B5B9-D407B03CAEB4}" destId="{AED2198E-93D5-4001-81B4-73124B309672}" srcOrd="1" destOrd="0" presId="urn:microsoft.com/office/officeart/2005/8/layout/target3"/>
    <dgm:cxn modelId="{97DAC45C-2B3E-41A3-AAB4-E12F6F512E3F}" type="presOf" srcId="{D1D4F407-5343-4D3F-B5B9-D407B03CAEB4}" destId="{D005CE8C-CC26-4C3E-AC11-E15060ECD759}" srcOrd="0" destOrd="0" presId="urn:microsoft.com/office/officeart/2005/8/layout/target3"/>
    <dgm:cxn modelId="{90B8FE1F-C64B-48AB-A732-92D25AFC976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76F66FC-6C7A-40DA-A238-FC8EECEEBAE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E842B7-85D0-43A2-9DFE-66B6AC0CA836}" type="presOf" srcId="{D1B46980-6531-4606-95E6-44980827E919}" destId="{2BE915AB-18AA-4053-B92C-3BFC9ED204BB}" srcOrd="1" destOrd="0" presId="urn:microsoft.com/office/officeart/2005/8/layout/target3"/>
    <dgm:cxn modelId="{EFC283DC-EDE8-4BAB-AADC-24C6FA1DD609}" type="presOf" srcId="{4C35D32F-0EAB-4CD7-82EE-45574DC2A586}" destId="{890E4F0B-2866-4A3F-A3C7-2A14B1797930}" srcOrd="1" destOrd="0" presId="urn:microsoft.com/office/officeart/2005/8/layout/target3"/>
    <dgm:cxn modelId="{6C562366-108C-4B37-9AE2-FEDFE0DA7AE7}" type="presOf" srcId="{B651F6E3-6281-48DB-9319-2AEAFDAE7572}" destId="{619D679B-A015-4ECF-8348-D1034C574F40}" srcOrd="0" destOrd="0" presId="urn:microsoft.com/office/officeart/2005/8/layout/target3"/>
    <dgm:cxn modelId="{52087FAF-2F70-422D-B335-54761E70764A}" type="presOf" srcId="{4C35D32F-0EAB-4CD7-82EE-45574DC2A586}" destId="{8BEBB6EC-1DAA-4CAC-8A25-BC0FCBD5DBD5}" srcOrd="0" destOrd="0" presId="urn:microsoft.com/office/officeart/2005/8/layout/target3"/>
    <dgm:cxn modelId="{C7052EEB-BD6E-4137-94ED-2508AC74882D}" type="presOf" srcId="{757F3AB3-0718-4624-B441-E567A8F0AB56}" destId="{333A1088-737F-45CB-B68E-254E46348037}" srcOrd="0" destOrd="0" presId="urn:microsoft.com/office/officeart/2005/8/layout/target3"/>
    <dgm:cxn modelId="{BA54620D-BD70-42EA-A399-2FAC2B4A55E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53DC44-0888-423C-A3FE-4055BC78F2C1}" type="presParOf" srcId="{333A1088-737F-45CB-B68E-254E46348037}" destId="{F5ABB229-8D3B-4694-996A-96F23CF14429}" srcOrd="0" destOrd="0" presId="urn:microsoft.com/office/officeart/2005/8/layout/target3"/>
    <dgm:cxn modelId="{4E3FCD2D-6FED-4B48-A813-E2DC74AB2FC4}" type="presParOf" srcId="{333A1088-737F-45CB-B68E-254E46348037}" destId="{F41139FD-01EE-4571-8B17-4FB00FC51163}" srcOrd="1" destOrd="0" presId="urn:microsoft.com/office/officeart/2005/8/layout/target3"/>
    <dgm:cxn modelId="{320D0CE8-898C-4A49-914A-0F803440A076}" type="presParOf" srcId="{333A1088-737F-45CB-B68E-254E46348037}" destId="{D005CE8C-CC26-4C3E-AC11-E15060ECD759}" srcOrd="2" destOrd="0" presId="urn:microsoft.com/office/officeart/2005/8/layout/target3"/>
    <dgm:cxn modelId="{2FADDD30-843A-4DF0-84D4-95FE13D53450}" type="presParOf" srcId="{333A1088-737F-45CB-B68E-254E46348037}" destId="{2C702D82-9B77-49B7-9568-BB8EB47C3372}" srcOrd="3" destOrd="0" presId="urn:microsoft.com/office/officeart/2005/8/layout/target3"/>
    <dgm:cxn modelId="{BB47D153-71BF-4F3B-8A8E-AA769BE7634F}" type="presParOf" srcId="{333A1088-737F-45CB-B68E-254E46348037}" destId="{A52A0455-90FF-4808-ABD0-F02540D31D5A}" srcOrd="4" destOrd="0" presId="urn:microsoft.com/office/officeart/2005/8/layout/target3"/>
    <dgm:cxn modelId="{D9DE2487-CB76-4DBE-B361-5FE3CCF0AA4C}" type="presParOf" srcId="{333A1088-737F-45CB-B68E-254E46348037}" destId="{6140AFEC-043D-4C43-A2F9-D0F5331DF3A3}" srcOrd="5" destOrd="0" presId="urn:microsoft.com/office/officeart/2005/8/layout/target3"/>
    <dgm:cxn modelId="{E35E6FE1-CBB0-4350-967C-211EEFEA212D}" type="presParOf" srcId="{333A1088-737F-45CB-B68E-254E46348037}" destId="{9358AC05-5D7D-4327-9F80-1AD486AEA664}" srcOrd="6" destOrd="0" presId="urn:microsoft.com/office/officeart/2005/8/layout/target3"/>
    <dgm:cxn modelId="{BF3DD6AD-F895-44D3-A805-BD8F1AC4B0C1}" type="presParOf" srcId="{333A1088-737F-45CB-B68E-254E46348037}" destId="{313FC574-E1CD-4FB4-B054-0B805CE0447D}" srcOrd="7" destOrd="0" presId="urn:microsoft.com/office/officeart/2005/8/layout/target3"/>
    <dgm:cxn modelId="{EED2CBA8-737C-4CB2-B80D-F3981C90F144}" type="presParOf" srcId="{333A1088-737F-45CB-B68E-254E46348037}" destId="{619D679B-A015-4ECF-8348-D1034C574F40}" srcOrd="8" destOrd="0" presId="urn:microsoft.com/office/officeart/2005/8/layout/target3"/>
    <dgm:cxn modelId="{8D8A75D1-3D00-4391-A990-0342B14E136D}" type="presParOf" srcId="{333A1088-737F-45CB-B68E-254E46348037}" destId="{322283A8-4A27-4CDA-BAE3-F381106A9174}" srcOrd="9" destOrd="0" presId="urn:microsoft.com/office/officeart/2005/8/layout/target3"/>
    <dgm:cxn modelId="{DCADD5FE-6B32-4D07-8BBB-26BEF57BF1B7}" type="presParOf" srcId="{333A1088-737F-45CB-B68E-254E46348037}" destId="{FFC9F71D-1B4F-4AD9-A4A6-86ADEFC8AF5C}" srcOrd="10" destOrd="0" presId="urn:microsoft.com/office/officeart/2005/8/layout/target3"/>
    <dgm:cxn modelId="{02DBD9B6-D158-40A8-A8A3-1D8F6F38F812}" type="presParOf" srcId="{333A1088-737F-45CB-B68E-254E46348037}" destId="{25B08C86-7E15-44DC-BE7F-FFB55DD49D12}" srcOrd="11" destOrd="0" presId="urn:microsoft.com/office/officeart/2005/8/layout/target3"/>
    <dgm:cxn modelId="{7DBD559D-CE9F-43AC-89F5-A9DBCC3B62E0}" type="presParOf" srcId="{333A1088-737F-45CB-B68E-254E46348037}" destId="{76644BE8-9D7C-4C09-B250-3D10AF48CBB7}" srcOrd="12" destOrd="0" presId="urn:microsoft.com/office/officeart/2005/8/layout/target3"/>
    <dgm:cxn modelId="{C351BE95-FFD5-43A3-98DF-50AE57563715}" type="presParOf" srcId="{333A1088-737F-45CB-B68E-254E46348037}" destId="{EE85B701-7295-41C0-BA7A-34D3756A2AE6}" srcOrd="13" destOrd="0" presId="urn:microsoft.com/office/officeart/2005/8/layout/target3"/>
    <dgm:cxn modelId="{F3657862-5BC3-480D-81B5-0AFF72CEBD32}" type="presParOf" srcId="{333A1088-737F-45CB-B68E-254E46348037}" destId="{8BEBB6EC-1DAA-4CAC-8A25-BC0FCBD5DBD5}" srcOrd="14" destOrd="0" presId="urn:microsoft.com/office/officeart/2005/8/layout/target3"/>
    <dgm:cxn modelId="{F35D490F-A3CB-44BF-98E1-D343B8B0EDCB}" type="presParOf" srcId="{333A1088-737F-45CB-B68E-254E46348037}" destId="{AED2198E-93D5-4001-81B4-73124B309672}" srcOrd="15" destOrd="0" presId="urn:microsoft.com/office/officeart/2005/8/layout/target3"/>
    <dgm:cxn modelId="{E8AFFB97-F39D-4A98-902D-56CC2FDE629B}" type="presParOf" srcId="{333A1088-737F-45CB-B68E-254E46348037}" destId="{2BE915AB-18AA-4053-B92C-3BFC9ED204BB}" srcOrd="16" destOrd="0" presId="urn:microsoft.com/office/officeart/2005/8/layout/target3"/>
    <dgm:cxn modelId="{20E594FA-5E06-44BC-A7A5-A39F968461A4}" type="presParOf" srcId="{333A1088-737F-45CB-B68E-254E46348037}" destId="{6BB5E863-4638-4E1D-BFDE-399D028AC4ED}" srcOrd="17" destOrd="0" presId="urn:microsoft.com/office/officeart/2005/8/layout/target3"/>
    <dgm:cxn modelId="{B4CB7AA5-C0BF-40DC-81F8-3637DFA4A773}" type="presParOf" srcId="{333A1088-737F-45CB-B68E-254E46348037}" destId="{5A5FFA88-C948-4069-8E93-59FA12366E83}" srcOrd="18" destOrd="0" presId="urn:microsoft.com/office/officeart/2005/8/layout/target3"/>
    <dgm:cxn modelId="{344AA2FC-C2EE-4365-9D25-FE63734B9E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04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8-</a:t>
          </a:r>
          <a:r>
            <a:rPr lang="cs-CZ" sz="2000" kern="1200" dirty="0" smtClean="0">
              <a:solidFill>
                <a:prstClr val="black"/>
              </a:solidFill>
            </a:rPr>
            <a:t>Jak zkoumáme látky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F60078-4EB5-4E28-BD61-2D0D62553955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D3D3F-D494-4FB7-BB2C-813A1842B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435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A795D0-E0AE-46D0-A7FD-AB10A9331CDC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771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220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90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378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489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850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368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545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867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987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282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5275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51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683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436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274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278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7133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573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0253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308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6391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632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9000"/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65332-083F-4707-A1D3-68A53687B8F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6AFF8E-B34F-40FE-A7FA-356309C4A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884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895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chemie.euweb.cz/smesi/smesi1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61371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121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zkoumáme látky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Tento materiál je určen pro žáky 8. třídy ZŠ.</a:t>
            </a:r>
          </a:p>
          <a:p>
            <a:pPr marL="0" indent="0">
              <a:buNone/>
            </a:pPr>
            <a:r>
              <a:rPr lang="cs-CZ" dirty="0" smtClean="0"/>
              <a:t>Seznámí žáky, jak poznávat vlastnosti látek.</a:t>
            </a:r>
          </a:p>
          <a:p>
            <a:r>
              <a:rPr lang="cs-CZ" dirty="0" smtClean="0"/>
              <a:t>Klíčová slova : tělesa, látka, pozorování, experiment, měření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19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Tělesa a látky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předmět je z nějaké látky. Látky se liší svými vlastnostmi.</a:t>
            </a:r>
          </a:p>
          <a:p>
            <a:r>
              <a:rPr lang="cs-CZ" dirty="0" smtClean="0"/>
              <a:t>K získávání poznatky o látkách využíváme</a:t>
            </a:r>
          </a:p>
          <a:p>
            <a:endParaRPr lang="cs-CZ" dirty="0" smtClean="0"/>
          </a:p>
          <a:p>
            <a:pPr lvl="2">
              <a:buFont typeface="Wingdings" pitchFamily="2" charset="2"/>
              <a:buChar char="Ø"/>
            </a:pPr>
            <a:r>
              <a:rPr lang="cs-CZ" sz="3200" dirty="0" smtClean="0"/>
              <a:t> pozorování</a:t>
            </a:r>
          </a:p>
          <a:p>
            <a:pPr lvl="2">
              <a:buFont typeface="Wingdings" pitchFamily="2" charset="2"/>
              <a:buChar char="Ø"/>
            </a:pPr>
            <a:r>
              <a:rPr lang="cs-CZ" sz="3200" dirty="0" smtClean="0"/>
              <a:t> pokus (experiment)</a:t>
            </a:r>
          </a:p>
          <a:p>
            <a:pPr lvl="2">
              <a:buFont typeface="Wingdings" pitchFamily="2" charset="2"/>
              <a:buChar char="Ø"/>
            </a:pPr>
            <a:r>
              <a:rPr lang="cs-CZ" sz="3200" smtClean="0"/>
              <a:t> měření </a:t>
            </a:r>
            <a:r>
              <a:rPr lang="cs-CZ" sz="3200" dirty="0" smtClean="0"/>
              <a:t>– </a:t>
            </a:r>
            <a:r>
              <a:rPr lang="cs-CZ" sz="2800" dirty="0" smtClean="0"/>
              <a:t>postup, kterým zjišťujeme hodnoty veličin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8784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POZOROVÁNÍ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328592"/>
          </a:xfrm>
        </p:spPr>
        <p:txBody>
          <a:bodyPr/>
          <a:lstStyle/>
          <a:p>
            <a:r>
              <a:rPr lang="cs-CZ" dirty="0"/>
              <a:t>k poznávání vlastností látek využíváme smyslové vnímání</a:t>
            </a:r>
            <a:br>
              <a:rPr lang="cs-CZ" dirty="0"/>
            </a:br>
            <a:r>
              <a:rPr lang="cs-CZ" dirty="0"/>
              <a:t>(zrak, čich, sluch, chuť, hmat)</a:t>
            </a:r>
          </a:p>
        </p:txBody>
      </p:sp>
      <p:pic>
        <p:nvPicPr>
          <p:cNvPr id="1026" name="Picture 2" descr="C:\Users\FiedlerovaI\AppData\Local\Microsoft\Windows\Temporary Internet Files\Content.IE5\0EZ6HFUJ\MP9003862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38" y="422108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edlerovaI\AppData\Local\Microsoft\Windows\Temporary Internet Files\Content.IE5\QAJDIB46\MP9004304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53544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edlerovaI\AppData\Local\Microsoft\Windows\Temporary Internet Files\Content.IE5\17KKVFZU\MP9003866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72385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iedlerovaI\AppData\Local\Microsoft\Windows\Temporary Internet Files\Content.IE5\DE4CGPLA\MP9004331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959" y="3011442"/>
            <a:ext cx="1359558" cy="91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326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Vlastnosti látek poznáváme svými  smysly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Pozorování provádíme:                   Pozorováním  zjišťujeme: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Očima                                                       skupenství, barvu, lesk, tvar</a:t>
            </a:r>
          </a:p>
          <a:p>
            <a:endParaRPr lang="cs-CZ" dirty="0" smtClean="0"/>
          </a:p>
          <a:p>
            <a:r>
              <a:rPr lang="cs-CZ" dirty="0" smtClean="0"/>
              <a:t>Nosem				vůni a zápach</a:t>
            </a:r>
          </a:p>
          <a:p>
            <a:endParaRPr lang="cs-CZ" dirty="0" smtClean="0"/>
          </a:p>
          <a:p>
            <a:r>
              <a:rPr lang="cs-CZ" dirty="0" smtClean="0"/>
              <a:t>Jazykem !!!!				chuť, ( teplotu)</a:t>
            </a:r>
          </a:p>
          <a:p>
            <a:endParaRPr lang="cs-CZ" dirty="0" smtClean="0"/>
          </a:p>
          <a:p>
            <a:r>
              <a:rPr lang="cs-CZ" dirty="0" smtClean="0"/>
              <a:t>Rukama 				teplotu a vodivost tepla, 					hrubost povrchu, pružnost</a:t>
            </a:r>
          </a:p>
          <a:p>
            <a:endParaRPr lang="cs-CZ" dirty="0" smtClean="0"/>
          </a:p>
          <a:p>
            <a:r>
              <a:rPr lang="cs-CZ" dirty="0" smtClean="0"/>
              <a:t>Ušima				zvukovou vodivost, např. 					rozlišení skla a plexiskla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3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 !!!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30019"/>
          </a:xfrm>
        </p:spPr>
        <p:txBody>
          <a:bodyPr/>
          <a:lstStyle/>
          <a:p>
            <a:r>
              <a:rPr lang="cs-CZ" dirty="0" smtClean="0"/>
              <a:t>Vlastnosti neznámých látek  </a:t>
            </a:r>
            <a:r>
              <a:rPr lang="cs-CZ" sz="4400" i="1" dirty="0" smtClean="0">
                <a:solidFill>
                  <a:srgbClr val="FF0000"/>
                </a:solidFill>
              </a:rPr>
              <a:t>nikdy </a:t>
            </a:r>
            <a:r>
              <a:rPr lang="cs-CZ" dirty="0" smtClean="0"/>
              <a:t>neověřujeme chutí a jen velmi opatrně čichem.</a:t>
            </a:r>
          </a:p>
          <a:p>
            <a:r>
              <a:rPr lang="cs-CZ" dirty="0" smtClean="0"/>
              <a:t>Důsledně dbáme varování výstražných značek na různých výrobcích.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35002"/>
            <a:ext cx="1152128" cy="1020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494590"/>
            <a:ext cx="1224136" cy="1084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19" y="4400433"/>
            <a:ext cx="1296144" cy="114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48031"/>
            <a:ext cx="1210937" cy="1072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500119"/>
            <a:ext cx="1152128" cy="1020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55576" y="5805264"/>
            <a:ext cx="850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Dráždivé a škodlivé látky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67744" y="5805264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Riziko toxicity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27697" y="562758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Požárně nebezpečné látky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293116" y="5676694"/>
            <a:ext cx="19750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Riziko koroze nebo poleptání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5731353"/>
            <a:ext cx="10533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Riziko exploze</a:t>
            </a:r>
          </a:p>
        </p:txBody>
      </p:sp>
    </p:spTree>
    <p:extLst>
      <p:ext uri="{BB962C8B-B14F-4D97-AF65-F5344CB8AC3E}">
        <p14:creationId xmlns:p14="http://schemas.microsoft.com/office/powerpoint/2010/main" val="18662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Pokus </a:t>
            </a:r>
            <a:r>
              <a:rPr lang="cs-CZ" dirty="0"/>
              <a:t>(experiment</a:t>
            </a:r>
            <a:r>
              <a:rPr lang="cs-CZ" dirty="0" smtClean="0"/>
              <a:t>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Cílevědomé </a:t>
            </a:r>
            <a:r>
              <a:rPr lang="cs-CZ" dirty="0"/>
              <a:t>zjišťování chování látek za předem daných </a:t>
            </a:r>
            <a:r>
              <a:rPr lang="cs-CZ" dirty="0" smtClean="0"/>
              <a:t>podmínek</a:t>
            </a:r>
          </a:p>
          <a:p>
            <a:pPr marL="0" indent="0">
              <a:buNone/>
            </a:pPr>
            <a:r>
              <a:rPr lang="cs-CZ" dirty="0" smtClean="0"/>
              <a:t>Pokusy </a:t>
            </a:r>
            <a:r>
              <a:rPr lang="cs-CZ" dirty="0"/>
              <a:t>zjišťujeme další vlastnosti </a:t>
            </a:r>
            <a:r>
              <a:rPr lang="cs-CZ" dirty="0" smtClean="0"/>
              <a:t>látek:</a:t>
            </a:r>
            <a:endParaRPr lang="cs-CZ" dirty="0"/>
          </a:p>
          <a:p>
            <a:r>
              <a:rPr lang="cs-CZ" dirty="0" smtClean="0"/>
              <a:t>Rozpustnost látek v určitém  rozpouštědle</a:t>
            </a:r>
          </a:p>
          <a:p>
            <a:r>
              <a:rPr lang="cs-CZ" dirty="0" smtClean="0"/>
              <a:t>Teplotu tání a teplotu varu</a:t>
            </a:r>
          </a:p>
          <a:p>
            <a:r>
              <a:rPr lang="cs-CZ" dirty="0" smtClean="0"/>
              <a:t>Hustotu látek</a:t>
            </a:r>
          </a:p>
          <a:p>
            <a:r>
              <a:rPr lang="cs-CZ" dirty="0" smtClean="0"/>
              <a:t>Vodivost </a:t>
            </a:r>
          </a:p>
          <a:p>
            <a:r>
              <a:rPr lang="cs-CZ" dirty="0" smtClean="0"/>
              <a:t>Kyselost a zásaditost</a:t>
            </a:r>
          </a:p>
          <a:p>
            <a:r>
              <a:rPr lang="cs-CZ" dirty="0" smtClean="0"/>
              <a:t>Magnetické vlastnosti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964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MĚŘENÍ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zjišťování hodnot důležitých veličin jako jsou např.:</a:t>
            </a:r>
            <a:br>
              <a:rPr lang="cs-CZ" dirty="0"/>
            </a:br>
            <a:r>
              <a:rPr lang="cs-CZ" dirty="0"/>
              <a:t>teplota varu, teplota tání nebo hustota</a:t>
            </a:r>
          </a:p>
        </p:txBody>
      </p:sp>
    </p:spTree>
    <p:extLst>
      <p:ext uri="{BB962C8B-B14F-4D97-AF65-F5344CB8AC3E}">
        <p14:creationId xmlns:p14="http://schemas.microsoft.com/office/powerpoint/2010/main" val="321637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Hustota látek</a:t>
            </a:r>
            <a:endParaRPr lang="cs-CZ" dirty="0"/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725"/>
            <a:ext cx="7239000" cy="890588"/>
          </a:xfrm>
        </p:spPr>
        <p:txBody>
          <a:bodyPr>
            <a:normAutofit fontScale="92500" lnSpcReduction="20000"/>
          </a:bodyPr>
          <a:lstStyle/>
          <a:p>
            <a:r>
              <a:rPr lang="cs-CZ" smtClean="0"/>
              <a:t>Hustota látky </a:t>
            </a:r>
            <a:r>
              <a:rPr lang="el-GR" smtClean="0"/>
              <a:t>ρ</a:t>
            </a:r>
            <a:r>
              <a:rPr lang="cs-CZ" smtClean="0"/>
              <a:t> je dána podílem hmotnosti m a objemu V tělesa z určité látky.</a:t>
            </a:r>
          </a:p>
        </p:txBody>
      </p:sp>
      <p:grpSp>
        <p:nvGrpSpPr>
          <p:cNvPr id="31748" name="Skupina 12"/>
          <p:cNvGrpSpPr>
            <a:grpSpLocks/>
          </p:cNvGrpSpPr>
          <p:nvPr/>
        </p:nvGrpSpPr>
        <p:grpSpPr bwMode="auto">
          <a:xfrm>
            <a:off x="2000250" y="2643188"/>
            <a:ext cx="4643438" cy="2132012"/>
            <a:chOff x="1571604" y="2577108"/>
            <a:chExt cx="4643470" cy="2132412"/>
          </a:xfrm>
        </p:grpSpPr>
        <p:sp>
          <p:nvSpPr>
            <p:cNvPr id="12" name="Obdélník 11"/>
            <p:cNvSpPr/>
            <p:nvPr/>
          </p:nvSpPr>
          <p:spPr>
            <a:xfrm>
              <a:off x="1571604" y="2714620"/>
              <a:ext cx="4143404" cy="1928826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grpSp>
          <p:nvGrpSpPr>
            <p:cNvPr id="31759" name="Skupina 10"/>
            <p:cNvGrpSpPr>
              <a:grpSpLocks/>
            </p:cNvGrpSpPr>
            <p:nvPr/>
          </p:nvGrpSpPr>
          <p:grpSpPr bwMode="auto">
            <a:xfrm>
              <a:off x="1857356" y="2577108"/>
              <a:ext cx="4357718" cy="2132412"/>
              <a:chOff x="1857356" y="2577108"/>
              <a:chExt cx="4357718" cy="2132412"/>
            </a:xfrm>
          </p:grpSpPr>
          <p:sp>
            <p:nvSpPr>
              <p:cNvPr id="31760" name="TextovéPole 6"/>
              <p:cNvSpPr txBox="1">
                <a:spLocks noChangeArrowheads="1"/>
              </p:cNvSpPr>
              <p:nvPr/>
            </p:nvSpPr>
            <p:spPr bwMode="auto">
              <a:xfrm>
                <a:off x="3786182" y="2577108"/>
                <a:ext cx="785818" cy="9233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rebuchet MS" pitchFamily="34" charset="0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cs-CZ" sz="5400" smtClean="0">
                    <a:solidFill>
                      <a:prstClr val="black"/>
                    </a:solidFill>
                    <a:cs typeface="Arial" charset="0"/>
                  </a:rPr>
                  <a:t>m</a:t>
                </a:r>
              </a:p>
            </p:txBody>
          </p:sp>
          <p:grpSp>
            <p:nvGrpSpPr>
              <p:cNvPr id="31761" name="Skupina 9"/>
              <p:cNvGrpSpPr>
                <a:grpSpLocks/>
              </p:cNvGrpSpPr>
              <p:nvPr/>
            </p:nvGrpSpPr>
            <p:grpSpPr bwMode="auto">
              <a:xfrm>
                <a:off x="1857356" y="3071810"/>
                <a:ext cx="4357718" cy="1637710"/>
                <a:chOff x="1857356" y="3071810"/>
                <a:chExt cx="4357718" cy="1637710"/>
              </a:xfrm>
            </p:grpSpPr>
            <p:cxnSp>
              <p:nvCxnSpPr>
                <p:cNvPr id="5" name="Přímá spojovací čára 4"/>
                <p:cNvCxnSpPr/>
                <p:nvPr/>
              </p:nvCxnSpPr>
              <p:spPr>
                <a:xfrm>
                  <a:off x="3143240" y="3572657"/>
                  <a:ext cx="2071702" cy="1588"/>
                </a:xfrm>
                <a:prstGeom prst="line">
                  <a:avLst/>
                </a:prstGeom>
                <a:ln/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1763" name="TextovéPole 5"/>
                <p:cNvSpPr txBox="1">
                  <a:spLocks noChangeArrowheads="1"/>
                </p:cNvSpPr>
                <p:nvPr/>
              </p:nvSpPr>
              <p:spPr bwMode="auto">
                <a:xfrm>
                  <a:off x="1857356" y="3071810"/>
                  <a:ext cx="4357718" cy="10156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5pPr>
                  <a:lvl6pPr marL="25146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6pPr>
                  <a:lvl7pPr marL="29718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7pPr>
                  <a:lvl8pPr marL="34290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8pPr>
                  <a:lvl9pPr marL="38862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el-GR" sz="6000" smtClean="0">
                      <a:solidFill>
                        <a:prstClr val="black"/>
                      </a:solidFill>
                      <a:cs typeface="Arial" charset="0"/>
                    </a:rPr>
                    <a:t>ρ</a:t>
                  </a:r>
                  <a:r>
                    <a:rPr lang="cs-CZ" sz="6000" smtClean="0">
                      <a:solidFill>
                        <a:prstClr val="black"/>
                      </a:solidFill>
                      <a:cs typeface="Arial" charset="0"/>
                    </a:rPr>
                    <a:t> =  </a:t>
                  </a:r>
                </a:p>
              </p:txBody>
            </p:sp>
            <p:sp>
              <p:nvSpPr>
                <p:cNvPr id="31764" name="TextovéPole 8"/>
                <p:cNvSpPr txBox="1">
                  <a:spLocks noChangeArrowheads="1"/>
                </p:cNvSpPr>
                <p:nvPr/>
              </p:nvSpPr>
              <p:spPr bwMode="auto">
                <a:xfrm>
                  <a:off x="3893339" y="3786190"/>
                  <a:ext cx="571504" cy="92333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5pPr>
                  <a:lvl6pPr marL="25146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6pPr>
                  <a:lvl7pPr marL="29718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7pPr>
                  <a:lvl8pPr marL="34290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8pPr>
                  <a:lvl9pPr marL="38862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Trebuchet MS" pitchFamily="34" charset="0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cs-CZ" sz="5400" smtClean="0">
                      <a:solidFill>
                        <a:prstClr val="black"/>
                      </a:solidFill>
                      <a:cs typeface="Arial" charset="0"/>
                    </a:rPr>
                    <a:t>V</a:t>
                  </a:r>
                </a:p>
              </p:txBody>
            </p:sp>
          </p:grpSp>
        </p:grpSp>
      </p:grpSp>
      <p:sp>
        <p:nvSpPr>
          <p:cNvPr id="31749" name="TextovéPole 13"/>
          <p:cNvSpPr txBox="1">
            <a:spLocks noChangeArrowheads="1"/>
          </p:cNvSpPr>
          <p:nvPr/>
        </p:nvSpPr>
        <p:spPr bwMode="auto">
          <a:xfrm>
            <a:off x="428625" y="5143500"/>
            <a:ext cx="19288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800" smtClean="0">
                <a:solidFill>
                  <a:prstClr val="black"/>
                </a:solidFill>
                <a:cs typeface="Arial" charset="0"/>
              </a:rPr>
              <a:t>Jednotka:</a:t>
            </a:r>
          </a:p>
        </p:txBody>
      </p:sp>
      <p:sp>
        <p:nvSpPr>
          <p:cNvPr id="31750" name="TextovéPole 17"/>
          <p:cNvSpPr txBox="1">
            <a:spLocks noChangeArrowheads="1"/>
          </p:cNvSpPr>
          <p:nvPr/>
        </p:nvSpPr>
        <p:spPr bwMode="auto">
          <a:xfrm flipH="1">
            <a:off x="2786063" y="4929188"/>
            <a:ext cx="10001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5400" smtClean="0">
                <a:solidFill>
                  <a:prstClr val="black"/>
                </a:solidFill>
                <a:cs typeface="Arial" charset="0"/>
              </a:rPr>
              <a:t>kg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 rot="10800000" flipV="1">
            <a:off x="2668588" y="5857875"/>
            <a:ext cx="1071562" cy="1588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752" name="TextovéPole 21"/>
          <p:cNvSpPr txBox="1">
            <a:spLocks noChangeArrowheads="1"/>
          </p:cNvSpPr>
          <p:nvPr/>
        </p:nvSpPr>
        <p:spPr bwMode="auto">
          <a:xfrm flipH="1">
            <a:off x="2786063" y="5786438"/>
            <a:ext cx="10001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5400" smtClean="0">
                <a:solidFill>
                  <a:prstClr val="black"/>
                </a:solidFill>
                <a:cs typeface="Arial" charset="0"/>
              </a:rPr>
              <a:t>m</a:t>
            </a:r>
            <a:r>
              <a:rPr lang="cs-CZ" sz="5400" baseline="30000" smtClean="0">
                <a:solidFill>
                  <a:prstClr val="black"/>
                </a:solidFill>
                <a:cs typeface="Arial" charset="0"/>
              </a:rPr>
              <a:t>3</a:t>
            </a:r>
          </a:p>
        </p:txBody>
      </p:sp>
      <p:sp>
        <p:nvSpPr>
          <p:cNvPr id="31753" name="TextovéPole 27"/>
          <p:cNvSpPr txBox="1">
            <a:spLocks noChangeArrowheads="1"/>
          </p:cNvSpPr>
          <p:nvPr/>
        </p:nvSpPr>
        <p:spPr bwMode="auto">
          <a:xfrm flipH="1">
            <a:off x="5000625" y="4929188"/>
            <a:ext cx="5715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5400" smtClean="0">
                <a:solidFill>
                  <a:prstClr val="black"/>
                </a:solidFill>
                <a:cs typeface="Arial" charset="0"/>
              </a:rPr>
              <a:t>g</a:t>
            </a:r>
          </a:p>
        </p:txBody>
      </p:sp>
      <p:cxnSp>
        <p:nvCxnSpPr>
          <p:cNvPr id="29" name="Přímá spojovací čára 28"/>
          <p:cNvCxnSpPr/>
          <p:nvPr/>
        </p:nvCxnSpPr>
        <p:spPr>
          <a:xfrm rot="10800000" flipV="1">
            <a:off x="4740275" y="5857875"/>
            <a:ext cx="1071563" cy="1588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755" name="TextovéPole 29"/>
          <p:cNvSpPr txBox="1">
            <a:spLocks noChangeArrowheads="1"/>
          </p:cNvSpPr>
          <p:nvPr/>
        </p:nvSpPr>
        <p:spPr bwMode="auto">
          <a:xfrm flipH="1">
            <a:off x="4643438" y="5786438"/>
            <a:ext cx="14287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5400" smtClean="0">
                <a:solidFill>
                  <a:prstClr val="black"/>
                </a:solidFill>
                <a:cs typeface="Arial" charset="0"/>
              </a:rPr>
              <a:t>cm</a:t>
            </a:r>
            <a:r>
              <a:rPr lang="cs-CZ" sz="5400" baseline="30000" smtClean="0">
                <a:solidFill>
                  <a:prstClr val="black"/>
                </a:solidFill>
                <a:cs typeface="Arial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23068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Vodivost Látek</a:t>
            </a:r>
            <a:endParaRPr lang="cs-CZ" dirty="0"/>
          </a:p>
        </p:txBody>
      </p:sp>
      <p:sp>
        <p:nvSpPr>
          <p:cNvPr id="327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Látky dělíme podle vodivosti na:</a:t>
            </a:r>
          </a:p>
          <a:p>
            <a:pPr lvl="1"/>
            <a:r>
              <a:rPr lang="cs-CZ" smtClean="0">
                <a:solidFill>
                  <a:schemeClr val="tx2"/>
                </a:solidFill>
              </a:rPr>
              <a:t>vodiče</a:t>
            </a:r>
            <a:r>
              <a:rPr lang="cs-CZ" smtClean="0"/>
              <a:t> – vedou el. proud</a:t>
            </a:r>
          </a:p>
          <a:p>
            <a:pPr lvl="2"/>
            <a:r>
              <a:rPr lang="cs-CZ" smtClean="0"/>
              <a:t>kovy</a:t>
            </a:r>
          </a:p>
          <a:p>
            <a:pPr lvl="2"/>
            <a:r>
              <a:rPr lang="cs-CZ" smtClean="0"/>
              <a:t>roztoky elektrolytů (kyselin, hydroxidů, solí)</a:t>
            </a:r>
          </a:p>
          <a:p>
            <a:pPr lvl="2"/>
            <a:r>
              <a:rPr lang="cs-CZ" smtClean="0"/>
              <a:t>grafit (tuha)</a:t>
            </a:r>
          </a:p>
          <a:p>
            <a:pPr lvl="2"/>
            <a:r>
              <a:rPr lang="cs-CZ" smtClean="0"/>
              <a:t>voda</a:t>
            </a:r>
          </a:p>
          <a:p>
            <a:pPr lvl="1"/>
            <a:r>
              <a:rPr lang="cs-CZ" smtClean="0">
                <a:solidFill>
                  <a:schemeClr val="tx2"/>
                </a:solidFill>
              </a:rPr>
              <a:t>polovodiče</a:t>
            </a:r>
          </a:p>
          <a:p>
            <a:pPr lvl="1"/>
            <a:r>
              <a:rPr lang="cs-CZ" smtClean="0">
                <a:solidFill>
                  <a:schemeClr val="tx2"/>
                </a:solidFill>
              </a:rPr>
              <a:t>izolanty</a:t>
            </a:r>
            <a:r>
              <a:rPr lang="cs-CZ" smtClean="0"/>
              <a:t> – nevedou el. proud</a:t>
            </a:r>
          </a:p>
          <a:p>
            <a:pPr lvl="2"/>
            <a:r>
              <a:rPr lang="cs-CZ" smtClean="0"/>
              <a:t>destilovaná voda</a:t>
            </a:r>
          </a:p>
        </p:txBody>
      </p:sp>
    </p:spTree>
    <p:extLst>
      <p:ext uri="{BB962C8B-B14F-4D97-AF65-F5344CB8AC3E}">
        <p14:creationId xmlns:p14="http://schemas.microsoft.com/office/powerpoint/2010/main" val="351559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Rozpustnost</a:t>
            </a: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 látek zkoumáme, zda jsou rozpustné:</a:t>
            </a:r>
          </a:p>
          <a:p>
            <a:pPr lvl="1"/>
            <a:r>
              <a:rPr lang="cs-CZ" smtClean="0"/>
              <a:t>ve vodě</a:t>
            </a:r>
          </a:p>
          <a:p>
            <a:pPr lvl="1"/>
            <a:r>
              <a:rPr lang="cs-CZ" smtClean="0"/>
              <a:t>v organických rozpouštědlech (např. líh, aceton)</a:t>
            </a:r>
          </a:p>
          <a:p>
            <a:pPr lvl="1"/>
            <a:r>
              <a:rPr lang="cs-CZ" smtClean="0"/>
              <a:t>v jiných rozpouštědlech</a:t>
            </a:r>
          </a:p>
        </p:txBody>
      </p:sp>
      <p:pic>
        <p:nvPicPr>
          <p:cNvPr id="33796" name="Obrázek 3" descr="spiri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950" y="3143250"/>
            <a:ext cx="1368425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7" name="Obrázek 4" descr="aceton-158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3717032"/>
            <a:ext cx="1938338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610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cap="none" dirty="0" smtClean="0"/>
              <a:t>p</a:t>
            </a:r>
            <a:r>
              <a:rPr lang="cs-CZ" dirty="0" smtClean="0"/>
              <a:t>H – kyselost a zásaditost</a:t>
            </a:r>
            <a:endParaRPr lang="cs-CZ" dirty="0"/>
          </a:p>
        </p:txBody>
      </p:sp>
      <p:sp>
        <p:nvSpPr>
          <p:cNvPr id="348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pH vyjadřuje kyselost nebo zásaditost látky</a:t>
            </a:r>
          </a:p>
          <a:p>
            <a:r>
              <a:rPr lang="cs-CZ" smtClean="0"/>
              <a:t>měří se </a:t>
            </a:r>
            <a:r>
              <a:rPr lang="cs-CZ" smtClean="0">
                <a:solidFill>
                  <a:schemeClr val="tx2"/>
                </a:solidFill>
              </a:rPr>
              <a:t>univerzálním indikátorovým papírkem</a:t>
            </a:r>
            <a:r>
              <a:rPr lang="cs-CZ" smtClean="0"/>
              <a:t> nebo pH-metrem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4820" name="Obrázek 3" descr="pH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3714750"/>
            <a:ext cx="6954838" cy="60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Obrázek 4" descr="phpapirky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0" y="2643188"/>
            <a:ext cx="2381250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2" name="TextovéPole 5"/>
          <p:cNvSpPr txBox="1">
            <a:spLocks noChangeArrowheads="1"/>
          </p:cNvSpPr>
          <p:nvPr/>
        </p:nvSpPr>
        <p:spPr bwMode="auto">
          <a:xfrm>
            <a:off x="571500" y="4714875"/>
            <a:ext cx="685800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indent="347663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smtClean="0">
                <a:solidFill>
                  <a:prstClr val="black"/>
                </a:solidFill>
                <a:cs typeface="Arial" charset="0"/>
              </a:rPr>
              <a:t>Stupnice pH má 14 stupňů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Blip>
                <a:blip r:embed="rId4"/>
              </a:buBlip>
            </a:pPr>
            <a:r>
              <a:rPr lang="cs-CZ" sz="2400" smtClean="0">
                <a:solidFill>
                  <a:prstClr val="black"/>
                </a:solidFill>
                <a:cs typeface="Arial" charset="0"/>
              </a:rPr>
              <a:t>pH </a:t>
            </a:r>
            <a:r>
              <a:rPr lang="en-US" sz="2400" smtClean="0">
                <a:solidFill>
                  <a:prstClr val="black"/>
                </a:solidFill>
                <a:cs typeface="Arial" charset="0"/>
              </a:rPr>
              <a:t>&lt;7</a:t>
            </a:r>
            <a:r>
              <a:rPr lang="cs-CZ" sz="2400" smtClean="0">
                <a:solidFill>
                  <a:prstClr val="black"/>
                </a:solidFill>
                <a:cs typeface="Arial" charset="0"/>
              </a:rPr>
              <a:t> – látka je </a:t>
            </a:r>
            <a:r>
              <a:rPr lang="cs-CZ" sz="2400" b="1" smtClean="0">
                <a:solidFill>
                  <a:srgbClr val="B13F9A"/>
                </a:solidFill>
                <a:cs typeface="Arial" charset="0"/>
              </a:rPr>
              <a:t>kyselá</a:t>
            </a:r>
            <a:endParaRPr lang="en-US" sz="2400" b="1" smtClean="0">
              <a:solidFill>
                <a:srgbClr val="B13F9A"/>
              </a:solidFill>
              <a:cs typeface="Arial" charset="0"/>
            </a:endParaRP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Blip>
                <a:blip r:embed="rId4"/>
              </a:buBlip>
            </a:pPr>
            <a:r>
              <a:rPr lang="en-US" sz="2400" smtClean="0">
                <a:solidFill>
                  <a:prstClr val="black"/>
                </a:solidFill>
                <a:cs typeface="Arial" charset="0"/>
              </a:rPr>
              <a:t>pH kolem 7</a:t>
            </a:r>
            <a:r>
              <a:rPr lang="cs-CZ" sz="2400" smtClean="0">
                <a:solidFill>
                  <a:prstClr val="black"/>
                </a:solidFill>
                <a:cs typeface="Arial" charset="0"/>
              </a:rPr>
              <a:t> – látka je </a:t>
            </a:r>
            <a:r>
              <a:rPr lang="cs-CZ" sz="2400" b="1" smtClean="0">
                <a:solidFill>
                  <a:srgbClr val="B13F9A"/>
                </a:solidFill>
                <a:cs typeface="Arial" charset="0"/>
              </a:rPr>
              <a:t>neutrální</a:t>
            </a:r>
            <a:endParaRPr lang="en-US" sz="2400" b="1" smtClean="0">
              <a:solidFill>
                <a:srgbClr val="B13F9A"/>
              </a:solidFill>
              <a:cs typeface="Arial" charset="0"/>
            </a:endParaRP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Blip>
                <a:blip r:embed="rId4"/>
              </a:buBlip>
            </a:pPr>
            <a:r>
              <a:rPr lang="en-US" sz="2400" smtClean="0">
                <a:solidFill>
                  <a:prstClr val="black"/>
                </a:solidFill>
                <a:cs typeface="Arial" charset="0"/>
              </a:rPr>
              <a:t>pH &gt; 7</a:t>
            </a:r>
            <a:r>
              <a:rPr lang="cs-CZ" sz="2400" smtClean="0">
                <a:solidFill>
                  <a:prstClr val="black"/>
                </a:solidFill>
                <a:cs typeface="Arial" charset="0"/>
              </a:rPr>
              <a:t> – látka je </a:t>
            </a:r>
            <a:r>
              <a:rPr lang="cs-CZ" sz="2400" b="1" smtClean="0">
                <a:solidFill>
                  <a:srgbClr val="B13F9A"/>
                </a:solidFill>
                <a:cs typeface="Arial" charset="0"/>
              </a:rPr>
              <a:t>zásaditá</a:t>
            </a:r>
          </a:p>
        </p:txBody>
      </p:sp>
    </p:spTree>
    <p:extLst>
      <p:ext uri="{BB962C8B-B14F-4D97-AF65-F5344CB8AC3E}">
        <p14:creationId xmlns:p14="http://schemas.microsoft.com/office/powerpoint/2010/main" val="588769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/>
              <a:t>Zschemie.euweb.cz</a:t>
            </a:r>
            <a:r>
              <a:rPr lang="cs-CZ" sz="2000" dirty="0"/>
              <a:t>: </a:t>
            </a:r>
            <a:r>
              <a:rPr lang="cs-CZ" sz="2000" i="1" dirty="0"/>
              <a:t>Různorodé směsi</a:t>
            </a:r>
            <a:r>
              <a:rPr lang="cs-CZ" sz="2000" dirty="0"/>
              <a:t> [online]. 2012 [cit. 2012-02-23].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www.zschemie.euweb.cz/smesi/smesi1.html</a:t>
            </a:r>
            <a:endParaRPr lang="cs-CZ" sz="2000" dirty="0" smtClean="0"/>
          </a:p>
          <a:p>
            <a:r>
              <a:rPr lang="cs-CZ" sz="2000" i="1" dirty="0"/>
              <a:t>Office.com</a:t>
            </a:r>
            <a:r>
              <a:rPr lang="cs-CZ" sz="2000" dirty="0"/>
              <a:t>: </a:t>
            </a:r>
            <a:r>
              <a:rPr lang="cs-CZ" sz="2000" i="1" dirty="0" err="1"/>
              <a:t>Obrazky</a:t>
            </a:r>
            <a:r>
              <a:rPr lang="cs-CZ" sz="2000" dirty="0"/>
              <a:t> [online]. 2012 [cit. 2012-02-23]. </a:t>
            </a:r>
            <a:r>
              <a:rPr lang="cs-CZ" sz="2000"/>
              <a:t>Dostupné z: http://</a:t>
            </a:r>
            <a:r>
              <a:rPr lang="cs-CZ" sz="2000" smtClean="0"/>
              <a:t>office.microsoft.com/cs-cz/images</a:t>
            </a:r>
            <a:endParaRPr lang="cs-CZ" sz="2000" dirty="0" smtClean="0"/>
          </a:p>
          <a:p>
            <a:r>
              <a:rPr lang="cs-CZ" sz="2000" dirty="0"/>
              <a:t>BENEŠ,CSC., </a:t>
            </a:r>
            <a:r>
              <a:rPr lang="cs-CZ" sz="2000" dirty="0" err="1"/>
              <a:t>Prof.RNDr</a:t>
            </a:r>
            <a:r>
              <a:rPr lang="cs-CZ" sz="2000" dirty="0"/>
              <a:t>. Pavel, </a:t>
            </a:r>
            <a:r>
              <a:rPr lang="cs-CZ" sz="2000" dirty="0" err="1"/>
              <a:t>PhDr.Václav</a:t>
            </a:r>
            <a:r>
              <a:rPr lang="cs-CZ" sz="2000" dirty="0"/>
              <a:t> PUMPR,CSC. a </a:t>
            </a:r>
            <a:r>
              <a:rPr lang="cs-CZ" sz="2000" dirty="0" err="1"/>
              <a:t>Doc.RNDr</a:t>
            </a:r>
            <a:r>
              <a:rPr lang="cs-CZ" sz="2000" dirty="0"/>
              <a:t>. Jiří BANÝR, CSC. </a:t>
            </a:r>
            <a:r>
              <a:rPr lang="cs-CZ" sz="2000" i="1" dirty="0"/>
              <a:t>Základy praktické chemie</a:t>
            </a:r>
            <a:r>
              <a:rPr lang="cs-CZ" sz="2000" dirty="0"/>
              <a:t>: </a:t>
            </a:r>
            <a:r>
              <a:rPr lang="cs-CZ" sz="2000" i="1" dirty="0"/>
              <a:t>pro 8. ročník základní školy</a:t>
            </a:r>
            <a:r>
              <a:rPr lang="cs-CZ" sz="2000" dirty="0"/>
              <a:t>. 2. aktualizované vydání. Praha: Nakladatelství FORTUNA, 2006. ISBN 80-7168-879-7.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1235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438</Words>
  <Application>Microsoft Office PowerPoint</Application>
  <PresentationFormat>Předvádění na obrazovce (4:3)</PresentationFormat>
  <Paragraphs>90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2_Motiv systému Office</vt:lpstr>
      <vt:lpstr>Prezentace aplikace PowerPoint</vt:lpstr>
      <vt:lpstr>Jak zkoumáme látky</vt:lpstr>
      <vt:lpstr>Tělesa a látky</vt:lpstr>
      <vt:lpstr>POZOROVÁNÍ</vt:lpstr>
      <vt:lpstr>Vlastnosti látek poznáváme svými  smysly</vt:lpstr>
      <vt:lpstr>POZOR !!!</vt:lpstr>
      <vt:lpstr> Pokus (experiment) </vt:lpstr>
      <vt:lpstr>MĚŘENÍ</vt:lpstr>
      <vt:lpstr>Hustota látek</vt:lpstr>
      <vt:lpstr>Vodivost Látek</vt:lpstr>
      <vt:lpstr>Rozpustnost</vt:lpstr>
      <vt:lpstr>pH – kyselost a zásaditost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zkoumáme látky</dc:title>
  <dc:creator>Fiedlerová Ivana</dc:creator>
  <cp:lastModifiedBy>Fiedlerová Ivana</cp:lastModifiedBy>
  <cp:revision>13</cp:revision>
  <dcterms:created xsi:type="dcterms:W3CDTF">2012-02-16T10:15:28Z</dcterms:created>
  <dcterms:modified xsi:type="dcterms:W3CDTF">2012-03-04T11:34:49Z</dcterms:modified>
</cp:coreProperties>
</file>