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F5498-1AB8-45AF-9BC1-BBE94E5D5227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4F656-0684-4208-9BC2-DCB46DC006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3"/>
            <a:ext cx="7774632" cy="276373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MATEMATIKA A JEJÍ APLIKACE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>
                <a:latin typeface="Times New Roman" pitchFamily="18" charset="0"/>
                <a:cs typeface="Times New Roman" pitchFamily="18" charset="0"/>
              </a:rPr>
              <a:t>Zaokrouhlování čísel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VY_32_INOVACE_zaokrouhlovanicisel_11</a:t>
            </a:r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293096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293096"/>
            <a:ext cx="8187710" cy="158417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7"/>
          <p:cNvGrpSpPr>
            <a:grpSpLocks noChangeAspect="1"/>
          </p:cNvGrpSpPr>
          <p:nvPr/>
        </p:nvGrpSpPr>
        <p:grpSpPr bwMode="auto">
          <a:xfrm>
            <a:off x="0" y="1988840"/>
            <a:ext cx="9144000" cy="2232248"/>
            <a:chOff x="4672" y="5144"/>
            <a:chExt cx="6488" cy="1033"/>
          </a:xfrm>
          <a:solidFill>
            <a:schemeClr val="bg1"/>
          </a:solidFill>
        </p:grpSpPr>
        <p:sp>
          <p:nvSpPr>
            <p:cNvPr id="3" name="AutoShape 78"/>
            <p:cNvSpPr>
              <a:spLocks noChangeAspect="1" noChangeArrowheads="1"/>
            </p:cNvSpPr>
            <p:nvPr/>
          </p:nvSpPr>
          <p:spPr bwMode="auto">
            <a:xfrm>
              <a:off x="4672" y="5144"/>
              <a:ext cx="6488" cy="103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" name="Line 79"/>
            <p:cNvSpPr>
              <a:spLocks noChangeShapeType="1"/>
            </p:cNvSpPr>
            <p:nvPr/>
          </p:nvSpPr>
          <p:spPr bwMode="auto">
            <a:xfrm>
              <a:off x="4860" y="5812"/>
              <a:ext cx="6018" cy="1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" name="Line 80"/>
            <p:cNvSpPr>
              <a:spLocks noChangeShapeType="1"/>
            </p:cNvSpPr>
            <p:nvPr/>
          </p:nvSpPr>
          <p:spPr bwMode="auto">
            <a:xfrm>
              <a:off x="5083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Line 81"/>
            <p:cNvSpPr>
              <a:spLocks noChangeShapeType="1"/>
            </p:cNvSpPr>
            <p:nvPr/>
          </p:nvSpPr>
          <p:spPr bwMode="auto">
            <a:xfrm>
              <a:off x="10507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Line 82"/>
            <p:cNvSpPr>
              <a:spLocks noChangeShapeType="1"/>
            </p:cNvSpPr>
            <p:nvPr/>
          </p:nvSpPr>
          <p:spPr bwMode="auto">
            <a:xfrm>
              <a:off x="10320" y="5753"/>
              <a:ext cx="1" cy="18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Line 83"/>
            <p:cNvSpPr>
              <a:spLocks noChangeShapeType="1"/>
            </p:cNvSpPr>
            <p:nvPr/>
          </p:nvSpPr>
          <p:spPr bwMode="auto">
            <a:xfrm>
              <a:off x="10133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Line 84"/>
            <p:cNvSpPr>
              <a:spLocks noChangeShapeType="1"/>
            </p:cNvSpPr>
            <p:nvPr/>
          </p:nvSpPr>
          <p:spPr bwMode="auto">
            <a:xfrm>
              <a:off x="9759" y="5753"/>
              <a:ext cx="1" cy="18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" name="Line 85"/>
            <p:cNvSpPr>
              <a:spLocks noChangeShapeType="1"/>
            </p:cNvSpPr>
            <p:nvPr/>
          </p:nvSpPr>
          <p:spPr bwMode="auto">
            <a:xfrm>
              <a:off x="9011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Line 86"/>
            <p:cNvSpPr>
              <a:spLocks noChangeShapeType="1"/>
            </p:cNvSpPr>
            <p:nvPr/>
          </p:nvSpPr>
          <p:spPr bwMode="auto">
            <a:xfrm>
              <a:off x="9572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Line 87"/>
            <p:cNvSpPr>
              <a:spLocks noChangeShapeType="1"/>
            </p:cNvSpPr>
            <p:nvPr/>
          </p:nvSpPr>
          <p:spPr bwMode="auto">
            <a:xfrm>
              <a:off x="9198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Line 88"/>
            <p:cNvSpPr>
              <a:spLocks noChangeShapeType="1"/>
            </p:cNvSpPr>
            <p:nvPr/>
          </p:nvSpPr>
          <p:spPr bwMode="auto">
            <a:xfrm>
              <a:off x="10694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Line 89"/>
            <p:cNvSpPr>
              <a:spLocks noChangeShapeType="1"/>
            </p:cNvSpPr>
            <p:nvPr/>
          </p:nvSpPr>
          <p:spPr bwMode="auto">
            <a:xfrm>
              <a:off x="9946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" name="Line 90"/>
            <p:cNvSpPr>
              <a:spLocks noChangeShapeType="1"/>
            </p:cNvSpPr>
            <p:nvPr/>
          </p:nvSpPr>
          <p:spPr bwMode="auto">
            <a:xfrm>
              <a:off x="7328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Line 91"/>
            <p:cNvSpPr>
              <a:spLocks noChangeShapeType="1"/>
            </p:cNvSpPr>
            <p:nvPr/>
          </p:nvSpPr>
          <p:spPr bwMode="auto">
            <a:xfrm>
              <a:off x="7141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" name="Line 92"/>
            <p:cNvSpPr>
              <a:spLocks noChangeShapeType="1"/>
            </p:cNvSpPr>
            <p:nvPr/>
          </p:nvSpPr>
          <p:spPr bwMode="auto">
            <a:xfrm>
              <a:off x="6954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Line 93"/>
            <p:cNvSpPr>
              <a:spLocks noChangeShapeType="1"/>
            </p:cNvSpPr>
            <p:nvPr/>
          </p:nvSpPr>
          <p:spPr bwMode="auto">
            <a:xfrm>
              <a:off x="9385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Line 94"/>
            <p:cNvSpPr>
              <a:spLocks noChangeShapeType="1"/>
            </p:cNvSpPr>
            <p:nvPr/>
          </p:nvSpPr>
          <p:spPr bwMode="auto">
            <a:xfrm>
              <a:off x="6767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0" name="Line 95"/>
            <p:cNvSpPr>
              <a:spLocks noChangeShapeType="1"/>
            </p:cNvSpPr>
            <p:nvPr/>
          </p:nvSpPr>
          <p:spPr bwMode="auto">
            <a:xfrm>
              <a:off x="6580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1" name="Line 96"/>
            <p:cNvSpPr>
              <a:spLocks noChangeShapeType="1"/>
            </p:cNvSpPr>
            <p:nvPr/>
          </p:nvSpPr>
          <p:spPr bwMode="auto">
            <a:xfrm>
              <a:off x="8824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Line 97"/>
            <p:cNvSpPr>
              <a:spLocks noChangeShapeType="1"/>
            </p:cNvSpPr>
            <p:nvPr/>
          </p:nvSpPr>
          <p:spPr bwMode="auto">
            <a:xfrm>
              <a:off x="6393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3" name="Line 98"/>
            <p:cNvSpPr>
              <a:spLocks noChangeShapeType="1"/>
            </p:cNvSpPr>
            <p:nvPr/>
          </p:nvSpPr>
          <p:spPr bwMode="auto">
            <a:xfrm>
              <a:off x="8637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4" name="Line 99"/>
            <p:cNvSpPr>
              <a:spLocks noChangeShapeType="1"/>
            </p:cNvSpPr>
            <p:nvPr/>
          </p:nvSpPr>
          <p:spPr bwMode="auto">
            <a:xfrm>
              <a:off x="6206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5" name="Line 100"/>
            <p:cNvSpPr>
              <a:spLocks noChangeShapeType="1"/>
            </p:cNvSpPr>
            <p:nvPr/>
          </p:nvSpPr>
          <p:spPr bwMode="auto">
            <a:xfrm>
              <a:off x="8450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6" name="Line 101"/>
            <p:cNvSpPr>
              <a:spLocks noChangeShapeType="1"/>
            </p:cNvSpPr>
            <p:nvPr/>
          </p:nvSpPr>
          <p:spPr bwMode="auto">
            <a:xfrm>
              <a:off x="6018" y="5753"/>
              <a:ext cx="2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7" name="Line 102"/>
            <p:cNvSpPr>
              <a:spLocks noChangeShapeType="1"/>
            </p:cNvSpPr>
            <p:nvPr/>
          </p:nvSpPr>
          <p:spPr bwMode="auto">
            <a:xfrm>
              <a:off x="8263" y="5753"/>
              <a:ext cx="1" cy="184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8" name="Line 103"/>
            <p:cNvSpPr>
              <a:spLocks noChangeShapeType="1"/>
            </p:cNvSpPr>
            <p:nvPr/>
          </p:nvSpPr>
          <p:spPr bwMode="auto">
            <a:xfrm>
              <a:off x="5831" y="5753"/>
              <a:ext cx="2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9" name="Line 104"/>
            <p:cNvSpPr>
              <a:spLocks noChangeShapeType="1"/>
            </p:cNvSpPr>
            <p:nvPr/>
          </p:nvSpPr>
          <p:spPr bwMode="auto">
            <a:xfrm>
              <a:off x="8076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0" name="Line 105"/>
            <p:cNvSpPr>
              <a:spLocks noChangeShapeType="1"/>
            </p:cNvSpPr>
            <p:nvPr/>
          </p:nvSpPr>
          <p:spPr bwMode="auto">
            <a:xfrm>
              <a:off x="5644" y="5753"/>
              <a:ext cx="2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" name="Line 106"/>
            <p:cNvSpPr>
              <a:spLocks noChangeShapeType="1"/>
            </p:cNvSpPr>
            <p:nvPr/>
          </p:nvSpPr>
          <p:spPr bwMode="auto">
            <a:xfrm>
              <a:off x="7889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2" name="Line 107"/>
            <p:cNvSpPr>
              <a:spLocks noChangeShapeType="1"/>
            </p:cNvSpPr>
            <p:nvPr/>
          </p:nvSpPr>
          <p:spPr bwMode="auto">
            <a:xfrm>
              <a:off x="5457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3" name="Line 108"/>
            <p:cNvSpPr>
              <a:spLocks noChangeShapeType="1"/>
            </p:cNvSpPr>
            <p:nvPr/>
          </p:nvSpPr>
          <p:spPr bwMode="auto">
            <a:xfrm>
              <a:off x="7702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4" name="Line 109"/>
            <p:cNvSpPr>
              <a:spLocks noChangeShapeType="1"/>
            </p:cNvSpPr>
            <p:nvPr/>
          </p:nvSpPr>
          <p:spPr bwMode="auto">
            <a:xfrm>
              <a:off x="5270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5" name="Line 110"/>
            <p:cNvSpPr>
              <a:spLocks noChangeShapeType="1"/>
            </p:cNvSpPr>
            <p:nvPr/>
          </p:nvSpPr>
          <p:spPr bwMode="auto">
            <a:xfrm>
              <a:off x="7515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6" name="Text Box 111"/>
            <p:cNvSpPr txBox="1">
              <a:spLocks noChangeArrowheads="1"/>
            </p:cNvSpPr>
            <p:nvPr/>
          </p:nvSpPr>
          <p:spPr bwMode="auto">
            <a:xfrm>
              <a:off x="5004" y="5541"/>
              <a:ext cx="5977" cy="153"/>
            </a:xfrm>
            <a:prstGeom prst="rect">
              <a:avLst/>
            </a:prstGeom>
            <a:grpFill/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cs-CZ" sz="1400" dirty="0">
                  <a:solidFill>
                    <a:sysClr val="windowText" lastClr="000000"/>
                  </a:solidFill>
                </a:rPr>
                <a:t> 0    1    2    3    4    5    6    7    8    9   10  11  12  13  14   15  16  17  18  19  20  21  22   23  24  25  26  27   28  29  30 </a:t>
              </a:r>
            </a:p>
          </p:txBody>
        </p:sp>
      </p:grpSp>
      <p:sp>
        <p:nvSpPr>
          <p:cNvPr id="37" name="TextovéPole 36"/>
          <p:cNvSpPr txBox="1"/>
          <p:nvPr/>
        </p:nvSpPr>
        <p:spPr>
          <a:xfrm>
            <a:off x="755576" y="476672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ČÍSELNÁ OSA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565150" y="5042446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9" name="Line 5"/>
          <p:cNvSpPr>
            <a:spLocks noChangeShapeType="1"/>
          </p:cNvSpPr>
          <p:nvPr/>
        </p:nvSpPr>
        <p:spPr bwMode="auto">
          <a:xfrm>
            <a:off x="1138238" y="5042446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0" name="Line 6"/>
          <p:cNvSpPr>
            <a:spLocks noChangeShapeType="1"/>
          </p:cNvSpPr>
          <p:nvPr/>
        </p:nvSpPr>
        <p:spPr bwMode="auto">
          <a:xfrm>
            <a:off x="1022350" y="5042446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1" name="Line 7"/>
          <p:cNvSpPr>
            <a:spLocks noChangeShapeType="1"/>
          </p:cNvSpPr>
          <p:nvPr/>
        </p:nvSpPr>
        <p:spPr bwMode="auto">
          <a:xfrm>
            <a:off x="793750" y="5042446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2" name="Line 8"/>
          <p:cNvSpPr>
            <a:spLocks noChangeShapeType="1"/>
          </p:cNvSpPr>
          <p:nvPr/>
        </p:nvSpPr>
        <p:spPr bwMode="auto">
          <a:xfrm>
            <a:off x="681038" y="5042446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3" name="Line 9"/>
          <p:cNvSpPr>
            <a:spLocks noChangeShapeType="1"/>
          </p:cNvSpPr>
          <p:nvPr/>
        </p:nvSpPr>
        <p:spPr bwMode="auto">
          <a:xfrm>
            <a:off x="12509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4" name="Line 10"/>
          <p:cNvSpPr>
            <a:spLocks noChangeShapeType="1"/>
          </p:cNvSpPr>
          <p:nvPr/>
        </p:nvSpPr>
        <p:spPr bwMode="auto">
          <a:xfrm>
            <a:off x="909638" y="5042446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5" name="Line 11"/>
          <p:cNvSpPr>
            <a:spLocks noChangeShapeType="1"/>
          </p:cNvSpPr>
          <p:nvPr/>
        </p:nvSpPr>
        <p:spPr bwMode="auto">
          <a:xfrm>
            <a:off x="1366838" y="5042446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6" name="Line 12"/>
          <p:cNvSpPr>
            <a:spLocks noChangeShapeType="1"/>
          </p:cNvSpPr>
          <p:nvPr/>
        </p:nvSpPr>
        <p:spPr bwMode="auto">
          <a:xfrm>
            <a:off x="14795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7" name="Line 13"/>
          <p:cNvSpPr>
            <a:spLocks noChangeShapeType="1"/>
          </p:cNvSpPr>
          <p:nvPr/>
        </p:nvSpPr>
        <p:spPr bwMode="auto">
          <a:xfrm>
            <a:off x="17081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8" name="Line 14"/>
          <p:cNvSpPr>
            <a:spLocks noChangeShapeType="1"/>
          </p:cNvSpPr>
          <p:nvPr/>
        </p:nvSpPr>
        <p:spPr bwMode="auto">
          <a:xfrm>
            <a:off x="1824038" y="5042446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9" name="Line 15"/>
          <p:cNvSpPr>
            <a:spLocks noChangeShapeType="1"/>
          </p:cNvSpPr>
          <p:nvPr/>
        </p:nvSpPr>
        <p:spPr bwMode="auto">
          <a:xfrm>
            <a:off x="19367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0" name="Line 16"/>
          <p:cNvSpPr>
            <a:spLocks noChangeShapeType="1"/>
          </p:cNvSpPr>
          <p:nvPr/>
        </p:nvSpPr>
        <p:spPr bwMode="auto">
          <a:xfrm>
            <a:off x="2052638" y="5042446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1" name="Line 17"/>
          <p:cNvSpPr>
            <a:spLocks noChangeShapeType="1"/>
          </p:cNvSpPr>
          <p:nvPr/>
        </p:nvSpPr>
        <p:spPr bwMode="auto">
          <a:xfrm>
            <a:off x="21653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2" name="Line 18"/>
          <p:cNvSpPr>
            <a:spLocks noChangeShapeType="1"/>
          </p:cNvSpPr>
          <p:nvPr/>
        </p:nvSpPr>
        <p:spPr bwMode="auto">
          <a:xfrm>
            <a:off x="23939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3" name="Line 19"/>
          <p:cNvSpPr>
            <a:spLocks noChangeShapeType="1"/>
          </p:cNvSpPr>
          <p:nvPr/>
        </p:nvSpPr>
        <p:spPr bwMode="auto">
          <a:xfrm>
            <a:off x="2281238" y="5042446"/>
            <a:ext cx="1587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4" name="Line 20"/>
          <p:cNvSpPr>
            <a:spLocks noChangeShapeType="1"/>
          </p:cNvSpPr>
          <p:nvPr/>
        </p:nvSpPr>
        <p:spPr bwMode="auto">
          <a:xfrm>
            <a:off x="2509838" y="5042446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5" name="Line 21"/>
          <p:cNvSpPr>
            <a:spLocks noChangeShapeType="1"/>
          </p:cNvSpPr>
          <p:nvPr/>
        </p:nvSpPr>
        <p:spPr bwMode="auto">
          <a:xfrm>
            <a:off x="2622550" y="5042446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6" name="Line 22"/>
          <p:cNvSpPr>
            <a:spLocks noChangeShapeType="1"/>
          </p:cNvSpPr>
          <p:nvPr/>
        </p:nvSpPr>
        <p:spPr bwMode="auto">
          <a:xfrm>
            <a:off x="28511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7" name="Line 23"/>
          <p:cNvSpPr>
            <a:spLocks noChangeShapeType="1"/>
          </p:cNvSpPr>
          <p:nvPr/>
        </p:nvSpPr>
        <p:spPr bwMode="auto">
          <a:xfrm>
            <a:off x="2967038" y="5042446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8" name="Line 24"/>
          <p:cNvSpPr>
            <a:spLocks noChangeShapeType="1"/>
          </p:cNvSpPr>
          <p:nvPr/>
        </p:nvSpPr>
        <p:spPr bwMode="auto">
          <a:xfrm>
            <a:off x="30797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9" name="Line 25"/>
          <p:cNvSpPr>
            <a:spLocks noChangeShapeType="1"/>
          </p:cNvSpPr>
          <p:nvPr/>
        </p:nvSpPr>
        <p:spPr bwMode="auto">
          <a:xfrm>
            <a:off x="3195638" y="5042446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0" name="Line 26"/>
          <p:cNvSpPr>
            <a:spLocks noChangeShapeType="1"/>
          </p:cNvSpPr>
          <p:nvPr/>
        </p:nvSpPr>
        <p:spPr bwMode="auto">
          <a:xfrm>
            <a:off x="33083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1" name="Line 27"/>
          <p:cNvSpPr>
            <a:spLocks noChangeShapeType="1"/>
          </p:cNvSpPr>
          <p:nvPr/>
        </p:nvSpPr>
        <p:spPr bwMode="auto">
          <a:xfrm>
            <a:off x="3424238" y="5042446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2" name="Line 28"/>
          <p:cNvSpPr>
            <a:spLocks noChangeShapeType="1"/>
          </p:cNvSpPr>
          <p:nvPr/>
        </p:nvSpPr>
        <p:spPr bwMode="auto">
          <a:xfrm>
            <a:off x="3652838" y="5042446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3" name="Line 29"/>
          <p:cNvSpPr>
            <a:spLocks noChangeShapeType="1"/>
          </p:cNvSpPr>
          <p:nvPr/>
        </p:nvSpPr>
        <p:spPr bwMode="auto">
          <a:xfrm>
            <a:off x="37655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4" name="Line 30"/>
          <p:cNvSpPr>
            <a:spLocks noChangeShapeType="1"/>
          </p:cNvSpPr>
          <p:nvPr/>
        </p:nvSpPr>
        <p:spPr bwMode="auto">
          <a:xfrm>
            <a:off x="39941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5" name="Line 31"/>
          <p:cNvSpPr>
            <a:spLocks noChangeShapeType="1"/>
          </p:cNvSpPr>
          <p:nvPr/>
        </p:nvSpPr>
        <p:spPr bwMode="auto">
          <a:xfrm>
            <a:off x="4110038" y="5042446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6" name="Line 32"/>
          <p:cNvSpPr>
            <a:spLocks noChangeShapeType="1"/>
          </p:cNvSpPr>
          <p:nvPr/>
        </p:nvSpPr>
        <p:spPr bwMode="auto">
          <a:xfrm>
            <a:off x="42227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7" name="Line 33"/>
          <p:cNvSpPr>
            <a:spLocks noChangeShapeType="1"/>
          </p:cNvSpPr>
          <p:nvPr/>
        </p:nvSpPr>
        <p:spPr bwMode="auto">
          <a:xfrm>
            <a:off x="43370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8" name="Line 34"/>
          <p:cNvSpPr>
            <a:spLocks noChangeShapeType="1"/>
          </p:cNvSpPr>
          <p:nvPr/>
        </p:nvSpPr>
        <p:spPr bwMode="auto">
          <a:xfrm>
            <a:off x="4451350" y="5042446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9" name="Line 35"/>
          <p:cNvSpPr>
            <a:spLocks noChangeShapeType="1"/>
          </p:cNvSpPr>
          <p:nvPr/>
        </p:nvSpPr>
        <p:spPr bwMode="auto">
          <a:xfrm>
            <a:off x="45656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0" name="Line 36"/>
          <p:cNvSpPr>
            <a:spLocks noChangeShapeType="1"/>
          </p:cNvSpPr>
          <p:nvPr/>
        </p:nvSpPr>
        <p:spPr bwMode="auto">
          <a:xfrm>
            <a:off x="4679950" y="5042446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1" name="Line 37"/>
          <p:cNvSpPr>
            <a:spLocks noChangeShapeType="1"/>
          </p:cNvSpPr>
          <p:nvPr/>
        </p:nvSpPr>
        <p:spPr bwMode="auto">
          <a:xfrm>
            <a:off x="35369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2" name="Line 38"/>
          <p:cNvSpPr>
            <a:spLocks noChangeShapeType="1"/>
          </p:cNvSpPr>
          <p:nvPr/>
        </p:nvSpPr>
        <p:spPr bwMode="auto">
          <a:xfrm>
            <a:off x="52514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3" name="Line 39"/>
          <p:cNvSpPr>
            <a:spLocks noChangeShapeType="1"/>
          </p:cNvSpPr>
          <p:nvPr/>
        </p:nvSpPr>
        <p:spPr bwMode="auto">
          <a:xfrm>
            <a:off x="5137150" y="5042446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4" name="Line 40"/>
          <p:cNvSpPr>
            <a:spLocks noChangeShapeType="1"/>
          </p:cNvSpPr>
          <p:nvPr/>
        </p:nvSpPr>
        <p:spPr bwMode="auto">
          <a:xfrm>
            <a:off x="4908550" y="5042446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5" name="Line 41"/>
          <p:cNvSpPr>
            <a:spLocks noChangeShapeType="1"/>
          </p:cNvSpPr>
          <p:nvPr/>
        </p:nvSpPr>
        <p:spPr bwMode="auto">
          <a:xfrm>
            <a:off x="4794250" y="5042446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6" name="Line 42"/>
          <p:cNvSpPr>
            <a:spLocks noChangeShapeType="1"/>
          </p:cNvSpPr>
          <p:nvPr/>
        </p:nvSpPr>
        <p:spPr bwMode="auto">
          <a:xfrm>
            <a:off x="58229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7" name="Line 43"/>
          <p:cNvSpPr>
            <a:spLocks noChangeShapeType="1"/>
          </p:cNvSpPr>
          <p:nvPr/>
        </p:nvSpPr>
        <p:spPr bwMode="auto">
          <a:xfrm>
            <a:off x="57086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8" name="Line 44"/>
          <p:cNvSpPr>
            <a:spLocks noChangeShapeType="1"/>
          </p:cNvSpPr>
          <p:nvPr/>
        </p:nvSpPr>
        <p:spPr bwMode="auto">
          <a:xfrm>
            <a:off x="55943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9" name="Line 45"/>
          <p:cNvSpPr>
            <a:spLocks noChangeShapeType="1"/>
          </p:cNvSpPr>
          <p:nvPr/>
        </p:nvSpPr>
        <p:spPr bwMode="auto">
          <a:xfrm>
            <a:off x="54800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0" name="Line 46"/>
          <p:cNvSpPr>
            <a:spLocks noChangeShapeType="1"/>
          </p:cNvSpPr>
          <p:nvPr/>
        </p:nvSpPr>
        <p:spPr bwMode="auto">
          <a:xfrm>
            <a:off x="53657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1" name="Line 47"/>
          <p:cNvSpPr>
            <a:spLocks noChangeShapeType="1"/>
          </p:cNvSpPr>
          <p:nvPr/>
        </p:nvSpPr>
        <p:spPr bwMode="auto">
          <a:xfrm>
            <a:off x="5937250" y="5042446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2" name="Line 48"/>
          <p:cNvSpPr>
            <a:spLocks noChangeShapeType="1"/>
          </p:cNvSpPr>
          <p:nvPr/>
        </p:nvSpPr>
        <p:spPr bwMode="auto">
          <a:xfrm>
            <a:off x="60515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3" name="Line 49"/>
          <p:cNvSpPr>
            <a:spLocks noChangeShapeType="1"/>
          </p:cNvSpPr>
          <p:nvPr/>
        </p:nvSpPr>
        <p:spPr bwMode="auto">
          <a:xfrm>
            <a:off x="6280150" y="5042446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4" name="Line 50"/>
          <p:cNvSpPr>
            <a:spLocks noChangeShapeType="1"/>
          </p:cNvSpPr>
          <p:nvPr/>
        </p:nvSpPr>
        <p:spPr bwMode="auto">
          <a:xfrm>
            <a:off x="63944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5" name="Line 51"/>
          <p:cNvSpPr>
            <a:spLocks noChangeShapeType="1"/>
          </p:cNvSpPr>
          <p:nvPr/>
        </p:nvSpPr>
        <p:spPr bwMode="auto">
          <a:xfrm>
            <a:off x="65087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6" name="Line 52"/>
          <p:cNvSpPr>
            <a:spLocks noChangeShapeType="1"/>
          </p:cNvSpPr>
          <p:nvPr/>
        </p:nvSpPr>
        <p:spPr bwMode="auto">
          <a:xfrm>
            <a:off x="66230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7" name="Line 53"/>
          <p:cNvSpPr>
            <a:spLocks noChangeShapeType="1"/>
          </p:cNvSpPr>
          <p:nvPr/>
        </p:nvSpPr>
        <p:spPr bwMode="auto">
          <a:xfrm>
            <a:off x="6737350" y="5042446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8" name="Line 54"/>
          <p:cNvSpPr>
            <a:spLocks noChangeShapeType="1"/>
          </p:cNvSpPr>
          <p:nvPr/>
        </p:nvSpPr>
        <p:spPr bwMode="auto">
          <a:xfrm>
            <a:off x="68516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9" name="Line 55"/>
          <p:cNvSpPr>
            <a:spLocks noChangeShapeType="1"/>
          </p:cNvSpPr>
          <p:nvPr/>
        </p:nvSpPr>
        <p:spPr bwMode="auto">
          <a:xfrm>
            <a:off x="69659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0" name="Line 56"/>
          <p:cNvSpPr>
            <a:spLocks noChangeShapeType="1"/>
          </p:cNvSpPr>
          <p:nvPr/>
        </p:nvSpPr>
        <p:spPr bwMode="auto">
          <a:xfrm>
            <a:off x="70802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1" name="Line 57"/>
          <p:cNvSpPr>
            <a:spLocks noChangeShapeType="1"/>
          </p:cNvSpPr>
          <p:nvPr/>
        </p:nvSpPr>
        <p:spPr bwMode="auto">
          <a:xfrm>
            <a:off x="7194550" y="5042446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2" name="Line 58"/>
          <p:cNvSpPr>
            <a:spLocks noChangeShapeType="1"/>
          </p:cNvSpPr>
          <p:nvPr/>
        </p:nvSpPr>
        <p:spPr bwMode="auto">
          <a:xfrm>
            <a:off x="7423150" y="5042446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3" name="Line 59"/>
          <p:cNvSpPr>
            <a:spLocks noChangeShapeType="1"/>
          </p:cNvSpPr>
          <p:nvPr/>
        </p:nvSpPr>
        <p:spPr bwMode="auto">
          <a:xfrm>
            <a:off x="7994650" y="5042446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4" name="Line 60"/>
          <p:cNvSpPr>
            <a:spLocks noChangeShapeType="1"/>
          </p:cNvSpPr>
          <p:nvPr/>
        </p:nvSpPr>
        <p:spPr bwMode="auto">
          <a:xfrm>
            <a:off x="7880350" y="5042446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5" name="Line 61"/>
          <p:cNvSpPr>
            <a:spLocks noChangeShapeType="1"/>
          </p:cNvSpPr>
          <p:nvPr/>
        </p:nvSpPr>
        <p:spPr bwMode="auto">
          <a:xfrm>
            <a:off x="7651750" y="5042446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6" name="Line 62"/>
          <p:cNvSpPr>
            <a:spLocks noChangeShapeType="1"/>
          </p:cNvSpPr>
          <p:nvPr/>
        </p:nvSpPr>
        <p:spPr bwMode="auto">
          <a:xfrm>
            <a:off x="7766050" y="5042446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7" name="Line 63"/>
          <p:cNvSpPr>
            <a:spLocks noChangeShapeType="1"/>
          </p:cNvSpPr>
          <p:nvPr/>
        </p:nvSpPr>
        <p:spPr bwMode="auto">
          <a:xfrm>
            <a:off x="7537450" y="5042446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8" name="Line 64"/>
          <p:cNvSpPr>
            <a:spLocks noChangeShapeType="1"/>
          </p:cNvSpPr>
          <p:nvPr/>
        </p:nvSpPr>
        <p:spPr bwMode="auto">
          <a:xfrm>
            <a:off x="8108950" y="5042446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9" name="Line 65"/>
          <p:cNvSpPr>
            <a:spLocks noChangeShapeType="1"/>
          </p:cNvSpPr>
          <p:nvPr/>
        </p:nvSpPr>
        <p:spPr bwMode="auto">
          <a:xfrm>
            <a:off x="8337550" y="5042446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0" name="Line 66"/>
          <p:cNvSpPr>
            <a:spLocks noChangeShapeType="1"/>
          </p:cNvSpPr>
          <p:nvPr/>
        </p:nvSpPr>
        <p:spPr bwMode="auto">
          <a:xfrm>
            <a:off x="8223250" y="5042446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1" name="Line 67"/>
          <p:cNvSpPr>
            <a:spLocks noChangeShapeType="1"/>
          </p:cNvSpPr>
          <p:nvPr/>
        </p:nvSpPr>
        <p:spPr bwMode="auto">
          <a:xfrm>
            <a:off x="452438" y="4928146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2" name="Line 68"/>
          <p:cNvSpPr>
            <a:spLocks noChangeShapeType="1"/>
          </p:cNvSpPr>
          <p:nvPr/>
        </p:nvSpPr>
        <p:spPr bwMode="auto">
          <a:xfrm>
            <a:off x="1595438" y="4928146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3" name="Line 69"/>
          <p:cNvSpPr>
            <a:spLocks noChangeShapeType="1"/>
          </p:cNvSpPr>
          <p:nvPr/>
        </p:nvSpPr>
        <p:spPr bwMode="auto">
          <a:xfrm>
            <a:off x="2738438" y="4928146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4" name="Line 70"/>
          <p:cNvSpPr>
            <a:spLocks noChangeShapeType="1"/>
          </p:cNvSpPr>
          <p:nvPr/>
        </p:nvSpPr>
        <p:spPr bwMode="auto">
          <a:xfrm>
            <a:off x="3881438" y="4928146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5" name="Line 71"/>
          <p:cNvSpPr>
            <a:spLocks noChangeShapeType="1"/>
          </p:cNvSpPr>
          <p:nvPr/>
        </p:nvSpPr>
        <p:spPr bwMode="auto">
          <a:xfrm>
            <a:off x="5022850" y="4928146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6" name="Line 72"/>
          <p:cNvSpPr>
            <a:spLocks noChangeShapeType="1"/>
          </p:cNvSpPr>
          <p:nvPr/>
        </p:nvSpPr>
        <p:spPr bwMode="auto">
          <a:xfrm>
            <a:off x="6165850" y="4928146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7" name="Line 73"/>
          <p:cNvSpPr>
            <a:spLocks noChangeShapeType="1"/>
          </p:cNvSpPr>
          <p:nvPr/>
        </p:nvSpPr>
        <p:spPr bwMode="auto">
          <a:xfrm>
            <a:off x="7308850" y="4928146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8" name="Line 74"/>
          <p:cNvSpPr>
            <a:spLocks noChangeShapeType="1"/>
          </p:cNvSpPr>
          <p:nvPr/>
        </p:nvSpPr>
        <p:spPr bwMode="auto">
          <a:xfrm>
            <a:off x="8451850" y="4928146"/>
            <a:ext cx="3175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9" name="Text Box 75"/>
          <p:cNvSpPr txBox="1">
            <a:spLocks noChangeArrowheads="1"/>
          </p:cNvSpPr>
          <p:nvPr/>
        </p:nvSpPr>
        <p:spPr bwMode="auto">
          <a:xfrm>
            <a:off x="250825" y="5588546"/>
            <a:ext cx="433388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0</a:t>
            </a:r>
          </a:p>
        </p:txBody>
      </p:sp>
      <p:sp>
        <p:nvSpPr>
          <p:cNvPr id="110" name="Text Box 77"/>
          <p:cNvSpPr txBox="1">
            <a:spLocks noChangeArrowheads="1"/>
          </p:cNvSpPr>
          <p:nvPr/>
        </p:nvSpPr>
        <p:spPr bwMode="auto">
          <a:xfrm>
            <a:off x="1338263" y="5574258"/>
            <a:ext cx="512762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10</a:t>
            </a:r>
          </a:p>
        </p:txBody>
      </p:sp>
      <p:sp>
        <p:nvSpPr>
          <p:cNvPr id="111" name="Text Box 78"/>
          <p:cNvSpPr txBox="1">
            <a:spLocks noChangeArrowheads="1"/>
          </p:cNvSpPr>
          <p:nvPr/>
        </p:nvSpPr>
        <p:spPr bwMode="auto">
          <a:xfrm>
            <a:off x="2493963" y="5585371"/>
            <a:ext cx="514350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20</a:t>
            </a:r>
          </a:p>
        </p:txBody>
      </p:sp>
      <p:sp>
        <p:nvSpPr>
          <p:cNvPr id="112" name="Text Box 79"/>
          <p:cNvSpPr txBox="1">
            <a:spLocks noChangeArrowheads="1"/>
          </p:cNvSpPr>
          <p:nvPr/>
        </p:nvSpPr>
        <p:spPr bwMode="auto">
          <a:xfrm>
            <a:off x="3633788" y="5571083"/>
            <a:ext cx="50482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30</a:t>
            </a:r>
          </a:p>
        </p:txBody>
      </p:sp>
      <p:sp>
        <p:nvSpPr>
          <p:cNvPr id="113" name="Text Box 80"/>
          <p:cNvSpPr txBox="1">
            <a:spLocks noChangeArrowheads="1"/>
          </p:cNvSpPr>
          <p:nvPr/>
        </p:nvSpPr>
        <p:spPr bwMode="auto">
          <a:xfrm>
            <a:off x="4762500" y="5591721"/>
            <a:ext cx="57626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40</a:t>
            </a:r>
          </a:p>
        </p:txBody>
      </p:sp>
      <p:sp>
        <p:nvSpPr>
          <p:cNvPr id="114" name="Text Box 81"/>
          <p:cNvSpPr txBox="1">
            <a:spLocks noChangeArrowheads="1"/>
          </p:cNvSpPr>
          <p:nvPr/>
        </p:nvSpPr>
        <p:spPr bwMode="auto">
          <a:xfrm>
            <a:off x="5919788" y="5575846"/>
            <a:ext cx="48577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50</a:t>
            </a:r>
          </a:p>
        </p:txBody>
      </p:sp>
      <p:sp>
        <p:nvSpPr>
          <p:cNvPr id="115" name="Text Box 82"/>
          <p:cNvSpPr txBox="1">
            <a:spLocks noChangeArrowheads="1"/>
          </p:cNvSpPr>
          <p:nvPr/>
        </p:nvSpPr>
        <p:spPr bwMode="auto">
          <a:xfrm>
            <a:off x="7051675" y="5569496"/>
            <a:ext cx="46831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60</a:t>
            </a:r>
          </a:p>
        </p:txBody>
      </p:sp>
      <p:sp>
        <p:nvSpPr>
          <p:cNvPr id="116" name="Obdélník 115"/>
          <p:cNvSpPr/>
          <p:nvPr/>
        </p:nvSpPr>
        <p:spPr>
          <a:xfrm>
            <a:off x="8244408" y="5589240"/>
            <a:ext cx="418704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dirty="0" smtClean="0">
                <a:solidFill>
                  <a:sysClr val="windowText" lastClr="000000"/>
                </a:solidFill>
              </a:rPr>
              <a:t>70</a:t>
            </a:r>
            <a:endParaRPr lang="cs-CZ" dirty="0">
              <a:solidFill>
                <a:sysClr val="windowText" lastClr="000000"/>
              </a:solidFill>
            </a:endParaRPr>
          </a:p>
        </p:txBody>
      </p:sp>
      <p:cxnSp>
        <p:nvCxnSpPr>
          <p:cNvPr id="117" name="Přímá spojovací čára 116"/>
          <p:cNvCxnSpPr/>
          <p:nvPr/>
        </p:nvCxnSpPr>
        <p:spPr>
          <a:xfrm>
            <a:off x="251520" y="5157192"/>
            <a:ext cx="86409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7"/>
          <p:cNvGrpSpPr>
            <a:grpSpLocks noChangeAspect="1"/>
          </p:cNvGrpSpPr>
          <p:nvPr/>
        </p:nvGrpSpPr>
        <p:grpSpPr bwMode="auto">
          <a:xfrm>
            <a:off x="0" y="2420888"/>
            <a:ext cx="9144000" cy="2232248"/>
            <a:chOff x="4672" y="5144"/>
            <a:chExt cx="6488" cy="1033"/>
          </a:xfrm>
          <a:solidFill>
            <a:schemeClr val="bg1"/>
          </a:solidFill>
        </p:grpSpPr>
        <p:sp>
          <p:nvSpPr>
            <p:cNvPr id="3" name="AutoShape 78"/>
            <p:cNvSpPr>
              <a:spLocks noChangeAspect="1" noChangeArrowheads="1"/>
            </p:cNvSpPr>
            <p:nvPr/>
          </p:nvSpPr>
          <p:spPr bwMode="auto">
            <a:xfrm>
              <a:off x="4672" y="5144"/>
              <a:ext cx="6488" cy="103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" name="Line 79"/>
            <p:cNvSpPr>
              <a:spLocks noChangeShapeType="1"/>
            </p:cNvSpPr>
            <p:nvPr/>
          </p:nvSpPr>
          <p:spPr bwMode="auto">
            <a:xfrm>
              <a:off x="4860" y="5812"/>
              <a:ext cx="6018" cy="1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5" name="Line 80"/>
            <p:cNvSpPr>
              <a:spLocks noChangeShapeType="1"/>
            </p:cNvSpPr>
            <p:nvPr/>
          </p:nvSpPr>
          <p:spPr bwMode="auto">
            <a:xfrm>
              <a:off x="5083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Line 81"/>
            <p:cNvSpPr>
              <a:spLocks noChangeShapeType="1"/>
            </p:cNvSpPr>
            <p:nvPr/>
          </p:nvSpPr>
          <p:spPr bwMode="auto">
            <a:xfrm>
              <a:off x="10507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Line 82"/>
            <p:cNvSpPr>
              <a:spLocks noChangeShapeType="1"/>
            </p:cNvSpPr>
            <p:nvPr/>
          </p:nvSpPr>
          <p:spPr bwMode="auto">
            <a:xfrm>
              <a:off x="10320" y="5753"/>
              <a:ext cx="1" cy="18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Line 83"/>
            <p:cNvSpPr>
              <a:spLocks noChangeShapeType="1"/>
            </p:cNvSpPr>
            <p:nvPr/>
          </p:nvSpPr>
          <p:spPr bwMode="auto">
            <a:xfrm>
              <a:off x="10133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Line 84"/>
            <p:cNvSpPr>
              <a:spLocks noChangeShapeType="1"/>
            </p:cNvSpPr>
            <p:nvPr/>
          </p:nvSpPr>
          <p:spPr bwMode="auto">
            <a:xfrm>
              <a:off x="9759" y="5753"/>
              <a:ext cx="1" cy="18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" name="Line 85"/>
            <p:cNvSpPr>
              <a:spLocks noChangeShapeType="1"/>
            </p:cNvSpPr>
            <p:nvPr/>
          </p:nvSpPr>
          <p:spPr bwMode="auto">
            <a:xfrm>
              <a:off x="9011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Line 86"/>
            <p:cNvSpPr>
              <a:spLocks noChangeShapeType="1"/>
            </p:cNvSpPr>
            <p:nvPr/>
          </p:nvSpPr>
          <p:spPr bwMode="auto">
            <a:xfrm>
              <a:off x="9572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Line 87"/>
            <p:cNvSpPr>
              <a:spLocks noChangeShapeType="1"/>
            </p:cNvSpPr>
            <p:nvPr/>
          </p:nvSpPr>
          <p:spPr bwMode="auto">
            <a:xfrm>
              <a:off x="9198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Line 88"/>
            <p:cNvSpPr>
              <a:spLocks noChangeShapeType="1"/>
            </p:cNvSpPr>
            <p:nvPr/>
          </p:nvSpPr>
          <p:spPr bwMode="auto">
            <a:xfrm>
              <a:off x="10694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Line 89"/>
            <p:cNvSpPr>
              <a:spLocks noChangeShapeType="1"/>
            </p:cNvSpPr>
            <p:nvPr/>
          </p:nvSpPr>
          <p:spPr bwMode="auto">
            <a:xfrm>
              <a:off x="9946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" name="Line 90"/>
            <p:cNvSpPr>
              <a:spLocks noChangeShapeType="1"/>
            </p:cNvSpPr>
            <p:nvPr/>
          </p:nvSpPr>
          <p:spPr bwMode="auto">
            <a:xfrm>
              <a:off x="7328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Line 91"/>
            <p:cNvSpPr>
              <a:spLocks noChangeShapeType="1"/>
            </p:cNvSpPr>
            <p:nvPr/>
          </p:nvSpPr>
          <p:spPr bwMode="auto">
            <a:xfrm>
              <a:off x="7141" y="5753"/>
              <a:ext cx="1" cy="186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" name="Line 92"/>
            <p:cNvSpPr>
              <a:spLocks noChangeShapeType="1"/>
            </p:cNvSpPr>
            <p:nvPr/>
          </p:nvSpPr>
          <p:spPr bwMode="auto">
            <a:xfrm>
              <a:off x="6954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Line 93"/>
            <p:cNvSpPr>
              <a:spLocks noChangeShapeType="1"/>
            </p:cNvSpPr>
            <p:nvPr/>
          </p:nvSpPr>
          <p:spPr bwMode="auto">
            <a:xfrm>
              <a:off x="9385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Line 94"/>
            <p:cNvSpPr>
              <a:spLocks noChangeShapeType="1"/>
            </p:cNvSpPr>
            <p:nvPr/>
          </p:nvSpPr>
          <p:spPr bwMode="auto">
            <a:xfrm>
              <a:off x="6767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0" name="Line 95"/>
            <p:cNvSpPr>
              <a:spLocks noChangeShapeType="1"/>
            </p:cNvSpPr>
            <p:nvPr/>
          </p:nvSpPr>
          <p:spPr bwMode="auto">
            <a:xfrm>
              <a:off x="6580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1" name="Line 96"/>
            <p:cNvSpPr>
              <a:spLocks noChangeShapeType="1"/>
            </p:cNvSpPr>
            <p:nvPr/>
          </p:nvSpPr>
          <p:spPr bwMode="auto">
            <a:xfrm>
              <a:off x="8824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Line 97"/>
            <p:cNvSpPr>
              <a:spLocks noChangeShapeType="1"/>
            </p:cNvSpPr>
            <p:nvPr/>
          </p:nvSpPr>
          <p:spPr bwMode="auto">
            <a:xfrm>
              <a:off x="6393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3" name="Line 98"/>
            <p:cNvSpPr>
              <a:spLocks noChangeShapeType="1"/>
            </p:cNvSpPr>
            <p:nvPr/>
          </p:nvSpPr>
          <p:spPr bwMode="auto">
            <a:xfrm>
              <a:off x="8637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4" name="Line 99"/>
            <p:cNvSpPr>
              <a:spLocks noChangeShapeType="1"/>
            </p:cNvSpPr>
            <p:nvPr/>
          </p:nvSpPr>
          <p:spPr bwMode="auto">
            <a:xfrm>
              <a:off x="6206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5" name="Line 100"/>
            <p:cNvSpPr>
              <a:spLocks noChangeShapeType="1"/>
            </p:cNvSpPr>
            <p:nvPr/>
          </p:nvSpPr>
          <p:spPr bwMode="auto">
            <a:xfrm>
              <a:off x="8450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6" name="Line 101"/>
            <p:cNvSpPr>
              <a:spLocks noChangeShapeType="1"/>
            </p:cNvSpPr>
            <p:nvPr/>
          </p:nvSpPr>
          <p:spPr bwMode="auto">
            <a:xfrm>
              <a:off x="6018" y="5753"/>
              <a:ext cx="2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7" name="Line 102"/>
            <p:cNvSpPr>
              <a:spLocks noChangeShapeType="1"/>
            </p:cNvSpPr>
            <p:nvPr/>
          </p:nvSpPr>
          <p:spPr bwMode="auto">
            <a:xfrm>
              <a:off x="8263" y="5753"/>
              <a:ext cx="1" cy="184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8" name="Line 103"/>
            <p:cNvSpPr>
              <a:spLocks noChangeShapeType="1"/>
            </p:cNvSpPr>
            <p:nvPr/>
          </p:nvSpPr>
          <p:spPr bwMode="auto">
            <a:xfrm>
              <a:off x="5831" y="5753"/>
              <a:ext cx="2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9" name="Line 104"/>
            <p:cNvSpPr>
              <a:spLocks noChangeShapeType="1"/>
            </p:cNvSpPr>
            <p:nvPr/>
          </p:nvSpPr>
          <p:spPr bwMode="auto">
            <a:xfrm>
              <a:off x="8076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0" name="Line 105"/>
            <p:cNvSpPr>
              <a:spLocks noChangeShapeType="1"/>
            </p:cNvSpPr>
            <p:nvPr/>
          </p:nvSpPr>
          <p:spPr bwMode="auto">
            <a:xfrm>
              <a:off x="5644" y="5753"/>
              <a:ext cx="2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1" name="Line 106"/>
            <p:cNvSpPr>
              <a:spLocks noChangeShapeType="1"/>
            </p:cNvSpPr>
            <p:nvPr/>
          </p:nvSpPr>
          <p:spPr bwMode="auto">
            <a:xfrm>
              <a:off x="7889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2" name="Line 107"/>
            <p:cNvSpPr>
              <a:spLocks noChangeShapeType="1"/>
            </p:cNvSpPr>
            <p:nvPr/>
          </p:nvSpPr>
          <p:spPr bwMode="auto">
            <a:xfrm>
              <a:off x="5457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3" name="Line 108"/>
            <p:cNvSpPr>
              <a:spLocks noChangeShapeType="1"/>
            </p:cNvSpPr>
            <p:nvPr/>
          </p:nvSpPr>
          <p:spPr bwMode="auto">
            <a:xfrm>
              <a:off x="7702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4" name="Line 109"/>
            <p:cNvSpPr>
              <a:spLocks noChangeShapeType="1"/>
            </p:cNvSpPr>
            <p:nvPr/>
          </p:nvSpPr>
          <p:spPr bwMode="auto">
            <a:xfrm>
              <a:off x="5270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5" name="Line 110"/>
            <p:cNvSpPr>
              <a:spLocks noChangeShapeType="1"/>
            </p:cNvSpPr>
            <p:nvPr/>
          </p:nvSpPr>
          <p:spPr bwMode="auto">
            <a:xfrm>
              <a:off x="7515" y="5753"/>
              <a:ext cx="1" cy="185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36" name="Text Box 111"/>
            <p:cNvSpPr txBox="1">
              <a:spLocks noChangeArrowheads="1"/>
            </p:cNvSpPr>
            <p:nvPr/>
          </p:nvSpPr>
          <p:spPr bwMode="auto">
            <a:xfrm>
              <a:off x="5004" y="5541"/>
              <a:ext cx="5977" cy="153"/>
            </a:xfrm>
            <a:prstGeom prst="rect">
              <a:avLst/>
            </a:prstGeom>
            <a:grpFill/>
            <a:ln w="9525" algn="ctr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cs-CZ" sz="1400" dirty="0">
                  <a:solidFill>
                    <a:sysClr val="windowText" lastClr="000000"/>
                  </a:solidFill>
                </a:rPr>
                <a:t> 0    1    2    3    4    5    6    7    8    9   10  11  12  13  14   15  16  17  18  19  20  21  22   23  24  25  26  27   28  29  30 </a:t>
              </a:r>
            </a:p>
          </p:txBody>
        </p:sp>
      </p:grpSp>
      <p:sp>
        <p:nvSpPr>
          <p:cNvPr id="37" name="TextovéPole 36"/>
          <p:cNvSpPr txBox="1"/>
          <p:nvPr/>
        </p:nvSpPr>
        <p:spPr>
          <a:xfrm>
            <a:off x="755576" y="908720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Hledej čísla na číselné ose.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/>
        </p:nvSpPr>
        <p:spPr bwMode="auto">
          <a:xfrm>
            <a:off x="565150" y="31702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" name="Line 5"/>
          <p:cNvSpPr>
            <a:spLocks noChangeShapeType="1"/>
          </p:cNvSpPr>
          <p:nvPr/>
        </p:nvSpPr>
        <p:spPr bwMode="auto">
          <a:xfrm>
            <a:off x="1138238" y="31702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" name="Line 6"/>
          <p:cNvSpPr>
            <a:spLocks noChangeShapeType="1"/>
          </p:cNvSpPr>
          <p:nvPr/>
        </p:nvSpPr>
        <p:spPr bwMode="auto">
          <a:xfrm>
            <a:off x="1022350" y="3170238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793750" y="3170238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681038" y="31702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12509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>
            <a:off x="909638" y="317023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1366838" y="317023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14795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1" name="Line 13"/>
          <p:cNvSpPr>
            <a:spLocks noChangeShapeType="1"/>
          </p:cNvSpPr>
          <p:nvPr/>
        </p:nvSpPr>
        <p:spPr bwMode="auto">
          <a:xfrm>
            <a:off x="17081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1824038" y="317023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9367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2052638" y="317023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21653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23939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2281238" y="3170238"/>
            <a:ext cx="1587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8" name="Line 20"/>
          <p:cNvSpPr>
            <a:spLocks noChangeShapeType="1"/>
          </p:cNvSpPr>
          <p:nvPr/>
        </p:nvSpPr>
        <p:spPr bwMode="auto">
          <a:xfrm>
            <a:off x="2509838" y="317023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2622550" y="3170238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0" name="Line 22"/>
          <p:cNvSpPr>
            <a:spLocks noChangeShapeType="1"/>
          </p:cNvSpPr>
          <p:nvPr/>
        </p:nvSpPr>
        <p:spPr bwMode="auto">
          <a:xfrm>
            <a:off x="28511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1" name="Line 23"/>
          <p:cNvSpPr>
            <a:spLocks noChangeShapeType="1"/>
          </p:cNvSpPr>
          <p:nvPr/>
        </p:nvSpPr>
        <p:spPr bwMode="auto">
          <a:xfrm>
            <a:off x="2967038" y="317023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>
            <a:off x="30797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3195638" y="317023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4" name="Line 26"/>
          <p:cNvSpPr>
            <a:spLocks noChangeShapeType="1"/>
          </p:cNvSpPr>
          <p:nvPr/>
        </p:nvSpPr>
        <p:spPr bwMode="auto">
          <a:xfrm>
            <a:off x="33083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5" name="Line 27"/>
          <p:cNvSpPr>
            <a:spLocks noChangeShapeType="1"/>
          </p:cNvSpPr>
          <p:nvPr/>
        </p:nvSpPr>
        <p:spPr bwMode="auto">
          <a:xfrm>
            <a:off x="3424238" y="317023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6" name="Line 28"/>
          <p:cNvSpPr>
            <a:spLocks noChangeShapeType="1"/>
          </p:cNvSpPr>
          <p:nvPr/>
        </p:nvSpPr>
        <p:spPr bwMode="auto">
          <a:xfrm>
            <a:off x="3652838" y="317023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7" name="Line 29"/>
          <p:cNvSpPr>
            <a:spLocks noChangeShapeType="1"/>
          </p:cNvSpPr>
          <p:nvPr/>
        </p:nvSpPr>
        <p:spPr bwMode="auto">
          <a:xfrm>
            <a:off x="37655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8" name="Line 30"/>
          <p:cNvSpPr>
            <a:spLocks noChangeShapeType="1"/>
          </p:cNvSpPr>
          <p:nvPr/>
        </p:nvSpPr>
        <p:spPr bwMode="auto">
          <a:xfrm>
            <a:off x="39941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9" name="Line 31"/>
          <p:cNvSpPr>
            <a:spLocks noChangeShapeType="1"/>
          </p:cNvSpPr>
          <p:nvPr/>
        </p:nvSpPr>
        <p:spPr bwMode="auto">
          <a:xfrm>
            <a:off x="4110038" y="317023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0" name="Line 32"/>
          <p:cNvSpPr>
            <a:spLocks noChangeShapeType="1"/>
          </p:cNvSpPr>
          <p:nvPr/>
        </p:nvSpPr>
        <p:spPr bwMode="auto">
          <a:xfrm>
            <a:off x="42227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1" name="Line 33"/>
          <p:cNvSpPr>
            <a:spLocks noChangeShapeType="1"/>
          </p:cNvSpPr>
          <p:nvPr/>
        </p:nvSpPr>
        <p:spPr bwMode="auto">
          <a:xfrm>
            <a:off x="43370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2" name="Line 34"/>
          <p:cNvSpPr>
            <a:spLocks noChangeShapeType="1"/>
          </p:cNvSpPr>
          <p:nvPr/>
        </p:nvSpPr>
        <p:spPr bwMode="auto">
          <a:xfrm>
            <a:off x="4451350" y="317023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3" name="Line 35"/>
          <p:cNvSpPr>
            <a:spLocks noChangeShapeType="1"/>
          </p:cNvSpPr>
          <p:nvPr/>
        </p:nvSpPr>
        <p:spPr bwMode="auto">
          <a:xfrm>
            <a:off x="45656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4" name="Line 36"/>
          <p:cNvSpPr>
            <a:spLocks noChangeShapeType="1"/>
          </p:cNvSpPr>
          <p:nvPr/>
        </p:nvSpPr>
        <p:spPr bwMode="auto">
          <a:xfrm>
            <a:off x="4679950" y="317023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5" name="Line 37"/>
          <p:cNvSpPr>
            <a:spLocks noChangeShapeType="1"/>
          </p:cNvSpPr>
          <p:nvPr/>
        </p:nvSpPr>
        <p:spPr bwMode="auto">
          <a:xfrm>
            <a:off x="35369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6" name="Line 38"/>
          <p:cNvSpPr>
            <a:spLocks noChangeShapeType="1"/>
          </p:cNvSpPr>
          <p:nvPr/>
        </p:nvSpPr>
        <p:spPr bwMode="auto">
          <a:xfrm>
            <a:off x="52514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7" name="Line 39"/>
          <p:cNvSpPr>
            <a:spLocks noChangeShapeType="1"/>
          </p:cNvSpPr>
          <p:nvPr/>
        </p:nvSpPr>
        <p:spPr bwMode="auto">
          <a:xfrm>
            <a:off x="5137150" y="317023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8" name="Line 40"/>
          <p:cNvSpPr>
            <a:spLocks noChangeShapeType="1"/>
          </p:cNvSpPr>
          <p:nvPr/>
        </p:nvSpPr>
        <p:spPr bwMode="auto">
          <a:xfrm>
            <a:off x="4908550" y="317023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9" name="Line 41"/>
          <p:cNvSpPr>
            <a:spLocks noChangeShapeType="1"/>
          </p:cNvSpPr>
          <p:nvPr/>
        </p:nvSpPr>
        <p:spPr bwMode="auto">
          <a:xfrm>
            <a:off x="4794250" y="3170238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0" name="Line 42"/>
          <p:cNvSpPr>
            <a:spLocks noChangeShapeType="1"/>
          </p:cNvSpPr>
          <p:nvPr/>
        </p:nvSpPr>
        <p:spPr bwMode="auto">
          <a:xfrm>
            <a:off x="58229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1" name="Line 43"/>
          <p:cNvSpPr>
            <a:spLocks noChangeShapeType="1"/>
          </p:cNvSpPr>
          <p:nvPr/>
        </p:nvSpPr>
        <p:spPr bwMode="auto">
          <a:xfrm>
            <a:off x="57086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2" name="Line 44"/>
          <p:cNvSpPr>
            <a:spLocks noChangeShapeType="1"/>
          </p:cNvSpPr>
          <p:nvPr/>
        </p:nvSpPr>
        <p:spPr bwMode="auto">
          <a:xfrm>
            <a:off x="55943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3" name="Line 45"/>
          <p:cNvSpPr>
            <a:spLocks noChangeShapeType="1"/>
          </p:cNvSpPr>
          <p:nvPr/>
        </p:nvSpPr>
        <p:spPr bwMode="auto">
          <a:xfrm>
            <a:off x="54800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4" name="Line 46"/>
          <p:cNvSpPr>
            <a:spLocks noChangeShapeType="1"/>
          </p:cNvSpPr>
          <p:nvPr/>
        </p:nvSpPr>
        <p:spPr bwMode="auto">
          <a:xfrm>
            <a:off x="53657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5" name="Line 47"/>
          <p:cNvSpPr>
            <a:spLocks noChangeShapeType="1"/>
          </p:cNvSpPr>
          <p:nvPr/>
        </p:nvSpPr>
        <p:spPr bwMode="auto">
          <a:xfrm>
            <a:off x="5937250" y="317023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6" name="Line 48"/>
          <p:cNvSpPr>
            <a:spLocks noChangeShapeType="1"/>
          </p:cNvSpPr>
          <p:nvPr/>
        </p:nvSpPr>
        <p:spPr bwMode="auto">
          <a:xfrm>
            <a:off x="60515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7" name="Line 49"/>
          <p:cNvSpPr>
            <a:spLocks noChangeShapeType="1"/>
          </p:cNvSpPr>
          <p:nvPr/>
        </p:nvSpPr>
        <p:spPr bwMode="auto">
          <a:xfrm>
            <a:off x="6280150" y="317023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8" name="Line 50"/>
          <p:cNvSpPr>
            <a:spLocks noChangeShapeType="1"/>
          </p:cNvSpPr>
          <p:nvPr/>
        </p:nvSpPr>
        <p:spPr bwMode="auto">
          <a:xfrm>
            <a:off x="63944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9" name="Line 51"/>
          <p:cNvSpPr>
            <a:spLocks noChangeShapeType="1"/>
          </p:cNvSpPr>
          <p:nvPr/>
        </p:nvSpPr>
        <p:spPr bwMode="auto">
          <a:xfrm>
            <a:off x="65087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0" name="Line 52"/>
          <p:cNvSpPr>
            <a:spLocks noChangeShapeType="1"/>
          </p:cNvSpPr>
          <p:nvPr/>
        </p:nvSpPr>
        <p:spPr bwMode="auto">
          <a:xfrm>
            <a:off x="66230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1" name="Line 53"/>
          <p:cNvSpPr>
            <a:spLocks noChangeShapeType="1"/>
          </p:cNvSpPr>
          <p:nvPr/>
        </p:nvSpPr>
        <p:spPr bwMode="auto">
          <a:xfrm>
            <a:off x="6737350" y="317023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2" name="Line 54"/>
          <p:cNvSpPr>
            <a:spLocks noChangeShapeType="1"/>
          </p:cNvSpPr>
          <p:nvPr/>
        </p:nvSpPr>
        <p:spPr bwMode="auto">
          <a:xfrm>
            <a:off x="68516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3" name="Line 55"/>
          <p:cNvSpPr>
            <a:spLocks noChangeShapeType="1"/>
          </p:cNvSpPr>
          <p:nvPr/>
        </p:nvSpPr>
        <p:spPr bwMode="auto">
          <a:xfrm>
            <a:off x="69659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4" name="Line 56"/>
          <p:cNvSpPr>
            <a:spLocks noChangeShapeType="1"/>
          </p:cNvSpPr>
          <p:nvPr/>
        </p:nvSpPr>
        <p:spPr bwMode="auto">
          <a:xfrm>
            <a:off x="70802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5" name="Line 57"/>
          <p:cNvSpPr>
            <a:spLocks noChangeShapeType="1"/>
          </p:cNvSpPr>
          <p:nvPr/>
        </p:nvSpPr>
        <p:spPr bwMode="auto">
          <a:xfrm>
            <a:off x="7194550" y="317023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6" name="Line 58"/>
          <p:cNvSpPr>
            <a:spLocks noChangeShapeType="1"/>
          </p:cNvSpPr>
          <p:nvPr/>
        </p:nvSpPr>
        <p:spPr bwMode="auto">
          <a:xfrm>
            <a:off x="7423150" y="317023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7" name="Line 59"/>
          <p:cNvSpPr>
            <a:spLocks noChangeShapeType="1"/>
          </p:cNvSpPr>
          <p:nvPr/>
        </p:nvSpPr>
        <p:spPr bwMode="auto">
          <a:xfrm>
            <a:off x="7994650" y="317023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8" name="Line 60"/>
          <p:cNvSpPr>
            <a:spLocks noChangeShapeType="1"/>
          </p:cNvSpPr>
          <p:nvPr/>
        </p:nvSpPr>
        <p:spPr bwMode="auto">
          <a:xfrm>
            <a:off x="7880350" y="317023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9" name="Line 61"/>
          <p:cNvSpPr>
            <a:spLocks noChangeShapeType="1"/>
          </p:cNvSpPr>
          <p:nvPr/>
        </p:nvSpPr>
        <p:spPr bwMode="auto">
          <a:xfrm>
            <a:off x="7651750" y="317023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0" name="Line 62"/>
          <p:cNvSpPr>
            <a:spLocks noChangeShapeType="1"/>
          </p:cNvSpPr>
          <p:nvPr/>
        </p:nvSpPr>
        <p:spPr bwMode="auto">
          <a:xfrm>
            <a:off x="7766050" y="317023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1" name="Line 63"/>
          <p:cNvSpPr>
            <a:spLocks noChangeShapeType="1"/>
          </p:cNvSpPr>
          <p:nvPr/>
        </p:nvSpPr>
        <p:spPr bwMode="auto">
          <a:xfrm>
            <a:off x="7537450" y="317023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2" name="Line 64"/>
          <p:cNvSpPr>
            <a:spLocks noChangeShapeType="1"/>
          </p:cNvSpPr>
          <p:nvPr/>
        </p:nvSpPr>
        <p:spPr bwMode="auto">
          <a:xfrm>
            <a:off x="8108950" y="3170238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3" name="Line 65"/>
          <p:cNvSpPr>
            <a:spLocks noChangeShapeType="1"/>
          </p:cNvSpPr>
          <p:nvPr/>
        </p:nvSpPr>
        <p:spPr bwMode="auto">
          <a:xfrm>
            <a:off x="8337550" y="3170238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4" name="Line 66"/>
          <p:cNvSpPr>
            <a:spLocks noChangeShapeType="1"/>
          </p:cNvSpPr>
          <p:nvPr/>
        </p:nvSpPr>
        <p:spPr bwMode="auto">
          <a:xfrm>
            <a:off x="8223250" y="3170238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5" name="Line 67"/>
          <p:cNvSpPr>
            <a:spLocks noChangeShapeType="1"/>
          </p:cNvSpPr>
          <p:nvPr/>
        </p:nvSpPr>
        <p:spPr bwMode="auto">
          <a:xfrm>
            <a:off x="452438" y="305593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6" name="Line 68"/>
          <p:cNvSpPr>
            <a:spLocks noChangeShapeType="1"/>
          </p:cNvSpPr>
          <p:nvPr/>
        </p:nvSpPr>
        <p:spPr bwMode="auto">
          <a:xfrm>
            <a:off x="1595438" y="305593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7" name="Line 69"/>
          <p:cNvSpPr>
            <a:spLocks noChangeShapeType="1"/>
          </p:cNvSpPr>
          <p:nvPr/>
        </p:nvSpPr>
        <p:spPr bwMode="auto">
          <a:xfrm>
            <a:off x="2738438" y="305593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8" name="Line 70"/>
          <p:cNvSpPr>
            <a:spLocks noChangeShapeType="1"/>
          </p:cNvSpPr>
          <p:nvPr/>
        </p:nvSpPr>
        <p:spPr bwMode="auto">
          <a:xfrm>
            <a:off x="3881438" y="305593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9" name="Line 71"/>
          <p:cNvSpPr>
            <a:spLocks noChangeShapeType="1"/>
          </p:cNvSpPr>
          <p:nvPr/>
        </p:nvSpPr>
        <p:spPr bwMode="auto">
          <a:xfrm>
            <a:off x="5022850" y="3055938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0" name="Line 72"/>
          <p:cNvSpPr>
            <a:spLocks noChangeShapeType="1"/>
          </p:cNvSpPr>
          <p:nvPr/>
        </p:nvSpPr>
        <p:spPr bwMode="auto">
          <a:xfrm>
            <a:off x="6165850" y="3055938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1" name="Line 73"/>
          <p:cNvSpPr>
            <a:spLocks noChangeShapeType="1"/>
          </p:cNvSpPr>
          <p:nvPr/>
        </p:nvSpPr>
        <p:spPr bwMode="auto">
          <a:xfrm>
            <a:off x="7308850" y="3055938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2" name="Line 74"/>
          <p:cNvSpPr>
            <a:spLocks noChangeShapeType="1"/>
          </p:cNvSpPr>
          <p:nvPr/>
        </p:nvSpPr>
        <p:spPr bwMode="auto">
          <a:xfrm>
            <a:off x="8451850" y="3055938"/>
            <a:ext cx="3175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3" name="Text Box 75"/>
          <p:cNvSpPr txBox="1">
            <a:spLocks noChangeArrowheads="1"/>
          </p:cNvSpPr>
          <p:nvPr/>
        </p:nvSpPr>
        <p:spPr bwMode="auto">
          <a:xfrm>
            <a:off x="250825" y="3716338"/>
            <a:ext cx="433388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0</a:t>
            </a:r>
          </a:p>
        </p:txBody>
      </p:sp>
      <p:sp>
        <p:nvSpPr>
          <p:cNvPr id="74" name="Text Box 77"/>
          <p:cNvSpPr txBox="1">
            <a:spLocks noChangeArrowheads="1"/>
          </p:cNvSpPr>
          <p:nvPr/>
        </p:nvSpPr>
        <p:spPr bwMode="auto">
          <a:xfrm>
            <a:off x="1338263" y="3702050"/>
            <a:ext cx="512762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10</a:t>
            </a:r>
          </a:p>
        </p:txBody>
      </p:sp>
      <p:sp>
        <p:nvSpPr>
          <p:cNvPr id="75" name="Text Box 78"/>
          <p:cNvSpPr txBox="1">
            <a:spLocks noChangeArrowheads="1"/>
          </p:cNvSpPr>
          <p:nvPr/>
        </p:nvSpPr>
        <p:spPr bwMode="auto">
          <a:xfrm>
            <a:off x="2493963" y="3713163"/>
            <a:ext cx="514350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20</a:t>
            </a:r>
          </a:p>
        </p:txBody>
      </p:sp>
      <p:sp>
        <p:nvSpPr>
          <p:cNvPr id="76" name="Text Box 79"/>
          <p:cNvSpPr txBox="1">
            <a:spLocks noChangeArrowheads="1"/>
          </p:cNvSpPr>
          <p:nvPr/>
        </p:nvSpPr>
        <p:spPr bwMode="auto">
          <a:xfrm>
            <a:off x="3633788" y="3698875"/>
            <a:ext cx="50482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30</a:t>
            </a:r>
          </a:p>
        </p:txBody>
      </p:sp>
      <p:sp>
        <p:nvSpPr>
          <p:cNvPr id="77" name="Text Box 80"/>
          <p:cNvSpPr txBox="1">
            <a:spLocks noChangeArrowheads="1"/>
          </p:cNvSpPr>
          <p:nvPr/>
        </p:nvSpPr>
        <p:spPr bwMode="auto">
          <a:xfrm>
            <a:off x="4762500" y="3719513"/>
            <a:ext cx="57626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40</a:t>
            </a:r>
          </a:p>
        </p:txBody>
      </p:sp>
      <p:sp>
        <p:nvSpPr>
          <p:cNvPr id="78" name="Text Box 81"/>
          <p:cNvSpPr txBox="1">
            <a:spLocks noChangeArrowheads="1"/>
          </p:cNvSpPr>
          <p:nvPr/>
        </p:nvSpPr>
        <p:spPr bwMode="auto">
          <a:xfrm>
            <a:off x="5919788" y="3703638"/>
            <a:ext cx="48577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50</a:t>
            </a:r>
          </a:p>
        </p:txBody>
      </p:sp>
      <p:sp>
        <p:nvSpPr>
          <p:cNvPr id="79" name="Text Box 82"/>
          <p:cNvSpPr txBox="1">
            <a:spLocks noChangeArrowheads="1"/>
          </p:cNvSpPr>
          <p:nvPr/>
        </p:nvSpPr>
        <p:spPr bwMode="auto">
          <a:xfrm>
            <a:off x="7051675" y="3697288"/>
            <a:ext cx="46831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60</a:t>
            </a:r>
          </a:p>
        </p:txBody>
      </p:sp>
      <p:sp>
        <p:nvSpPr>
          <p:cNvPr id="80" name="Obdélník 79"/>
          <p:cNvSpPr/>
          <p:nvPr/>
        </p:nvSpPr>
        <p:spPr>
          <a:xfrm>
            <a:off x="8244408" y="3717032"/>
            <a:ext cx="418704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dirty="0" smtClean="0">
                <a:solidFill>
                  <a:sysClr val="windowText" lastClr="000000"/>
                </a:solidFill>
              </a:rPr>
              <a:t>70</a:t>
            </a:r>
            <a:endParaRPr lang="cs-CZ" dirty="0">
              <a:solidFill>
                <a:sysClr val="windowText" lastClr="000000"/>
              </a:solidFill>
            </a:endParaRPr>
          </a:p>
        </p:txBody>
      </p:sp>
      <p:cxnSp>
        <p:nvCxnSpPr>
          <p:cNvPr id="81" name="Přímá spojovací čára 80"/>
          <p:cNvCxnSpPr/>
          <p:nvPr/>
        </p:nvCxnSpPr>
        <p:spPr>
          <a:xfrm>
            <a:off x="251520" y="3284984"/>
            <a:ext cx="86409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TextovéPole 81"/>
          <p:cNvSpPr txBox="1"/>
          <p:nvPr/>
        </p:nvSpPr>
        <p:spPr>
          <a:xfrm>
            <a:off x="827584" y="1268760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Hledej čísla na číselné ose.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ZAOKROUHLOVÁNÍ ČÍSEL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348880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Najdi  a vyznač si číslo na číselné ose.</a:t>
            </a:r>
            <a:endParaRPr lang="cs-CZ" dirty="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565150" y="533047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1138238" y="533047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1022350" y="5330478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793750" y="5330478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681038" y="533047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12509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909638" y="533047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1366838" y="533047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14795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17081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>
            <a:off x="1824038" y="533047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>
            <a:off x="19367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>
            <a:off x="2052638" y="533047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>
            <a:off x="21653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>
            <a:off x="23939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>
            <a:off x="2281238" y="5330478"/>
            <a:ext cx="1587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2509838" y="533047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>
            <a:off x="2622550" y="5330478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>
            <a:off x="28511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2967038" y="5330478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30797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5" name="Line 25"/>
          <p:cNvSpPr>
            <a:spLocks noChangeShapeType="1"/>
          </p:cNvSpPr>
          <p:nvPr/>
        </p:nvSpPr>
        <p:spPr bwMode="auto">
          <a:xfrm>
            <a:off x="3195638" y="533047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6" name="Line 26"/>
          <p:cNvSpPr>
            <a:spLocks noChangeShapeType="1"/>
          </p:cNvSpPr>
          <p:nvPr/>
        </p:nvSpPr>
        <p:spPr bwMode="auto">
          <a:xfrm>
            <a:off x="33083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7" name="Line 27"/>
          <p:cNvSpPr>
            <a:spLocks noChangeShapeType="1"/>
          </p:cNvSpPr>
          <p:nvPr/>
        </p:nvSpPr>
        <p:spPr bwMode="auto">
          <a:xfrm>
            <a:off x="3424238" y="533047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8" name="Line 28"/>
          <p:cNvSpPr>
            <a:spLocks noChangeShapeType="1"/>
          </p:cNvSpPr>
          <p:nvPr/>
        </p:nvSpPr>
        <p:spPr bwMode="auto">
          <a:xfrm>
            <a:off x="3652838" y="533047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9" name="Line 29"/>
          <p:cNvSpPr>
            <a:spLocks noChangeShapeType="1"/>
          </p:cNvSpPr>
          <p:nvPr/>
        </p:nvSpPr>
        <p:spPr bwMode="auto">
          <a:xfrm>
            <a:off x="37655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0" name="Line 30"/>
          <p:cNvSpPr>
            <a:spLocks noChangeShapeType="1"/>
          </p:cNvSpPr>
          <p:nvPr/>
        </p:nvSpPr>
        <p:spPr bwMode="auto">
          <a:xfrm>
            <a:off x="39941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1" name="Line 31"/>
          <p:cNvSpPr>
            <a:spLocks noChangeShapeType="1"/>
          </p:cNvSpPr>
          <p:nvPr/>
        </p:nvSpPr>
        <p:spPr bwMode="auto">
          <a:xfrm>
            <a:off x="4110038" y="5330478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2" name="Line 32"/>
          <p:cNvSpPr>
            <a:spLocks noChangeShapeType="1"/>
          </p:cNvSpPr>
          <p:nvPr/>
        </p:nvSpPr>
        <p:spPr bwMode="auto">
          <a:xfrm>
            <a:off x="42227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3" name="Line 33"/>
          <p:cNvSpPr>
            <a:spLocks noChangeShapeType="1"/>
          </p:cNvSpPr>
          <p:nvPr/>
        </p:nvSpPr>
        <p:spPr bwMode="auto">
          <a:xfrm>
            <a:off x="43370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4" name="Line 34"/>
          <p:cNvSpPr>
            <a:spLocks noChangeShapeType="1"/>
          </p:cNvSpPr>
          <p:nvPr/>
        </p:nvSpPr>
        <p:spPr bwMode="auto">
          <a:xfrm>
            <a:off x="4451350" y="533047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5" name="Line 35"/>
          <p:cNvSpPr>
            <a:spLocks noChangeShapeType="1"/>
          </p:cNvSpPr>
          <p:nvPr/>
        </p:nvSpPr>
        <p:spPr bwMode="auto">
          <a:xfrm>
            <a:off x="45656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6" name="Line 36"/>
          <p:cNvSpPr>
            <a:spLocks noChangeShapeType="1"/>
          </p:cNvSpPr>
          <p:nvPr/>
        </p:nvSpPr>
        <p:spPr bwMode="auto">
          <a:xfrm>
            <a:off x="4679950" y="533047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7" name="Line 37"/>
          <p:cNvSpPr>
            <a:spLocks noChangeShapeType="1"/>
          </p:cNvSpPr>
          <p:nvPr/>
        </p:nvSpPr>
        <p:spPr bwMode="auto">
          <a:xfrm>
            <a:off x="35369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8" name="Line 38"/>
          <p:cNvSpPr>
            <a:spLocks noChangeShapeType="1"/>
          </p:cNvSpPr>
          <p:nvPr/>
        </p:nvSpPr>
        <p:spPr bwMode="auto">
          <a:xfrm>
            <a:off x="52514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9" name="Line 39"/>
          <p:cNvSpPr>
            <a:spLocks noChangeShapeType="1"/>
          </p:cNvSpPr>
          <p:nvPr/>
        </p:nvSpPr>
        <p:spPr bwMode="auto">
          <a:xfrm>
            <a:off x="5137150" y="533047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0" name="Line 40"/>
          <p:cNvSpPr>
            <a:spLocks noChangeShapeType="1"/>
          </p:cNvSpPr>
          <p:nvPr/>
        </p:nvSpPr>
        <p:spPr bwMode="auto">
          <a:xfrm>
            <a:off x="4908550" y="533047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1" name="Line 41"/>
          <p:cNvSpPr>
            <a:spLocks noChangeShapeType="1"/>
          </p:cNvSpPr>
          <p:nvPr/>
        </p:nvSpPr>
        <p:spPr bwMode="auto">
          <a:xfrm>
            <a:off x="4794250" y="5330478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2" name="Line 42"/>
          <p:cNvSpPr>
            <a:spLocks noChangeShapeType="1"/>
          </p:cNvSpPr>
          <p:nvPr/>
        </p:nvSpPr>
        <p:spPr bwMode="auto">
          <a:xfrm>
            <a:off x="58229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3" name="Line 43"/>
          <p:cNvSpPr>
            <a:spLocks noChangeShapeType="1"/>
          </p:cNvSpPr>
          <p:nvPr/>
        </p:nvSpPr>
        <p:spPr bwMode="auto">
          <a:xfrm>
            <a:off x="57086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4" name="Line 44"/>
          <p:cNvSpPr>
            <a:spLocks noChangeShapeType="1"/>
          </p:cNvSpPr>
          <p:nvPr/>
        </p:nvSpPr>
        <p:spPr bwMode="auto">
          <a:xfrm>
            <a:off x="55943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5" name="Line 45"/>
          <p:cNvSpPr>
            <a:spLocks noChangeShapeType="1"/>
          </p:cNvSpPr>
          <p:nvPr/>
        </p:nvSpPr>
        <p:spPr bwMode="auto">
          <a:xfrm>
            <a:off x="54800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6" name="Line 46"/>
          <p:cNvSpPr>
            <a:spLocks noChangeShapeType="1"/>
          </p:cNvSpPr>
          <p:nvPr/>
        </p:nvSpPr>
        <p:spPr bwMode="auto">
          <a:xfrm>
            <a:off x="53657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7" name="Line 47"/>
          <p:cNvSpPr>
            <a:spLocks noChangeShapeType="1"/>
          </p:cNvSpPr>
          <p:nvPr/>
        </p:nvSpPr>
        <p:spPr bwMode="auto">
          <a:xfrm>
            <a:off x="5937250" y="533047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8" name="Line 48"/>
          <p:cNvSpPr>
            <a:spLocks noChangeShapeType="1"/>
          </p:cNvSpPr>
          <p:nvPr/>
        </p:nvSpPr>
        <p:spPr bwMode="auto">
          <a:xfrm>
            <a:off x="60515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9" name="Line 49"/>
          <p:cNvSpPr>
            <a:spLocks noChangeShapeType="1"/>
          </p:cNvSpPr>
          <p:nvPr/>
        </p:nvSpPr>
        <p:spPr bwMode="auto">
          <a:xfrm>
            <a:off x="6280150" y="533047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0" name="Line 50"/>
          <p:cNvSpPr>
            <a:spLocks noChangeShapeType="1"/>
          </p:cNvSpPr>
          <p:nvPr/>
        </p:nvSpPr>
        <p:spPr bwMode="auto">
          <a:xfrm>
            <a:off x="63944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1" name="Line 51"/>
          <p:cNvSpPr>
            <a:spLocks noChangeShapeType="1"/>
          </p:cNvSpPr>
          <p:nvPr/>
        </p:nvSpPr>
        <p:spPr bwMode="auto">
          <a:xfrm>
            <a:off x="65087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2" name="Line 52"/>
          <p:cNvSpPr>
            <a:spLocks noChangeShapeType="1"/>
          </p:cNvSpPr>
          <p:nvPr/>
        </p:nvSpPr>
        <p:spPr bwMode="auto">
          <a:xfrm>
            <a:off x="66230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3" name="Line 53"/>
          <p:cNvSpPr>
            <a:spLocks noChangeShapeType="1"/>
          </p:cNvSpPr>
          <p:nvPr/>
        </p:nvSpPr>
        <p:spPr bwMode="auto">
          <a:xfrm>
            <a:off x="6737350" y="5330478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4" name="Line 54"/>
          <p:cNvSpPr>
            <a:spLocks noChangeShapeType="1"/>
          </p:cNvSpPr>
          <p:nvPr/>
        </p:nvSpPr>
        <p:spPr bwMode="auto">
          <a:xfrm>
            <a:off x="68516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5" name="Line 55"/>
          <p:cNvSpPr>
            <a:spLocks noChangeShapeType="1"/>
          </p:cNvSpPr>
          <p:nvPr/>
        </p:nvSpPr>
        <p:spPr bwMode="auto">
          <a:xfrm>
            <a:off x="69659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6" name="Line 56"/>
          <p:cNvSpPr>
            <a:spLocks noChangeShapeType="1"/>
          </p:cNvSpPr>
          <p:nvPr/>
        </p:nvSpPr>
        <p:spPr bwMode="auto">
          <a:xfrm>
            <a:off x="70802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7" name="Line 57"/>
          <p:cNvSpPr>
            <a:spLocks noChangeShapeType="1"/>
          </p:cNvSpPr>
          <p:nvPr/>
        </p:nvSpPr>
        <p:spPr bwMode="auto">
          <a:xfrm>
            <a:off x="7194550" y="5330478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8" name="Line 58"/>
          <p:cNvSpPr>
            <a:spLocks noChangeShapeType="1"/>
          </p:cNvSpPr>
          <p:nvPr/>
        </p:nvSpPr>
        <p:spPr bwMode="auto">
          <a:xfrm>
            <a:off x="7423150" y="5330478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9" name="Line 59"/>
          <p:cNvSpPr>
            <a:spLocks noChangeShapeType="1"/>
          </p:cNvSpPr>
          <p:nvPr/>
        </p:nvSpPr>
        <p:spPr bwMode="auto">
          <a:xfrm>
            <a:off x="7994650" y="533047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0" name="Line 60"/>
          <p:cNvSpPr>
            <a:spLocks noChangeShapeType="1"/>
          </p:cNvSpPr>
          <p:nvPr/>
        </p:nvSpPr>
        <p:spPr bwMode="auto">
          <a:xfrm>
            <a:off x="7880350" y="533047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1" name="Line 61"/>
          <p:cNvSpPr>
            <a:spLocks noChangeShapeType="1"/>
          </p:cNvSpPr>
          <p:nvPr/>
        </p:nvSpPr>
        <p:spPr bwMode="auto">
          <a:xfrm>
            <a:off x="7651750" y="533047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2" name="Line 62"/>
          <p:cNvSpPr>
            <a:spLocks noChangeShapeType="1"/>
          </p:cNvSpPr>
          <p:nvPr/>
        </p:nvSpPr>
        <p:spPr bwMode="auto">
          <a:xfrm>
            <a:off x="7766050" y="533047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3" name="Line 63"/>
          <p:cNvSpPr>
            <a:spLocks noChangeShapeType="1"/>
          </p:cNvSpPr>
          <p:nvPr/>
        </p:nvSpPr>
        <p:spPr bwMode="auto">
          <a:xfrm>
            <a:off x="7537450" y="5330478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4" name="Line 64"/>
          <p:cNvSpPr>
            <a:spLocks noChangeShapeType="1"/>
          </p:cNvSpPr>
          <p:nvPr/>
        </p:nvSpPr>
        <p:spPr bwMode="auto">
          <a:xfrm>
            <a:off x="8108950" y="5330478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5" name="Line 65"/>
          <p:cNvSpPr>
            <a:spLocks noChangeShapeType="1"/>
          </p:cNvSpPr>
          <p:nvPr/>
        </p:nvSpPr>
        <p:spPr bwMode="auto">
          <a:xfrm>
            <a:off x="8337550" y="5330478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6" name="Line 66"/>
          <p:cNvSpPr>
            <a:spLocks noChangeShapeType="1"/>
          </p:cNvSpPr>
          <p:nvPr/>
        </p:nvSpPr>
        <p:spPr bwMode="auto">
          <a:xfrm>
            <a:off x="8223250" y="5330478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7" name="Line 67"/>
          <p:cNvSpPr>
            <a:spLocks noChangeShapeType="1"/>
          </p:cNvSpPr>
          <p:nvPr/>
        </p:nvSpPr>
        <p:spPr bwMode="auto">
          <a:xfrm>
            <a:off x="452438" y="521617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8" name="Line 68"/>
          <p:cNvSpPr>
            <a:spLocks noChangeShapeType="1"/>
          </p:cNvSpPr>
          <p:nvPr/>
        </p:nvSpPr>
        <p:spPr bwMode="auto">
          <a:xfrm>
            <a:off x="1595438" y="521617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9" name="Line 69"/>
          <p:cNvSpPr>
            <a:spLocks noChangeShapeType="1"/>
          </p:cNvSpPr>
          <p:nvPr/>
        </p:nvSpPr>
        <p:spPr bwMode="auto">
          <a:xfrm>
            <a:off x="2738438" y="521617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0" name="Line 70"/>
          <p:cNvSpPr>
            <a:spLocks noChangeShapeType="1"/>
          </p:cNvSpPr>
          <p:nvPr/>
        </p:nvSpPr>
        <p:spPr bwMode="auto">
          <a:xfrm>
            <a:off x="3881438" y="521617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1" name="Line 71"/>
          <p:cNvSpPr>
            <a:spLocks noChangeShapeType="1"/>
          </p:cNvSpPr>
          <p:nvPr/>
        </p:nvSpPr>
        <p:spPr bwMode="auto">
          <a:xfrm>
            <a:off x="5022850" y="5216178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2" name="Line 72"/>
          <p:cNvSpPr>
            <a:spLocks noChangeShapeType="1"/>
          </p:cNvSpPr>
          <p:nvPr/>
        </p:nvSpPr>
        <p:spPr bwMode="auto">
          <a:xfrm>
            <a:off x="6165850" y="5216178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3" name="Line 73"/>
          <p:cNvSpPr>
            <a:spLocks noChangeShapeType="1"/>
          </p:cNvSpPr>
          <p:nvPr/>
        </p:nvSpPr>
        <p:spPr bwMode="auto">
          <a:xfrm>
            <a:off x="7308850" y="5216178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4" name="Line 74"/>
          <p:cNvSpPr>
            <a:spLocks noChangeShapeType="1"/>
          </p:cNvSpPr>
          <p:nvPr/>
        </p:nvSpPr>
        <p:spPr bwMode="auto">
          <a:xfrm>
            <a:off x="8451850" y="5216178"/>
            <a:ext cx="3175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5" name="Text Box 75"/>
          <p:cNvSpPr txBox="1">
            <a:spLocks noChangeArrowheads="1"/>
          </p:cNvSpPr>
          <p:nvPr/>
        </p:nvSpPr>
        <p:spPr bwMode="auto">
          <a:xfrm>
            <a:off x="250825" y="5876578"/>
            <a:ext cx="433388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0</a:t>
            </a:r>
          </a:p>
        </p:txBody>
      </p:sp>
      <p:sp>
        <p:nvSpPr>
          <p:cNvPr id="76" name="Text Box 77"/>
          <p:cNvSpPr txBox="1">
            <a:spLocks noChangeArrowheads="1"/>
          </p:cNvSpPr>
          <p:nvPr/>
        </p:nvSpPr>
        <p:spPr bwMode="auto">
          <a:xfrm>
            <a:off x="1338263" y="5862290"/>
            <a:ext cx="512762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10</a:t>
            </a:r>
          </a:p>
        </p:txBody>
      </p:sp>
      <p:sp>
        <p:nvSpPr>
          <p:cNvPr id="77" name="Text Box 78"/>
          <p:cNvSpPr txBox="1">
            <a:spLocks noChangeArrowheads="1"/>
          </p:cNvSpPr>
          <p:nvPr/>
        </p:nvSpPr>
        <p:spPr bwMode="auto">
          <a:xfrm>
            <a:off x="2493963" y="5873403"/>
            <a:ext cx="514350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20</a:t>
            </a:r>
          </a:p>
        </p:txBody>
      </p:sp>
      <p:sp>
        <p:nvSpPr>
          <p:cNvPr id="78" name="Text Box 79"/>
          <p:cNvSpPr txBox="1">
            <a:spLocks noChangeArrowheads="1"/>
          </p:cNvSpPr>
          <p:nvPr/>
        </p:nvSpPr>
        <p:spPr bwMode="auto">
          <a:xfrm>
            <a:off x="3633788" y="5859115"/>
            <a:ext cx="50482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30</a:t>
            </a:r>
          </a:p>
        </p:txBody>
      </p:sp>
      <p:sp>
        <p:nvSpPr>
          <p:cNvPr id="79" name="Text Box 80"/>
          <p:cNvSpPr txBox="1">
            <a:spLocks noChangeArrowheads="1"/>
          </p:cNvSpPr>
          <p:nvPr/>
        </p:nvSpPr>
        <p:spPr bwMode="auto">
          <a:xfrm>
            <a:off x="4762500" y="5879753"/>
            <a:ext cx="57626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40</a:t>
            </a:r>
          </a:p>
        </p:txBody>
      </p:sp>
      <p:sp>
        <p:nvSpPr>
          <p:cNvPr id="80" name="Text Box 81"/>
          <p:cNvSpPr txBox="1">
            <a:spLocks noChangeArrowheads="1"/>
          </p:cNvSpPr>
          <p:nvPr/>
        </p:nvSpPr>
        <p:spPr bwMode="auto">
          <a:xfrm>
            <a:off x="5919788" y="5863878"/>
            <a:ext cx="48577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50</a:t>
            </a:r>
          </a:p>
        </p:txBody>
      </p:sp>
      <p:sp>
        <p:nvSpPr>
          <p:cNvPr id="81" name="Text Box 82"/>
          <p:cNvSpPr txBox="1">
            <a:spLocks noChangeArrowheads="1"/>
          </p:cNvSpPr>
          <p:nvPr/>
        </p:nvSpPr>
        <p:spPr bwMode="auto">
          <a:xfrm>
            <a:off x="7051675" y="5857528"/>
            <a:ext cx="46831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60</a:t>
            </a:r>
          </a:p>
        </p:txBody>
      </p:sp>
      <p:sp>
        <p:nvSpPr>
          <p:cNvPr id="82" name="Obdélník 81"/>
          <p:cNvSpPr/>
          <p:nvPr/>
        </p:nvSpPr>
        <p:spPr>
          <a:xfrm>
            <a:off x="8244408" y="5877272"/>
            <a:ext cx="418704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dirty="0" smtClean="0">
                <a:solidFill>
                  <a:sysClr val="windowText" lastClr="000000"/>
                </a:solidFill>
              </a:rPr>
              <a:t>70</a:t>
            </a:r>
            <a:endParaRPr lang="cs-CZ" dirty="0">
              <a:solidFill>
                <a:sysClr val="windowText" lastClr="000000"/>
              </a:solidFill>
            </a:endParaRPr>
          </a:p>
        </p:txBody>
      </p:sp>
      <p:cxnSp>
        <p:nvCxnSpPr>
          <p:cNvPr id="83" name="Přímá spojovací čára 82"/>
          <p:cNvCxnSpPr/>
          <p:nvPr/>
        </p:nvCxnSpPr>
        <p:spPr>
          <a:xfrm>
            <a:off x="251520" y="5445224"/>
            <a:ext cx="86409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5" name="TextovéPole 84"/>
          <p:cNvSpPr txBox="1"/>
          <p:nvPr/>
        </p:nvSpPr>
        <p:spPr>
          <a:xfrm>
            <a:off x="395536" y="2780928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Uvědom si desítky, mezi nimiž se číslo nachází.</a:t>
            </a:r>
            <a:endParaRPr lang="cs-CZ" dirty="0"/>
          </a:p>
        </p:txBody>
      </p:sp>
      <p:sp>
        <p:nvSpPr>
          <p:cNvPr id="86" name="TextovéPole 85"/>
          <p:cNvSpPr txBox="1"/>
          <p:nvPr/>
        </p:nvSpPr>
        <p:spPr>
          <a:xfrm>
            <a:off x="467544" y="1556792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Mezi kterými  desítkami se nachází číslo 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Vývojový diagram: spojka 87"/>
          <p:cNvSpPr/>
          <p:nvPr/>
        </p:nvSpPr>
        <p:spPr>
          <a:xfrm>
            <a:off x="611560" y="5229200"/>
            <a:ext cx="144016" cy="216024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0" name="Přímá spojovací šipka 89"/>
          <p:cNvCxnSpPr>
            <a:stCxn id="8" idx="1"/>
          </p:cNvCxnSpPr>
          <p:nvPr/>
        </p:nvCxnSpPr>
        <p:spPr>
          <a:xfrm rot="16200000" flipH="1" flipV="1">
            <a:off x="451198" y="5719440"/>
            <a:ext cx="390202" cy="694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šipka 91"/>
          <p:cNvCxnSpPr/>
          <p:nvPr/>
        </p:nvCxnSpPr>
        <p:spPr>
          <a:xfrm>
            <a:off x="683568" y="5589240"/>
            <a:ext cx="720080" cy="3600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ovéPole 94"/>
          <p:cNvSpPr txBox="1"/>
          <p:nvPr/>
        </p:nvSpPr>
        <p:spPr>
          <a:xfrm>
            <a:off x="1259632" y="3429000"/>
            <a:ext cx="79208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2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539552" y="386104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</a:t>
            </a:r>
            <a:endParaRPr lang="cs-CZ" dirty="0"/>
          </a:p>
        </p:txBody>
      </p:sp>
      <p:sp>
        <p:nvSpPr>
          <p:cNvPr id="97" name="TextovéPole 96"/>
          <p:cNvSpPr txBox="1"/>
          <p:nvPr/>
        </p:nvSpPr>
        <p:spPr>
          <a:xfrm>
            <a:off x="1835696" y="386104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</a:t>
            </a:r>
            <a:endParaRPr lang="cs-CZ" dirty="0"/>
          </a:p>
        </p:txBody>
      </p:sp>
      <p:sp>
        <p:nvSpPr>
          <p:cNvPr id="98" name="Obdélník 97"/>
          <p:cNvSpPr/>
          <p:nvPr/>
        </p:nvSpPr>
        <p:spPr>
          <a:xfrm>
            <a:off x="539552" y="3573016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9" name="Obdélník 98"/>
          <p:cNvSpPr/>
          <p:nvPr/>
        </p:nvSpPr>
        <p:spPr>
          <a:xfrm>
            <a:off x="1835696" y="3573016"/>
            <a:ext cx="64807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2987824" y="3284984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Ke které desítce je číslo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blíž 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TextovéPole 100"/>
          <p:cNvSpPr txBox="1"/>
          <p:nvPr/>
        </p:nvSpPr>
        <p:spPr>
          <a:xfrm>
            <a:off x="3059832" y="386104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Číslo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/>
              <a:t> zaokrouhlíme na  0.</a:t>
            </a:r>
            <a:endParaRPr lang="cs-CZ" sz="2400" dirty="0"/>
          </a:p>
        </p:txBody>
      </p:sp>
      <p:sp>
        <p:nvSpPr>
          <p:cNvPr id="102" name="TextovéPole 101"/>
          <p:cNvSpPr txBox="1"/>
          <p:nvPr/>
        </p:nvSpPr>
        <p:spPr>
          <a:xfrm>
            <a:off x="2987824" y="4293096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Zapisujeme :   </a:t>
            </a:r>
            <a:r>
              <a:rPr lang="cs-CZ" sz="6000" dirty="0" smtClean="0"/>
              <a:t>2</a:t>
            </a:r>
            <a:r>
              <a:rPr lang="cs-CZ" sz="2400" dirty="0" smtClean="0"/>
              <a:t>   </a:t>
            </a:r>
            <a:r>
              <a:rPr lang="cs-CZ" sz="6000" dirty="0" smtClean="0"/>
              <a:t>= 0 </a:t>
            </a:r>
            <a:r>
              <a:rPr lang="cs-CZ" sz="4400" dirty="0" smtClean="0"/>
              <a:t>  </a:t>
            </a:r>
            <a:endParaRPr lang="cs-CZ" sz="4400" dirty="0"/>
          </a:p>
        </p:txBody>
      </p:sp>
      <p:sp>
        <p:nvSpPr>
          <p:cNvPr id="103" name="Vývojový diagram: spojka 102"/>
          <p:cNvSpPr/>
          <p:nvPr/>
        </p:nvSpPr>
        <p:spPr>
          <a:xfrm>
            <a:off x="6732240" y="4509120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5" grpId="0"/>
      <p:bldP spid="86" grpId="0"/>
      <p:bldP spid="98" grpId="0" animBg="1"/>
      <p:bldP spid="99" grpId="0" animBg="1"/>
      <p:bldP spid="100" grpId="0"/>
      <p:bldP spid="101" grpId="0"/>
      <p:bldP spid="1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/>
        </p:nvSpPr>
        <p:spPr bwMode="auto">
          <a:xfrm>
            <a:off x="565150" y="4466382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" name="Line 5"/>
          <p:cNvSpPr>
            <a:spLocks noChangeShapeType="1"/>
          </p:cNvSpPr>
          <p:nvPr/>
        </p:nvSpPr>
        <p:spPr bwMode="auto">
          <a:xfrm>
            <a:off x="1138238" y="4466382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" name="Line 6"/>
          <p:cNvSpPr>
            <a:spLocks noChangeShapeType="1"/>
          </p:cNvSpPr>
          <p:nvPr/>
        </p:nvSpPr>
        <p:spPr bwMode="auto">
          <a:xfrm>
            <a:off x="1022350" y="4466382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793750" y="4466382"/>
            <a:ext cx="1588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681038" y="4466382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12509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>
            <a:off x="909638" y="4466382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1366838" y="4466382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14795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1" name="Line 13"/>
          <p:cNvSpPr>
            <a:spLocks noChangeShapeType="1"/>
          </p:cNvSpPr>
          <p:nvPr/>
        </p:nvSpPr>
        <p:spPr bwMode="auto">
          <a:xfrm>
            <a:off x="17081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1824038" y="4466382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9367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2052638" y="4466382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21653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23939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2281238" y="4466382"/>
            <a:ext cx="1587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8" name="Line 20"/>
          <p:cNvSpPr>
            <a:spLocks noChangeShapeType="1"/>
          </p:cNvSpPr>
          <p:nvPr/>
        </p:nvSpPr>
        <p:spPr bwMode="auto">
          <a:xfrm>
            <a:off x="2509838" y="4466382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2622550" y="4466382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0" name="Line 22"/>
          <p:cNvSpPr>
            <a:spLocks noChangeShapeType="1"/>
          </p:cNvSpPr>
          <p:nvPr/>
        </p:nvSpPr>
        <p:spPr bwMode="auto">
          <a:xfrm>
            <a:off x="28511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1" name="Line 23"/>
          <p:cNvSpPr>
            <a:spLocks noChangeShapeType="1"/>
          </p:cNvSpPr>
          <p:nvPr/>
        </p:nvSpPr>
        <p:spPr bwMode="auto">
          <a:xfrm>
            <a:off x="2967038" y="4466382"/>
            <a:ext cx="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>
            <a:off x="30797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3195638" y="4466382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4" name="Line 26"/>
          <p:cNvSpPr>
            <a:spLocks noChangeShapeType="1"/>
          </p:cNvSpPr>
          <p:nvPr/>
        </p:nvSpPr>
        <p:spPr bwMode="auto">
          <a:xfrm>
            <a:off x="33083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5" name="Line 27"/>
          <p:cNvSpPr>
            <a:spLocks noChangeShapeType="1"/>
          </p:cNvSpPr>
          <p:nvPr/>
        </p:nvSpPr>
        <p:spPr bwMode="auto">
          <a:xfrm>
            <a:off x="3424238" y="4466382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6" name="Line 28"/>
          <p:cNvSpPr>
            <a:spLocks noChangeShapeType="1"/>
          </p:cNvSpPr>
          <p:nvPr/>
        </p:nvSpPr>
        <p:spPr bwMode="auto">
          <a:xfrm>
            <a:off x="3652838" y="4466382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7" name="Line 29"/>
          <p:cNvSpPr>
            <a:spLocks noChangeShapeType="1"/>
          </p:cNvSpPr>
          <p:nvPr/>
        </p:nvSpPr>
        <p:spPr bwMode="auto">
          <a:xfrm>
            <a:off x="37655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8" name="Line 30"/>
          <p:cNvSpPr>
            <a:spLocks noChangeShapeType="1"/>
          </p:cNvSpPr>
          <p:nvPr/>
        </p:nvSpPr>
        <p:spPr bwMode="auto">
          <a:xfrm>
            <a:off x="39941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29" name="Line 31"/>
          <p:cNvSpPr>
            <a:spLocks noChangeShapeType="1"/>
          </p:cNvSpPr>
          <p:nvPr/>
        </p:nvSpPr>
        <p:spPr bwMode="auto">
          <a:xfrm>
            <a:off x="4110038" y="4466382"/>
            <a:ext cx="1587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0" name="Line 32"/>
          <p:cNvSpPr>
            <a:spLocks noChangeShapeType="1"/>
          </p:cNvSpPr>
          <p:nvPr/>
        </p:nvSpPr>
        <p:spPr bwMode="auto">
          <a:xfrm>
            <a:off x="42227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1" name="Line 33"/>
          <p:cNvSpPr>
            <a:spLocks noChangeShapeType="1"/>
          </p:cNvSpPr>
          <p:nvPr/>
        </p:nvSpPr>
        <p:spPr bwMode="auto">
          <a:xfrm>
            <a:off x="43370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2" name="Line 34"/>
          <p:cNvSpPr>
            <a:spLocks noChangeShapeType="1"/>
          </p:cNvSpPr>
          <p:nvPr/>
        </p:nvSpPr>
        <p:spPr bwMode="auto">
          <a:xfrm>
            <a:off x="4451350" y="4466382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3" name="Line 35"/>
          <p:cNvSpPr>
            <a:spLocks noChangeShapeType="1"/>
          </p:cNvSpPr>
          <p:nvPr/>
        </p:nvSpPr>
        <p:spPr bwMode="auto">
          <a:xfrm>
            <a:off x="45656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4" name="Line 36"/>
          <p:cNvSpPr>
            <a:spLocks noChangeShapeType="1"/>
          </p:cNvSpPr>
          <p:nvPr/>
        </p:nvSpPr>
        <p:spPr bwMode="auto">
          <a:xfrm>
            <a:off x="4679950" y="4466382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5" name="Line 37"/>
          <p:cNvSpPr>
            <a:spLocks noChangeShapeType="1"/>
          </p:cNvSpPr>
          <p:nvPr/>
        </p:nvSpPr>
        <p:spPr bwMode="auto">
          <a:xfrm>
            <a:off x="35369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6" name="Line 38"/>
          <p:cNvSpPr>
            <a:spLocks noChangeShapeType="1"/>
          </p:cNvSpPr>
          <p:nvPr/>
        </p:nvSpPr>
        <p:spPr bwMode="auto">
          <a:xfrm>
            <a:off x="52514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7" name="Line 39"/>
          <p:cNvSpPr>
            <a:spLocks noChangeShapeType="1"/>
          </p:cNvSpPr>
          <p:nvPr/>
        </p:nvSpPr>
        <p:spPr bwMode="auto">
          <a:xfrm>
            <a:off x="5137150" y="4466382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8" name="Line 40"/>
          <p:cNvSpPr>
            <a:spLocks noChangeShapeType="1"/>
          </p:cNvSpPr>
          <p:nvPr/>
        </p:nvSpPr>
        <p:spPr bwMode="auto">
          <a:xfrm>
            <a:off x="4908550" y="4466382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39" name="Line 41"/>
          <p:cNvSpPr>
            <a:spLocks noChangeShapeType="1"/>
          </p:cNvSpPr>
          <p:nvPr/>
        </p:nvSpPr>
        <p:spPr bwMode="auto">
          <a:xfrm>
            <a:off x="4794250" y="4466382"/>
            <a:ext cx="3175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0" name="Line 42"/>
          <p:cNvSpPr>
            <a:spLocks noChangeShapeType="1"/>
          </p:cNvSpPr>
          <p:nvPr/>
        </p:nvSpPr>
        <p:spPr bwMode="auto">
          <a:xfrm>
            <a:off x="58229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1" name="Line 43"/>
          <p:cNvSpPr>
            <a:spLocks noChangeShapeType="1"/>
          </p:cNvSpPr>
          <p:nvPr/>
        </p:nvSpPr>
        <p:spPr bwMode="auto">
          <a:xfrm>
            <a:off x="57086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2" name="Line 44"/>
          <p:cNvSpPr>
            <a:spLocks noChangeShapeType="1"/>
          </p:cNvSpPr>
          <p:nvPr/>
        </p:nvSpPr>
        <p:spPr bwMode="auto">
          <a:xfrm>
            <a:off x="55943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3" name="Line 45"/>
          <p:cNvSpPr>
            <a:spLocks noChangeShapeType="1"/>
          </p:cNvSpPr>
          <p:nvPr/>
        </p:nvSpPr>
        <p:spPr bwMode="auto">
          <a:xfrm>
            <a:off x="54800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4" name="Line 46"/>
          <p:cNvSpPr>
            <a:spLocks noChangeShapeType="1"/>
          </p:cNvSpPr>
          <p:nvPr/>
        </p:nvSpPr>
        <p:spPr bwMode="auto">
          <a:xfrm>
            <a:off x="53657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5" name="Line 47"/>
          <p:cNvSpPr>
            <a:spLocks noChangeShapeType="1"/>
          </p:cNvSpPr>
          <p:nvPr/>
        </p:nvSpPr>
        <p:spPr bwMode="auto">
          <a:xfrm>
            <a:off x="5937250" y="4466382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6" name="Line 48"/>
          <p:cNvSpPr>
            <a:spLocks noChangeShapeType="1"/>
          </p:cNvSpPr>
          <p:nvPr/>
        </p:nvSpPr>
        <p:spPr bwMode="auto">
          <a:xfrm>
            <a:off x="60515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7" name="Line 49"/>
          <p:cNvSpPr>
            <a:spLocks noChangeShapeType="1"/>
          </p:cNvSpPr>
          <p:nvPr/>
        </p:nvSpPr>
        <p:spPr bwMode="auto">
          <a:xfrm>
            <a:off x="6280150" y="4466382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8" name="Line 50"/>
          <p:cNvSpPr>
            <a:spLocks noChangeShapeType="1"/>
          </p:cNvSpPr>
          <p:nvPr/>
        </p:nvSpPr>
        <p:spPr bwMode="auto">
          <a:xfrm>
            <a:off x="63944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49" name="Line 51"/>
          <p:cNvSpPr>
            <a:spLocks noChangeShapeType="1"/>
          </p:cNvSpPr>
          <p:nvPr/>
        </p:nvSpPr>
        <p:spPr bwMode="auto">
          <a:xfrm>
            <a:off x="65087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0" name="Line 52"/>
          <p:cNvSpPr>
            <a:spLocks noChangeShapeType="1"/>
          </p:cNvSpPr>
          <p:nvPr/>
        </p:nvSpPr>
        <p:spPr bwMode="auto">
          <a:xfrm>
            <a:off x="66230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1" name="Line 53"/>
          <p:cNvSpPr>
            <a:spLocks noChangeShapeType="1"/>
          </p:cNvSpPr>
          <p:nvPr/>
        </p:nvSpPr>
        <p:spPr bwMode="auto">
          <a:xfrm>
            <a:off x="6737350" y="4466382"/>
            <a:ext cx="1588" cy="231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2" name="Line 54"/>
          <p:cNvSpPr>
            <a:spLocks noChangeShapeType="1"/>
          </p:cNvSpPr>
          <p:nvPr/>
        </p:nvSpPr>
        <p:spPr bwMode="auto">
          <a:xfrm>
            <a:off x="68516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3" name="Line 55"/>
          <p:cNvSpPr>
            <a:spLocks noChangeShapeType="1"/>
          </p:cNvSpPr>
          <p:nvPr/>
        </p:nvSpPr>
        <p:spPr bwMode="auto">
          <a:xfrm>
            <a:off x="69659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4" name="Line 56"/>
          <p:cNvSpPr>
            <a:spLocks noChangeShapeType="1"/>
          </p:cNvSpPr>
          <p:nvPr/>
        </p:nvSpPr>
        <p:spPr bwMode="auto">
          <a:xfrm>
            <a:off x="70802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5" name="Line 57"/>
          <p:cNvSpPr>
            <a:spLocks noChangeShapeType="1"/>
          </p:cNvSpPr>
          <p:nvPr/>
        </p:nvSpPr>
        <p:spPr bwMode="auto">
          <a:xfrm>
            <a:off x="7194550" y="4466382"/>
            <a:ext cx="1588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6" name="Line 58"/>
          <p:cNvSpPr>
            <a:spLocks noChangeShapeType="1"/>
          </p:cNvSpPr>
          <p:nvPr/>
        </p:nvSpPr>
        <p:spPr bwMode="auto">
          <a:xfrm>
            <a:off x="7423150" y="4466382"/>
            <a:ext cx="3175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7" name="Line 59"/>
          <p:cNvSpPr>
            <a:spLocks noChangeShapeType="1"/>
          </p:cNvSpPr>
          <p:nvPr/>
        </p:nvSpPr>
        <p:spPr bwMode="auto">
          <a:xfrm>
            <a:off x="7994650" y="4466382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8" name="Line 60"/>
          <p:cNvSpPr>
            <a:spLocks noChangeShapeType="1"/>
          </p:cNvSpPr>
          <p:nvPr/>
        </p:nvSpPr>
        <p:spPr bwMode="auto">
          <a:xfrm>
            <a:off x="7880350" y="4466382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59" name="Line 61"/>
          <p:cNvSpPr>
            <a:spLocks noChangeShapeType="1"/>
          </p:cNvSpPr>
          <p:nvPr/>
        </p:nvSpPr>
        <p:spPr bwMode="auto">
          <a:xfrm>
            <a:off x="7651750" y="4466382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0" name="Line 62"/>
          <p:cNvSpPr>
            <a:spLocks noChangeShapeType="1"/>
          </p:cNvSpPr>
          <p:nvPr/>
        </p:nvSpPr>
        <p:spPr bwMode="auto">
          <a:xfrm>
            <a:off x="7766050" y="4466382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1" name="Line 63"/>
          <p:cNvSpPr>
            <a:spLocks noChangeShapeType="1"/>
          </p:cNvSpPr>
          <p:nvPr/>
        </p:nvSpPr>
        <p:spPr bwMode="auto">
          <a:xfrm>
            <a:off x="7537450" y="4466382"/>
            <a:ext cx="4763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2" name="Line 64"/>
          <p:cNvSpPr>
            <a:spLocks noChangeShapeType="1"/>
          </p:cNvSpPr>
          <p:nvPr/>
        </p:nvSpPr>
        <p:spPr bwMode="auto">
          <a:xfrm>
            <a:off x="8108950" y="4466382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3" name="Line 65"/>
          <p:cNvSpPr>
            <a:spLocks noChangeShapeType="1"/>
          </p:cNvSpPr>
          <p:nvPr/>
        </p:nvSpPr>
        <p:spPr bwMode="auto">
          <a:xfrm>
            <a:off x="8337550" y="4466382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4" name="Line 66"/>
          <p:cNvSpPr>
            <a:spLocks noChangeShapeType="1"/>
          </p:cNvSpPr>
          <p:nvPr/>
        </p:nvSpPr>
        <p:spPr bwMode="auto">
          <a:xfrm>
            <a:off x="8223250" y="4466382"/>
            <a:ext cx="6350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5" name="Line 67"/>
          <p:cNvSpPr>
            <a:spLocks noChangeShapeType="1"/>
          </p:cNvSpPr>
          <p:nvPr/>
        </p:nvSpPr>
        <p:spPr bwMode="auto">
          <a:xfrm>
            <a:off x="452438" y="4352082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6" name="Line 68"/>
          <p:cNvSpPr>
            <a:spLocks noChangeShapeType="1"/>
          </p:cNvSpPr>
          <p:nvPr/>
        </p:nvSpPr>
        <p:spPr bwMode="auto">
          <a:xfrm>
            <a:off x="1595438" y="4352082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7" name="Line 69"/>
          <p:cNvSpPr>
            <a:spLocks noChangeShapeType="1"/>
          </p:cNvSpPr>
          <p:nvPr/>
        </p:nvSpPr>
        <p:spPr bwMode="auto">
          <a:xfrm>
            <a:off x="2738438" y="4352082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8" name="Line 70"/>
          <p:cNvSpPr>
            <a:spLocks noChangeShapeType="1"/>
          </p:cNvSpPr>
          <p:nvPr/>
        </p:nvSpPr>
        <p:spPr bwMode="auto">
          <a:xfrm>
            <a:off x="3881438" y="4352082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69" name="Line 71"/>
          <p:cNvSpPr>
            <a:spLocks noChangeShapeType="1"/>
          </p:cNvSpPr>
          <p:nvPr/>
        </p:nvSpPr>
        <p:spPr bwMode="auto">
          <a:xfrm>
            <a:off x="5022850" y="4352082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0" name="Line 72"/>
          <p:cNvSpPr>
            <a:spLocks noChangeShapeType="1"/>
          </p:cNvSpPr>
          <p:nvPr/>
        </p:nvSpPr>
        <p:spPr bwMode="auto">
          <a:xfrm>
            <a:off x="6165850" y="4352082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1" name="Line 73"/>
          <p:cNvSpPr>
            <a:spLocks noChangeShapeType="1"/>
          </p:cNvSpPr>
          <p:nvPr/>
        </p:nvSpPr>
        <p:spPr bwMode="auto">
          <a:xfrm>
            <a:off x="7308850" y="4352082"/>
            <a:ext cx="1588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2" name="Line 74"/>
          <p:cNvSpPr>
            <a:spLocks noChangeShapeType="1"/>
          </p:cNvSpPr>
          <p:nvPr/>
        </p:nvSpPr>
        <p:spPr bwMode="auto">
          <a:xfrm>
            <a:off x="8451850" y="4352082"/>
            <a:ext cx="3175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>
              <a:solidFill>
                <a:sysClr val="windowText" lastClr="000000"/>
              </a:solidFill>
            </a:endParaRPr>
          </a:p>
        </p:txBody>
      </p:sp>
      <p:sp>
        <p:nvSpPr>
          <p:cNvPr id="73" name="Text Box 75"/>
          <p:cNvSpPr txBox="1">
            <a:spLocks noChangeArrowheads="1"/>
          </p:cNvSpPr>
          <p:nvPr/>
        </p:nvSpPr>
        <p:spPr bwMode="auto">
          <a:xfrm>
            <a:off x="250825" y="5012482"/>
            <a:ext cx="433388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0</a:t>
            </a:r>
          </a:p>
        </p:txBody>
      </p:sp>
      <p:sp>
        <p:nvSpPr>
          <p:cNvPr id="74" name="Text Box 77"/>
          <p:cNvSpPr txBox="1">
            <a:spLocks noChangeArrowheads="1"/>
          </p:cNvSpPr>
          <p:nvPr/>
        </p:nvSpPr>
        <p:spPr bwMode="auto">
          <a:xfrm>
            <a:off x="1338263" y="4998194"/>
            <a:ext cx="512762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10</a:t>
            </a:r>
          </a:p>
        </p:txBody>
      </p:sp>
      <p:sp>
        <p:nvSpPr>
          <p:cNvPr id="75" name="Text Box 78"/>
          <p:cNvSpPr txBox="1">
            <a:spLocks noChangeArrowheads="1"/>
          </p:cNvSpPr>
          <p:nvPr/>
        </p:nvSpPr>
        <p:spPr bwMode="auto">
          <a:xfrm>
            <a:off x="2493963" y="5009307"/>
            <a:ext cx="514350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20</a:t>
            </a:r>
          </a:p>
        </p:txBody>
      </p:sp>
      <p:sp>
        <p:nvSpPr>
          <p:cNvPr id="76" name="Text Box 79"/>
          <p:cNvSpPr txBox="1">
            <a:spLocks noChangeArrowheads="1"/>
          </p:cNvSpPr>
          <p:nvPr/>
        </p:nvSpPr>
        <p:spPr bwMode="auto">
          <a:xfrm>
            <a:off x="3633788" y="4995019"/>
            <a:ext cx="50482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30</a:t>
            </a:r>
          </a:p>
        </p:txBody>
      </p:sp>
      <p:sp>
        <p:nvSpPr>
          <p:cNvPr id="77" name="Text Box 80"/>
          <p:cNvSpPr txBox="1">
            <a:spLocks noChangeArrowheads="1"/>
          </p:cNvSpPr>
          <p:nvPr/>
        </p:nvSpPr>
        <p:spPr bwMode="auto">
          <a:xfrm>
            <a:off x="4762500" y="5015657"/>
            <a:ext cx="57626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40</a:t>
            </a:r>
          </a:p>
        </p:txBody>
      </p:sp>
      <p:sp>
        <p:nvSpPr>
          <p:cNvPr id="78" name="Text Box 81"/>
          <p:cNvSpPr txBox="1">
            <a:spLocks noChangeArrowheads="1"/>
          </p:cNvSpPr>
          <p:nvPr/>
        </p:nvSpPr>
        <p:spPr bwMode="auto">
          <a:xfrm>
            <a:off x="5919788" y="4999782"/>
            <a:ext cx="485775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50</a:t>
            </a:r>
          </a:p>
        </p:txBody>
      </p:sp>
      <p:sp>
        <p:nvSpPr>
          <p:cNvPr id="79" name="Text Box 82"/>
          <p:cNvSpPr txBox="1">
            <a:spLocks noChangeArrowheads="1"/>
          </p:cNvSpPr>
          <p:nvPr/>
        </p:nvSpPr>
        <p:spPr bwMode="auto">
          <a:xfrm>
            <a:off x="7051675" y="4993432"/>
            <a:ext cx="468313" cy="39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solidFill>
                  <a:sysClr val="windowText" lastClr="000000"/>
                </a:solidFill>
              </a:rPr>
              <a:t>60</a:t>
            </a:r>
          </a:p>
        </p:txBody>
      </p:sp>
      <p:sp>
        <p:nvSpPr>
          <p:cNvPr id="80" name="Obdélník 79"/>
          <p:cNvSpPr/>
          <p:nvPr/>
        </p:nvSpPr>
        <p:spPr>
          <a:xfrm>
            <a:off x="8244408" y="5013176"/>
            <a:ext cx="418704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dirty="0" smtClean="0">
                <a:solidFill>
                  <a:sysClr val="windowText" lastClr="000000"/>
                </a:solidFill>
              </a:rPr>
              <a:t>70</a:t>
            </a:r>
            <a:endParaRPr lang="cs-CZ" dirty="0">
              <a:solidFill>
                <a:sysClr val="windowText" lastClr="000000"/>
              </a:solidFill>
            </a:endParaRPr>
          </a:p>
        </p:txBody>
      </p:sp>
      <p:cxnSp>
        <p:nvCxnSpPr>
          <p:cNvPr id="81" name="Přímá spojovací čára 80"/>
          <p:cNvCxnSpPr/>
          <p:nvPr/>
        </p:nvCxnSpPr>
        <p:spPr>
          <a:xfrm>
            <a:off x="251520" y="4581128"/>
            <a:ext cx="86409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TextovéPole 81"/>
          <p:cNvSpPr txBox="1"/>
          <p:nvPr/>
        </p:nvSpPr>
        <p:spPr>
          <a:xfrm>
            <a:off x="179512" y="332656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Mezi kterými desítkami se nachází číslo  </a:t>
            </a:r>
            <a:r>
              <a:rPr lang="cs-CZ" sz="36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Vývojový diagram: spojka 83"/>
          <p:cNvSpPr/>
          <p:nvPr/>
        </p:nvSpPr>
        <p:spPr>
          <a:xfrm>
            <a:off x="1259632" y="4365104"/>
            <a:ext cx="216024" cy="216024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6" name="Přímá spojovací šipka 85"/>
          <p:cNvCxnSpPr>
            <a:stCxn id="9" idx="1"/>
          </p:cNvCxnSpPr>
          <p:nvPr/>
        </p:nvCxnSpPr>
        <p:spPr>
          <a:xfrm rot="16200000" flipH="1" flipV="1">
            <a:off x="830895" y="4477233"/>
            <a:ext cx="316607" cy="755278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šipka 87"/>
          <p:cNvCxnSpPr>
            <a:stCxn id="9" idx="1"/>
          </p:cNvCxnSpPr>
          <p:nvPr/>
        </p:nvCxnSpPr>
        <p:spPr>
          <a:xfrm rot="16200000" flipH="1">
            <a:off x="1262943" y="4800463"/>
            <a:ext cx="316607" cy="108818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ovéPole 90"/>
          <p:cNvSpPr txBox="1"/>
          <p:nvPr/>
        </p:nvSpPr>
        <p:spPr>
          <a:xfrm>
            <a:off x="683568" y="10527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Ke které desítce je číslo  </a:t>
            </a:r>
            <a:r>
              <a:rPr lang="cs-CZ" sz="40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blíž 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827584" y="1772816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 </a:t>
            </a:r>
            <a:r>
              <a:rPr lang="cs-CZ" sz="2800" dirty="0" smtClean="0">
                <a:solidFill>
                  <a:srgbClr val="92D050"/>
                </a:solidFill>
              </a:rPr>
              <a:t>8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dirty="0" smtClean="0"/>
              <a:t> zaokrouhlíme na 10 .</a:t>
            </a:r>
            <a:endParaRPr lang="cs-CZ" sz="2800" dirty="0"/>
          </a:p>
        </p:txBody>
      </p:sp>
      <p:sp>
        <p:nvSpPr>
          <p:cNvPr id="93" name="Obdélník 92"/>
          <p:cNvSpPr/>
          <p:nvPr/>
        </p:nvSpPr>
        <p:spPr>
          <a:xfrm>
            <a:off x="683568" y="2492896"/>
            <a:ext cx="720080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4" name="Obdélník 93"/>
          <p:cNvSpPr/>
          <p:nvPr/>
        </p:nvSpPr>
        <p:spPr>
          <a:xfrm>
            <a:off x="2555776" y="2492896"/>
            <a:ext cx="720080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1691680" y="2276872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92D050"/>
                </a:solidFill>
              </a:rPr>
              <a:t>8</a:t>
            </a:r>
            <a:endParaRPr lang="cs-CZ" sz="4800" dirty="0">
              <a:solidFill>
                <a:srgbClr val="92D050"/>
              </a:solidFill>
            </a:endParaRPr>
          </a:p>
        </p:txBody>
      </p:sp>
      <p:sp>
        <p:nvSpPr>
          <p:cNvPr id="97" name="Obdélník 96"/>
          <p:cNvSpPr/>
          <p:nvPr/>
        </p:nvSpPr>
        <p:spPr>
          <a:xfrm>
            <a:off x="3296426" y="3136613"/>
            <a:ext cx="566806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Zapisujeme :   </a:t>
            </a:r>
            <a:r>
              <a:rPr lang="cs-CZ" sz="6600" dirty="0"/>
              <a:t>8</a:t>
            </a:r>
            <a:r>
              <a:rPr lang="cs-CZ" sz="6600" dirty="0" smtClean="0"/>
              <a:t> = 10   </a:t>
            </a:r>
            <a:endParaRPr lang="cs-CZ" sz="6600" dirty="0"/>
          </a:p>
        </p:txBody>
      </p:sp>
      <p:sp>
        <p:nvSpPr>
          <p:cNvPr id="98" name="Vývojový diagram: spojka 97"/>
          <p:cNvSpPr/>
          <p:nvPr/>
        </p:nvSpPr>
        <p:spPr>
          <a:xfrm>
            <a:off x="7092280" y="3429000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91" grpId="0"/>
      <p:bldP spid="92" grpId="0"/>
      <p:bldP spid="93" grpId="0" animBg="1"/>
      <p:bldP spid="94" grpId="0" animBg="1"/>
      <p:bldP spid="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________    </a:t>
            </a:r>
            <a:r>
              <a:rPr lang="cs-CZ" sz="4800" dirty="0" smtClean="0"/>
              <a:t>13  </a:t>
            </a:r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33265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Mezi kterými desítkami se nachází číslo ?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68144" y="332656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Číslo zaokrouhli. Napiš.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4869160"/>
            <a:ext cx="32624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    </a:t>
            </a:r>
            <a:r>
              <a:rPr lang="cs-CZ" sz="4800" dirty="0" smtClean="0"/>
              <a:t>31  </a:t>
            </a:r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60" y="3645024"/>
            <a:ext cx="32624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    </a:t>
            </a:r>
            <a:r>
              <a:rPr lang="cs-CZ" sz="4800" dirty="0" smtClean="0"/>
              <a:t>19  </a:t>
            </a:r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1560" y="2204864"/>
            <a:ext cx="32624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    </a:t>
            </a:r>
            <a:r>
              <a:rPr lang="cs-CZ" sz="4800" dirty="0" smtClean="0"/>
              <a:t>24  </a:t>
            </a:r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908720"/>
            <a:ext cx="3096344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13  </a:t>
            </a:r>
            <a:r>
              <a:rPr lang="cs-CZ" sz="5400" dirty="0" smtClean="0"/>
              <a:t>= </a:t>
            </a:r>
            <a:r>
              <a:rPr lang="cs-CZ" sz="4800" dirty="0" smtClean="0"/>
              <a:t>___</a:t>
            </a:r>
            <a:endParaRPr lang="cs-CZ" sz="5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2204864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24   </a:t>
            </a:r>
            <a:r>
              <a:rPr lang="cs-CZ" sz="5400" dirty="0" smtClean="0"/>
              <a:t>= ___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20072" y="3501008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19  </a:t>
            </a:r>
            <a:r>
              <a:rPr lang="cs-CZ" sz="5400" dirty="0" smtClean="0"/>
              <a:t>= ___</a:t>
            </a:r>
            <a:endParaRPr lang="cs-CZ" sz="5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4797152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31  </a:t>
            </a:r>
            <a:r>
              <a:rPr lang="cs-CZ" sz="5400" dirty="0" smtClean="0"/>
              <a:t>= ___</a:t>
            </a:r>
            <a:endParaRPr lang="cs-CZ" sz="5400" dirty="0"/>
          </a:p>
        </p:txBody>
      </p:sp>
      <p:sp>
        <p:nvSpPr>
          <p:cNvPr id="13" name="Vývojový diagram: spojka 12"/>
          <p:cNvSpPr/>
          <p:nvPr/>
        </p:nvSpPr>
        <p:spPr>
          <a:xfrm>
            <a:off x="6300192" y="5013176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6300192" y="3717032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6300192" y="1124744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>
            <a:off x="6444208" y="2420888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72728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Čísla 5, 15, 25, 35, 45, ….. Zaokrouhlujeme vždy k horní desítce !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3573016"/>
            <a:ext cx="2808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5  = ___</a:t>
            </a:r>
            <a:endParaRPr lang="cs-CZ" sz="6000" dirty="0"/>
          </a:p>
        </p:txBody>
      </p:sp>
      <p:sp>
        <p:nvSpPr>
          <p:cNvPr id="4" name="Vývojový diagram: spojka 3"/>
          <p:cNvSpPr/>
          <p:nvPr/>
        </p:nvSpPr>
        <p:spPr>
          <a:xfrm>
            <a:off x="1619672" y="3789040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5085184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15  = ___</a:t>
            </a:r>
            <a:endParaRPr lang="cs-CZ" sz="6000" dirty="0"/>
          </a:p>
        </p:txBody>
      </p:sp>
      <p:sp>
        <p:nvSpPr>
          <p:cNvPr id="6" name="Vývojový diagram: spojka 5"/>
          <p:cNvSpPr/>
          <p:nvPr/>
        </p:nvSpPr>
        <p:spPr>
          <a:xfrm>
            <a:off x="1619672" y="5301208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3573016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25  = ___</a:t>
            </a:r>
            <a:endParaRPr lang="cs-CZ" sz="6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5085184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35  = ___</a:t>
            </a:r>
            <a:endParaRPr lang="cs-CZ" sz="6000" dirty="0"/>
          </a:p>
        </p:txBody>
      </p:sp>
      <p:sp>
        <p:nvSpPr>
          <p:cNvPr id="9" name="Vývojový diagram: spojka 8"/>
          <p:cNvSpPr/>
          <p:nvPr/>
        </p:nvSpPr>
        <p:spPr>
          <a:xfrm>
            <a:off x="6084168" y="3789040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6156176" y="5301208"/>
            <a:ext cx="144016" cy="14401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268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MATEMATIKA A JEJÍ APLIKACE Zaokrouhlování čísel Radka Smetanová VY_32_INOVACE_zaokrouhlovanicisel_11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Tabule</cp:lastModifiedBy>
  <cp:revision>20</cp:revision>
  <dcterms:created xsi:type="dcterms:W3CDTF">2011-05-13T19:47:14Z</dcterms:created>
  <dcterms:modified xsi:type="dcterms:W3CDTF">2011-09-08T18:00:33Z</dcterms:modified>
</cp:coreProperties>
</file>