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E7517-DB47-4617-AAC0-776CA32ED773}" type="datetimeFigureOut">
              <a:rPr lang="cs-CZ" smtClean="0"/>
              <a:pPr/>
              <a:t>8.9.2011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E1E53-A931-41B8-883E-A60030B4D08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240612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MATEMATIKA A JEJÍ APLIKACE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Geometrické tvary – obdélník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4581128"/>
            <a:ext cx="6584776" cy="985664"/>
          </a:xfrm>
        </p:spPr>
        <p:txBody>
          <a:bodyPr>
            <a:normAutofit/>
          </a:bodyPr>
          <a:lstStyle/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07976" y="386943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3717032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VY_32_INOVACE_geometricketvary-obdelnik_18</a:t>
            </a:r>
            <a:endParaRPr lang="cs-CZ" sz="2800" dirty="0"/>
          </a:p>
        </p:txBody>
      </p:sp>
      <p:pic>
        <p:nvPicPr>
          <p:cNvPr id="1026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670807"/>
            <a:ext cx="7920880" cy="153254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OBDÉLNÍK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2132856"/>
            <a:ext cx="3024336" cy="417646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283968" y="3284984"/>
            <a:ext cx="4032448" cy="208823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Vrcholy obdélníku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55576" y="2852936"/>
            <a:ext cx="4392488" cy="273630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rot="16200000" flipH="1">
            <a:off x="575556" y="5409220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V="1">
            <a:off x="539552" y="5373216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51520" y="566124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cxnSp>
        <p:nvCxnSpPr>
          <p:cNvPr id="10" name="Přímá spojovací čára 9"/>
          <p:cNvCxnSpPr/>
          <p:nvPr/>
        </p:nvCxnSpPr>
        <p:spPr>
          <a:xfrm rot="5400000" flipH="1" flipV="1">
            <a:off x="4860032" y="5445224"/>
            <a:ext cx="504056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5004048" y="5445224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932040" y="5733256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B</a:t>
            </a:r>
            <a:endParaRPr lang="cs-CZ" sz="4000" dirty="0"/>
          </a:p>
        </p:txBody>
      </p:sp>
      <p:cxnSp>
        <p:nvCxnSpPr>
          <p:cNvPr id="15" name="Přímá spojovací čára 14"/>
          <p:cNvCxnSpPr/>
          <p:nvPr/>
        </p:nvCxnSpPr>
        <p:spPr>
          <a:xfrm rot="16200000" flipH="1">
            <a:off x="4932040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 flipH="1" flipV="1">
            <a:off x="5004048" y="2708920"/>
            <a:ext cx="288032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5148064" y="2132856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C</a:t>
            </a:r>
            <a:endParaRPr lang="cs-CZ" sz="4000" dirty="0"/>
          </a:p>
        </p:txBody>
      </p:sp>
      <p:cxnSp>
        <p:nvCxnSpPr>
          <p:cNvPr id="23" name="Přímá spojovací čára 22"/>
          <p:cNvCxnSpPr/>
          <p:nvPr/>
        </p:nvCxnSpPr>
        <p:spPr>
          <a:xfrm rot="16200000" flipH="1">
            <a:off x="539552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rot="5400000" flipH="1" flipV="1">
            <a:off x="539552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395536" y="1988840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436096" y="620688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 tvoří vrcholy obdélníku ?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436096" y="1124744"/>
            <a:ext cx="3347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Jak se v geometrii označují ?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436096" y="1628800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Kolik vrcholů má obdélník ?</a:t>
            </a:r>
            <a:endParaRPr lang="cs-CZ" sz="2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111552" y="3212976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vrcholy obdélníku jsou = body A, B, C, D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148064" y="3717032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body označujeme velkými tiskacími  </a:t>
            </a:r>
          </a:p>
          <a:p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  písmeny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148064" y="443711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každý obdélník má 4 vrcholy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2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2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21" grpId="0"/>
      <p:bldP spid="26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852936"/>
            <a:ext cx="4392488" cy="273630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" name="Přímá spojovací čára 2"/>
          <p:cNvCxnSpPr/>
          <p:nvPr/>
        </p:nvCxnSpPr>
        <p:spPr>
          <a:xfrm rot="16200000" flipH="1">
            <a:off x="575556" y="5409220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flipV="1">
            <a:off x="539552" y="5373216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251520" y="566124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cxnSp>
        <p:nvCxnSpPr>
          <p:cNvPr id="6" name="Přímá spojovací čára 5"/>
          <p:cNvCxnSpPr/>
          <p:nvPr/>
        </p:nvCxnSpPr>
        <p:spPr>
          <a:xfrm rot="5400000" flipH="1" flipV="1">
            <a:off x="4860032" y="5445224"/>
            <a:ext cx="504056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5004048" y="5445224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932040" y="5733256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B</a:t>
            </a:r>
            <a:endParaRPr lang="cs-CZ" sz="4000" dirty="0"/>
          </a:p>
        </p:txBody>
      </p:sp>
      <p:cxnSp>
        <p:nvCxnSpPr>
          <p:cNvPr id="9" name="Přímá spojovací čára 8"/>
          <p:cNvCxnSpPr/>
          <p:nvPr/>
        </p:nvCxnSpPr>
        <p:spPr>
          <a:xfrm rot="16200000" flipH="1">
            <a:off x="4932040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 flipH="1" flipV="1">
            <a:off x="5004048" y="2708920"/>
            <a:ext cx="288032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148064" y="2132856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C</a:t>
            </a:r>
            <a:endParaRPr lang="cs-CZ" sz="4000" dirty="0"/>
          </a:p>
        </p:txBody>
      </p:sp>
      <p:cxnSp>
        <p:nvCxnSpPr>
          <p:cNvPr id="12" name="Přímá spojovací čára 11"/>
          <p:cNvCxnSpPr/>
          <p:nvPr/>
        </p:nvCxnSpPr>
        <p:spPr>
          <a:xfrm rot="16200000" flipH="1">
            <a:off x="539552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539552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95536" y="1988840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3528" y="548680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Strany obdélníku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64088" y="620688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Kolik stran má obdélník ?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64088" y="1052736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 tvoří stranu obdélníku 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80112" y="342900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každý obdélník má 4 strany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580112" y="393305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</a:rPr>
              <a:t> stranu obdélníku tvoří úsečka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852936"/>
            <a:ext cx="4392488" cy="273630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" name="Přímá spojovací čára 2"/>
          <p:cNvCxnSpPr/>
          <p:nvPr/>
        </p:nvCxnSpPr>
        <p:spPr>
          <a:xfrm rot="16200000" flipH="1">
            <a:off x="575556" y="5409220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flipV="1">
            <a:off x="539552" y="5373216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251520" y="566124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cxnSp>
        <p:nvCxnSpPr>
          <p:cNvPr id="6" name="Přímá spojovací čára 5"/>
          <p:cNvCxnSpPr/>
          <p:nvPr/>
        </p:nvCxnSpPr>
        <p:spPr>
          <a:xfrm rot="5400000" flipH="1" flipV="1">
            <a:off x="4860032" y="5445224"/>
            <a:ext cx="504056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5004048" y="5445224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932040" y="5733256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B</a:t>
            </a:r>
            <a:endParaRPr lang="cs-CZ" sz="4000" dirty="0"/>
          </a:p>
        </p:txBody>
      </p:sp>
      <p:cxnSp>
        <p:nvCxnSpPr>
          <p:cNvPr id="9" name="Přímá spojovací čára 8"/>
          <p:cNvCxnSpPr/>
          <p:nvPr/>
        </p:nvCxnSpPr>
        <p:spPr>
          <a:xfrm rot="16200000" flipH="1">
            <a:off x="4932040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 flipH="1" flipV="1">
            <a:off x="5004048" y="2708920"/>
            <a:ext cx="288032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148064" y="2132856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C</a:t>
            </a:r>
            <a:endParaRPr lang="cs-CZ" sz="4000" dirty="0"/>
          </a:p>
        </p:txBody>
      </p:sp>
      <p:cxnSp>
        <p:nvCxnSpPr>
          <p:cNvPr id="12" name="Přímá spojovací čára 11"/>
          <p:cNvCxnSpPr/>
          <p:nvPr/>
        </p:nvCxnSpPr>
        <p:spPr>
          <a:xfrm rot="16200000" flipH="1">
            <a:off x="539552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539552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95536" y="1988840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1520" y="260648"/>
            <a:ext cx="7128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Sousední strany obdélníku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7544" y="105273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mají vždy jeden společný bod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96136" y="1412776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Které strany jsou sousední ?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796136" y="1916832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Který bod mají společný ?</a:t>
            </a:r>
            <a:endParaRPr lang="cs-CZ" sz="2000" dirty="0"/>
          </a:p>
        </p:txBody>
      </p:sp>
      <p:cxnSp>
        <p:nvCxnSpPr>
          <p:cNvPr id="21" name="Přímá spojovací čára 20"/>
          <p:cNvCxnSpPr/>
          <p:nvPr/>
        </p:nvCxnSpPr>
        <p:spPr>
          <a:xfrm>
            <a:off x="755576" y="5589240"/>
            <a:ext cx="439248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 flipH="1" flipV="1">
            <a:off x="3779912" y="4221088"/>
            <a:ext cx="2736304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364088" y="328498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C000"/>
                </a:solidFill>
              </a:rPr>
              <a:t> AB – BC, společný bod B</a:t>
            </a:r>
            <a:endParaRPr lang="cs-CZ" sz="2400" dirty="0">
              <a:solidFill>
                <a:srgbClr val="FFC000"/>
              </a:solidFill>
            </a:endParaRPr>
          </a:p>
        </p:txBody>
      </p:sp>
      <p:cxnSp>
        <p:nvCxnSpPr>
          <p:cNvPr id="27" name="Přímá spojovací čára 26"/>
          <p:cNvCxnSpPr/>
          <p:nvPr/>
        </p:nvCxnSpPr>
        <p:spPr>
          <a:xfrm rot="5400000" flipH="1" flipV="1">
            <a:off x="3707904" y="4221088"/>
            <a:ext cx="2736304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827584" y="2852936"/>
            <a:ext cx="4320480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5364088" y="3861048"/>
            <a:ext cx="3635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7030A0"/>
                </a:solidFill>
              </a:rPr>
              <a:t> BC – CD, společný bod C</a:t>
            </a:r>
            <a:endParaRPr lang="cs-CZ" sz="2400" dirty="0">
              <a:solidFill>
                <a:srgbClr val="7030A0"/>
              </a:solidFill>
            </a:endParaRPr>
          </a:p>
        </p:txBody>
      </p:sp>
      <p:cxnSp>
        <p:nvCxnSpPr>
          <p:cNvPr id="33" name="Přímá spojovací čára 32"/>
          <p:cNvCxnSpPr/>
          <p:nvPr/>
        </p:nvCxnSpPr>
        <p:spPr>
          <a:xfrm rot="10800000">
            <a:off x="755576" y="2924944"/>
            <a:ext cx="439248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 rot="5400000">
            <a:off x="-576572" y="4257092"/>
            <a:ext cx="266429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5364088" y="4437112"/>
            <a:ext cx="3779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B0F0"/>
                </a:solidFill>
              </a:rPr>
              <a:t> CD – DA, společný bod D</a:t>
            </a:r>
            <a:endParaRPr lang="cs-CZ" sz="2400" dirty="0">
              <a:solidFill>
                <a:srgbClr val="00B0F0"/>
              </a:solidFill>
            </a:endParaRPr>
          </a:p>
        </p:txBody>
      </p:sp>
      <p:cxnSp>
        <p:nvCxnSpPr>
          <p:cNvPr id="38" name="Přímá spojovací čára 37"/>
          <p:cNvCxnSpPr/>
          <p:nvPr/>
        </p:nvCxnSpPr>
        <p:spPr>
          <a:xfrm rot="5400000">
            <a:off x="-504564" y="4257092"/>
            <a:ext cx="2664296" cy="0"/>
          </a:xfrm>
          <a:prstGeom prst="line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827584" y="5517232"/>
            <a:ext cx="4320480" cy="0"/>
          </a:xfrm>
          <a:prstGeom prst="line">
            <a:avLst/>
          </a:prstGeom>
          <a:ln>
            <a:solidFill>
              <a:schemeClr val="bg2">
                <a:lumMod val="10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5364088" y="5013176"/>
            <a:ext cx="3563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DA – AB, společný bod A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67544" y="1556792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nejsou shodné</a:t>
            </a:r>
            <a:endParaRPr lang="cs-CZ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852936"/>
            <a:ext cx="4392488" cy="273630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" name="Přímá spojovací čára 2"/>
          <p:cNvCxnSpPr/>
          <p:nvPr/>
        </p:nvCxnSpPr>
        <p:spPr>
          <a:xfrm rot="16200000" flipH="1">
            <a:off x="575556" y="5409220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flipV="1">
            <a:off x="539552" y="5373216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251520" y="566124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sz="4000" dirty="0" smtClean="0"/>
              <a:t>A</a:t>
            </a:r>
            <a:endParaRPr lang="cs-CZ" sz="4000" dirty="0"/>
          </a:p>
        </p:txBody>
      </p:sp>
      <p:cxnSp>
        <p:nvCxnSpPr>
          <p:cNvPr id="6" name="Přímá spojovací čára 5"/>
          <p:cNvCxnSpPr/>
          <p:nvPr/>
        </p:nvCxnSpPr>
        <p:spPr>
          <a:xfrm rot="5400000" flipH="1" flipV="1">
            <a:off x="4860032" y="5445224"/>
            <a:ext cx="504056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5004048" y="5445224"/>
            <a:ext cx="432048" cy="36004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932040" y="5733256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B</a:t>
            </a:r>
            <a:endParaRPr lang="cs-CZ" sz="4000" dirty="0"/>
          </a:p>
        </p:txBody>
      </p:sp>
      <p:cxnSp>
        <p:nvCxnSpPr>
          <p:cNvPr id="9" name="Přímá spojovací čára 8"/>
          <p:cNvCxnSpPr/>
          <p:nvPr/>
        </p:nvCxnSpPr>
        <p:spPr>
          <a:xfrm rot="16200000" flipH="1">
            <a:off x="4932040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 flipH="1" flipV="1">
            <a:off x="5004048" y="2708920"/>
            <a:ext cx="288032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148064" y="2132856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C</a:t>
            </a:r>
            <a:endParaRPr lang="cs-CZ" sz="4000" dirty="0"/>
          </a:p>
        </p:txBody>
      </p:sp>
      <p:cxnSp>
        <p:nvCxnSpPr>
          <p:cNvPr id="12" name="Přímá spojovací čára 11"/>
          <p:cNvCxnSpPr/>
          <p:nvPr/>
        </p:nvCxnSpPr>
        <p:spPr>
          <a:xfrm rot="16200000" flipH="1">
            <a:off x="539552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539552" y="2636912"/>
            <a:ext cx="432048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95536" y="1988840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1520" y="260648"/>
            <a:ext cx="62646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Protější strany obdélníku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1124744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nemají žádný společný bod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331640" y="162880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jsou shodné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43600" y="1628800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Určete protější strany obdélníku. </a:t>
            </a:r>
            <a:endParaRPr lang="cs-CZ" sz="2000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755576" y="5589240"/>
            <a:ext cx="439248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755576" y="2852936"/>
            <a:ext cx="439248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5940152" y="3140968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C000"/>
                </a:solidFill>
              </a:rPr>
              <a:t> strany AB - CD</a:t>
            </a:r>
            <a:endParaRPr lang="cs-CZ" sz="2400" dirty="0">
              <a:solidFill>
                <a:srgbClr val="FFC000"/>
              </a:solidFill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 rot="5400000">
            <a:off x="3779912" y="4221088"/>
            <a:ext cx="2736304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rot="5400000">
            <a:off x="-612576" y="4221088"/>
            <a:ext cx="2736304" cy="0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5940152" y="371703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7030A0"/>
                </a:solidFill>
              </a:rPr>
              <a:t> strany BC - DA</a:t>
            </a:r>
            <a:endParaRPr lang="cs-CZ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75656" y="548680"/>
          <a:ext cx="6576390" cy="6048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7639"/>
                <a:gridCol w="657639"/>
                <a:gridCol w="657639"/>
                <a:gridCol w="657639"/>
                <a:gridCol w="657639"/>
                <a:gridCol w="657639"/>
                <a:gridCol w="657639"/>
                <a:gridCol w="657639"/>
                <a:gridCol w="657639"/>
                <a:gridCol w="657639"/>
              </a:tblGrid>
              <a:tr h="6048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79512" y="0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čtvercová síť</a:t>
            </a:r>
            <a:endParaRPr lang="cs-CZ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187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MATEMATIKA A JEJÍ APLIKACE Geometrické tvary – obdélník Radka Smetanová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A JEJÍ APLIKACE Geometrické tvary – obdélník Radka Smetanová</dc:title>
  <dc:creator>pc</dc:creator>
  <cp:lastModifiedBy>Tabule</cp:lastModifiedBy>
  <cp:revision>24</cp:revision>
  <dcterms:created xsi:type="dcterms:W3CDTF">2011-05-30T16:05:54Z</dcterms:created>
  <dcterms:modified xsi:type="dcterms:W3CDTF">2011-09-08T18:01:01Z</dcterms:modified>
</cp:coreProperties>
</file>