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9" r:id="rId3"/>
    <p:sldId id="268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70" d="100"/>
          <a:sy n="70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VY_32_INOVACE_3. 2. 2. 3. F 05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Praha-východ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Ivana Fiedlerová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Chemie 8-</a:t>
          </a:r>
          <a:r>
            <a:rPr lang="cs-CZ" sz="2000" dirty="0" smtClean="0">
              <a:solidFill>
                <a:prstClr val="black"/>
              </a:solidFill>
            </a:rPr>
            <a:t>Směsi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dirty="0" smtClean="0">
              <a:solidFill>
                <a:prstClr val="black"/>
              </a:solidFill>
            </a:rPr>
            <a:t>CZ.1.07/1.4.00/21.2976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595E73-5A7E-488C-AF1A-81BB87F2A6A9}" type="presOf" srcId="{4C35D32F-0EAB-4CD7-82EE-45574DC2A586}" destId="{8BEBB6EC-1DAA-4CAC-8A25-BC0FCBD5DBD5}" srcOrd="0" destOrd="0" presId="urn:microsoft.com/office/officeart/2005/8/layout/target3"/>
    <dgm:cxn modelId="{49E35975-FB60-45AF-B843-3F90C69F7452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2EE7D2F-128A-476B-BBC6-E5DC02EBEB96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DE189FD-752A-4DCD-A7C5-440F73663280}" type="presOf" srcId="{757F3AB3-0718-4624-B441-E567A8F0AB56}" destId="{333A1088-737F-45CB-B68E-254E46348037}" srcOrd="0" destOrd="0" presId="urn:microsoft.com/office/officeart/2005/8/layout/target3"/>
    <dgm:cxn modelId="{4B5389D4-5EC3-4278-99BB-EF4A8AAFA864}" type="presOf" srcId="{D1D4F407-5343-4D3F-B5B9-D407B03CAEB4}" destId="{D005CE8C-CC26-4C3E-AC11-E15060ECD759}" srcOrd="0" destOrd="0" presId="urn:microsoft.com/office/officeart/2005/8/layout/target3"/>
    <dgm:cxn modelId="{2118BF87-3351-4A5E-881F-40257BDC0F8A}" type="presOf" srcId="{B651F6E3-6281-48DB-9319-2AEAFDAE7572}" destId="{6BB5E863-4638-4E1D-BFDE-399D028AC4ED}" srcOrd="1" destOrd="0" presId="urn:microsoft.com/office/officeart/2005/8/layout/target3"/>
    <dgm:cxn modelId="{6E8C1B58-41D5-46BA-8A93-6F299C0BA806}" type="presOf" srcId="{4C35D32F-0EAB-4CD7-82EE-45574DC2A586}" destId="{890E4F0B-2866-4A3F-A3C7-2A14B1797930}" srcOrd="1" destOrd="0" presId="urn:microsoft.com/office/officeart/2005/8/layout/target3"/>
    <dgm:cxn modelId="{42121FEA-AD96-4218-83D8-6CA8C7ADA4FB}" type="presOf" srcId="{B651F6E3-6281-48DB-9319-2AEAFDAE7572}" destId="{619D679B-A015-4ECF-8348-D1034C574F40}" srcOrd="0" destOrd="0" presId="urn:microsoft.com/office/officeart/2005/8/layout/target3"/>
    <dgm:cxn modelId="{AEC22ED3-FF5A-4B47-B7FA-14C6CF43839D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A3466C1-1328-46D2-B1D6-5C6CAEBE2C98}" type="presOf" srcId="{D8197B8C-B260-4A16-BDF4-0947B075E274}" destId="{5A5FFA88-C948-4069-8E93-59FA12366E83}" srcOrd="1" destOrd="0" presId="urn:microsoft.com/office/officeart/2005/8/layout/target3"/>
    <dgm:cxn modelId="{655A6DE9-CB41-4712-96DB-F8761D50910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1EE06D6-9026-48D0-A424-CFBA5887F9B3}" type="presParOf" srcId="{333A1088-737F-45CB-B68E-254E46348037}" destId="{F5ABB229-8D3B-4694-996A-96F23CF14429}" srcOrd="0" destOrd="0" presId="urn:microsoft.com/office/officeart/2005/8/layout/target3"/>
    <dgm:cxn modelId="{9AD7361D-89A9-482E-A368-D719F95B4827}" type="presParOf" srcId="{333A1088-737F-45CB-B68E-254E46348037}" destId="{F41139FD-01EE-4571-8B17-4FB00FC51163}" srcOrd="1" destOrd="0" presId="urn:microsoft.com/office/officeart/2005/8/layout/target3"/>
    <dgm:cxn modelId="{52634306-3CDF-4949-BD34-ECB107703035}" type="presParOf" srcId="{333A1088-737F-45CB-B68E-254E46348037}" destId="{D005CE8C-CC26-4C3E-AC11-E15060ECD759}" srcOrd="2" destOrd="0" presId="urn:microsoft.com/office/officeart/2005/8/layout/target3"/>
    <dgm:cxn modelId="{89414759-A600-433B-9615-6C0D7FE05C4E}" type="presParOf" srcId="{333A1088-737F-45CB-B68E-254E46348037}" destId="{2C702D82-9B77-49B7-9568-BB8EB47C3372}" srcOrd="3" destOrd="0" presId="urn:microsoft.com/office/officeart/2005/8/layout/target3"/>
    <dgm:cxn modelId="{5DED1868-9527-4138-88DE-929DBDBA8583}" type="presParOf" srcId="{333A1088-737F-45CB-B68E-254E46348037}" destId="{A52A0455-90FF-4808-ABD0-F02540D31D5A}" srcOrd="4" destOrd="0" presId="urn:microsoft.com/office/officeart/2005/8/layout/target3"/>
    <dgm:cxn modelId="{ABB90516-2663-4ADA-B488-F46E2AB9A400}" type="presParOf" srcId="{333A1088-737F-45CB-B68E-254E46348037}" destId="{6140AFEC-043D-4C43-A2F9-D0F5331DF3A3}" srcOrd="5" destOrd="0" presId="urn:microsoft.com/office/officeart/2005/8/layout/target3"/>
    <dgm:cxn modelId="{78773A16-30BD-4F22-B56D-F4CAB1203E1A}" type="presParOf" srcId="{333A1088-737F-45CB-B68E-254E46348037}" destId="{9358AC05-5D7D-4327-9F80-1AD486AEA664}" srcOrd="6" destOrd="0" presId="urn:microsoft.com/office/officeart/2005/8/layout/target3"/>
    <dgm:cxn modelId="{5F27B97D-27DB-4D6C-8746-545F171C7803}" type="presParOf" srcId="{333A1088-737F-45CB-B68E-254E46348037}" destId="{313FC574-E1CD-4FB4-B054-0B805CE0447D}" srcOrd="7" destOrd="0" presId="urn:microsoft.com/office/officeart/2005/8/layout/target3"/>
    <dgm:cxn modelId="{9E2DF619-1B0F-4DF9-8706-7809FF7BA15E}" type="presParOf" srcId="{333A1088-737F-45CB-B68E-254E46348037}" destId="{619D679B-A015-4ECF-8348-D1034C574F40}" srcOrd="8" destOrd="0" presId="urn:microsoft.com/office/officeart/2005/8/layout/target3"/>
    <dgm:cxn modelId="{763054DB-6214-43BB-956E-DB8D2BDEEE3D}" type="presParOf" srcId="{333A1088-737F-45CB-B68E-254E46348037}" destId="{322283A8-4A27-4CDA-BAE3-F381106A9174}" srcOrd="9" destOrd="0" presId="urn:microsoft.com/office/officeart/2005/8/layout/target3"/>
    <dgm:cxn modelId="{DCAFB6E0-84E9-4716-850C-7D68E4CB4203}" type="presParOf" srcId="{333A1088-737F-45CB-B68E-254E46348037}" destId="{FFC9F71D-1B4F-4AD9-A4A6-86ADEFC8AF5C}" srcOrd="10" destOrd="0" presId="urn:microsoft.com/office/officeart/2005/8/layout/target3"/>
    <dgm:cxn modelId="{43838582-49AB-4D16-AF4D-8DF50AF89943}" type="presParOf" srcId="{333A1088-737F-45CB-B68E-254E46348037}" destId="{25B08C86-7E15-44DC-BE7F-FFB55DD49D12}" srcOrd="11" destOrd="0" presId="urn:microsoft.com/office/officeart/2005/8/layout/target3"/>
    <dgm:cxn modelId="{D7995B7C-992F-4F00-A7D4-0678896D8CF1}" type="presParOf" srcId="{333A1088-737F-45CB-B68E-254E46348037}" destId="{76644BE8-9D7C-4C09-B250-3D10AF48CBB7}" srcOrd="12" destOrd="0" presId="urn:microsoft.com/office/officeart/2005/8/layout/target3"/>
    <dgm:cxn modelId="{C487B445-B106-4B46-9F73-3686C8DA4115}" type="presParOf" srcId="{333A1088-737F-45CB-B68E-254E46348037}" destId="{EE85B701-7295-41C0-BA7A-34D3756A2AE6}" srcOrd="13" destOrd="0" presId="urn:microsoft.com/office/officeart/2005/8/layout/target3"/>
    <dgm:cxn modelId="{141335F6-439B-4D69-9E8B-2EC6EBC15BEE}" type="presParOf" srcId="{333A1088-737F-45CB-B68E-254E46348037}" destId="{8BEBB6EC-1DAA-4CAC-8A25-BC0FCBD5DBD5}" srcOrd="14" destOrd="0" presId="urn:microsoft.com/office/officeart/2005/8/layout/target3"/>
    <dgm:cxn modelId="{1816F515-53DC-4764-BB14-237A763126FB}" type="presParOf" srcId="{333A1088-737F-45CB-B68E-254E46348037}" destId="{AED2198E-93D5-4001-81B4-73124B309672}" srcOrd="15" destOrd="0" presId="urn:microsoft.com/office/officeart/2005/8/layout/target3"/>
    <dgm:cxn modelId="{BCA4F334-008D-4EDF-AC75-7B0DF83E43DB}" type="presParOf" srcId="{333A1088-737F-45CB-B68E-254E46348037}" destId="{2BE915AB-18AA-4053-B92C-3BFC9ED204BB}" srcOrd="16" destOrd="0" presId="urn:microsoft.com/office/officeart/2005/8/layout/target3"/>
    <dgm:cxn modelId="{67E631D3-C0F9-4B2C-827E-8C978DC332BB}" type="presParOf" srcId="{333A1088-737F-45CB-B68E-254E46348037}" destId="{6BB5E863-4638-4E1D-BFDE-399D028AC4ED}" srcOrd="17" destOrd="0" presId="urn:microsoft.com/office/officeart/2005/8/layout/target3"/>
    <dgm:cxn modelId="{3D548E18-B101-4ED3-9358-E341D509C748}" type="presParOf" srcId="{333A1088-737F-45CB-B68E-254E46348037}" destId="{5A5FFA88-C948-4069-8E93-59FA12366E83}" srcOrd="18" destOrd="0" presId="urn:microsoft.com/office/officeart/2005/8/layout/target3"/>
    <dgm:cxn modelId="{FE07EE6E-124C-4371-958D-A3A3C9067FE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Praha-východ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Ing. Ivana Fiedlerová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VY_32_INOVACE_3. 2. 2. 3. F 05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Chemie 8-</a:t>
          </a:r>
          <a:r>
            <a:rPr lang="cs-CZ" sz="2000" kern="1200" dirty="0" smtClean="0">
              <a:solidFill>
                <a:prstClr val="black"/>
              </a:solidFill>
            </a:rPr>
            <a:t>Směsi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kern="1200" dirty="0" smtClean="0">
              <a:solidFill>
                <a:prstClr val="black"/>
              </a:solidFill>
            </a:rPr>
            <a:t>CZ.1.07/1.4.00/21.2976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5AE72D-E5EE-40B2-BEAC-D567C833E386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8C803-38D8-45D9-87EC-8B2152970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610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235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4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41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608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13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34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22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47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785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9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88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73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403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0748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429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798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375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3314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8548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5603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0941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166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9FAEF-7FC9-414A-B3EC-B9D94E4F1630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13E90-B8FB-4CA3-A47D-E546F0CD8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0538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288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1979380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678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 </a:t>
            </a:r>
          </a:p>
          <a:p>
            <a:pPr marL="0" indent="0">
              <a:buNone/>
            </a:pPr>
            <a:r>
              <a:rPr lang="cs-CZ" i="1" dirty="0" smtClean="0"/>
              <a:t>Tento materiál učí žáky porozumět </a:t>
            </a:r>
            <a:r>
              <a:rPr lang="cs-CZ" i="1" dirty="0"/>
              <a:t>pojmům směs a složka směsi</a:t>
            </a:r>
            <a:r>
              <a:rPr lang="cs-CZ" i="1" dirty="0" smtClean="0"/>
              <a:t>, rozlišovat </a:t>
            </a:r>
            <a:r>
              <a:rPr lang="cs-CZ" i="1" dirty="0"/>
              <a:t>různorodé a </a:t>
            </a:r>
            <a:r>
              <a:rPr lang="cs-CZ" i="1"/>
              <a:t>stejnorodé </a:t>
            </a:r>
            <a:r>
              <a:rPr lang="cs-CZ" i="1" smtClean="0"/>
              <a:t>směsi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778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latin typeface="Comic Sans MS" pitchFamily="66" charset="0"/>
              </a:rPr>
              <a:t>Směsi</a:t>
            </a:r>
            <a:endParaRPr lang="cs-CZ" sz="7200" dirty="0">
              <a:latin typeface="Comic Sans MS" pitchFamily="66" charset="0"/>
            </a:endParaRPr>
          </a:p>
        </p:txBody>
      </p:sp>
      <p:pic>
        <p:nvPicPr>
          <p:cNvPr id="2050" name="Picture 2" descr="C:\Users\FiedlerovaI\AppData\Local\Microsoft\Windows\Temporary Internet Files\Content.IE5\XJTZ2ED6\MP900408848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12" y="548680"/>
            <a:ext cx="2304256" cy="345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iedlerovaI\AppData\Local\Microsoft\Windows\Temporary Internet Files\Content.IE5\5TF57ZSW\MP90040884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64704"/>
            <a:ext cx="254552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1520" y="4581128"/>
            <a:ext cx="842493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u="sng" dirty="0" smtClean="0">
                <a:latin typeface="Comic Sans MS" pitchFamily="66" charset="0"/>
              </a:rPr>
              <a:t>Látka obsahující alespoň dvě odlišné složky je směs</a:t>
            </a:r>
          </a:p>
          <a:p>
            <a:endParaRPr lang="cs-CZ" dirty="0"/>
          </a:p>
        </p:txBody>
      </p:sp>
      <p:pic>
        <p:nvPicPr>
          <p:cNvPr id="2052" name="Picture 4" descr="C:\Users\FiedlerovaI\AppData\Local\Microsoft\Windows\Temporary Internet Files\Content.IE5\4LJZZLU1\MP90040074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56792"/>
            <a:ext cx="334968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49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>
                <a:latin typeface="Comic Sans MS" pitchFamily="66" charset="0"/>
              </a:rPr>
              <a:t>CHEMICKÉ LÁTKY A SMĚSI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457200" y="1268761"/>
            <a:ext cx="4040188" cy="432047"/>
          </a:xfrm>
        </p:spPr>
        <p:txBody>
          <a:bodyPr>
            <a:noAutofit/>
          </a:bodyPr>
          <a:lstStyle/>
          <a:p>
            <a:pPr algn="ctr"/>
            <a:r>
              <a:rPr lang="cs-CZ" sz="2800" dirty="0">
                <a:latin typeface="Comic Sans MS" pitchFamily="66" charset="0"/>
              </a:rPr>
              <a:t>Chemické látky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57200" y="1772816"/>
            <a:ext cx="4040188" cy="482453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/>
              <a:t>mají v každé své části stejné chemické složení - obsahují stejné </a:t>
            </a:r>
            <a:r>
              <a:rPr lang="cs-CZ" dirty="0" smtClean="0"/>
              <a:t>částice (atomy</a:t>
            </a:r>
            <a:r>
              <a:rPr lang="cs-CZ" dirty="0"/>
              <a:t>, molekuly, skupiny iontů). Mezi ně patří např. kyslík, železo, kyselina sírová, </a:t>
            </a:r>
            <a:r>
              <a:rPr lang="cs-CZ" dirty="0" err="1"/>
              <a:t>methan</a:t>
            </a:r>
            <a:r>
              <a:rPr lang="cs-CZ" dirty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Chemické látky se vyznačují určitými hodnotami fyzikálních veličin, např. teplotou </a:t>
            </a:r>
            <a:r>
              <a:rPr lang="cs-CZ" dirty="0" smtClean="0"/>
              <a:t>tání, teplotou </a:t>
            </a:r>
            <a:r>
              <a:rPr lang="cs-CZ" dirty="0"/>
              <a:t>varu, hustotou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645025" y="1268761"/>
            <a:ext cx="4041775" cy="432047"/>
          </a:xfrm>
        </p:spPr>
        <p:txBody>
          <a:bodyPr>
            <a:noAutofit/>
          </a:bodyPr>
          <a:lstStyle/>
          <a:p>
            <a:pPr algn="ctr"/>
            <a:r>
              <a:rPr lang="cs-CZ" sz="2800" dirty="0">
                <a:latin typeface="Comic Sans MS" pitchFamily="66" charset="0"/>
              </a:rPr>
              <a:t>Sm</a:t>
            </a:r>
            <a:r>
              <a:rPr lang="cs-CZ" sz="2800" b="0" dirty="0">
                <a:latin typeface="Comic Sans MS" pitchFamily="66" charset="0"/>
              </a:rPr>
              <a:t>ě</a:t>
            </a:r>
            <a:r>
              <a:rPr lang="cs-CZ" sz="2800" dirty="0">
                <a:latin typeface="Comic Sans MS" pitchFamily="66" charset="0"/>
              </a:rPr>
              <a:t>s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4645025" y="1916832"/>
            <a:ext cx="4041775" cy="4209331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/>
              <a:t>je soustava dvou a více chemických látek (složek směsi</a:t>
            </a:r>
            <a:r>
              <a:rPr lang="cs-CZ" dirty="0" smtClean="0"/>
              <a:t>).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Hodnoty fyzikálních veličin směsí se mění podle jejich    složení (podle zastoupení a množství jednotlivých složek).</a:t>
            </a:r>
            <a:endParaRPr lang="cs-CZ" dirty="0"/>
          </a:p>
        </p:txBody>
      </p:sp>
      <p:pic>
        <p:nvPicPr>
          <p:cNvPr id="1026" name="Picture 2" descr="C:\Users\FiedlerovaI\AppData\Local\Microsoft\Windows\Temporary Internet Files\Content.IE5\4MJKKALU\MP9001779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941168"/>
            <a:ext cx="2232248" cy="148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iedlerovaI\AppData\Local\Microsoft\Windows\Temporary Internet Files\Content.IE5\QAJDIB46\MP9004088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39632"/>
            <a:ext cx="1230483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Přímá spojnice 10"/>
          <p:cNvCxnSpPr>
            <a:stCxn id="6" idx="3"/>
          </p:cNvCxnSpPr>
          <p:nvPr/>
        </p:nvCxnSpPr>
        <p:spPr>
          <a:xfrm>
            <a:off x="4497388" y="1484785"/>
            <a:ext cx="2604" cy="4944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372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  <p:bldP spid="7" grpId="0" build="p"/>
      <p:bldP spid="8" grpId="0" build="p"/>
      <p:bldP spid="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cs-CZ" sz="3200" b="1" dirty="0">
                <a:latin typeface="Comic Sans MS" pitchFamily="66" charset="0"/>
              </a:rPr>
              <a:t>Některé směsi v přírodě a jejich složky: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u="sng" dirty="0" smtClean="0">
                <a:latin typeface="Comic Sans MS" pitchFamily="66" charset="0"/>
              </a:rPr>
              <a:t>Vzduch</a:t>
            </a:r>
            <a:r>
              <a:rPr lang="cs-CZ" sz="2400" dirty="0" smtClean="0">
                <a:latin typeface="Comic Sans MS" pitchFamily="66" charset="0"/>
              </a:rPr>
              <a:t> :  kyslík</a:t>
            </a:r>
            <a:r>
              <a:rPr lang="cs-CZ" sz="2400" dirty="0">
                <a:latin typeface="Comic Sans MS" pitchFamily="66" charset="0"/>
              </a:rPr>
              <a:t>, dusík, oxid uhličitý, vzácné </a:t>
            </a:r>
            <a:r>
              <a:rPr lang="cs-CZ" sz="2400" dirty="0" smtClean="0">
                <a:latin typeface="Comic Sans MS" pitchFamily="66" charset="0"/>
              </a:rPr>
              <a:t>plyny, vodní </a:t>
            </a:r>
            <a:r>
              <a:rPr lang="cs-CZ" sz="2400" dirty="0">
                <a:latin typeface="Comic Sans MS" pitchFamily="66" charset="0"/>
              </a:rPr>
              <a:t>pára</a:t>
            </a:r>
          </a:p>
          <a:p>
            <a:pPr>
              <a:buFont typeface="Wingdings" pitchFamily="2" charset="2"/>
              <a:buChar char="Ø"/>
            </a:pPr>
            <a:r>
              <a:rPr lang="cs-CZ" sz="2400" b="1" u="sng" dirty="0" smtClean="0">
                <a:latin typeface="Comic Sans MS" pitchFamily="66" charset="0"/>
              </a:rPr>
              <a:t>Mořská </a:t>
            </a:r>
            <a:r>
              <a:rPr lang="cs-CZ" sz="2400" b="1" dirty="0" smtClean="0">
                <a:latin typeface="Comic Sans MS" pitchFamily="66" charset="0"/>
              </a:rPr>
              <a:t>voda: </a:t>
            </a:r>
            <a:r>
              <a:rPr lang="cs-CZ" sz="2400" dirty="0" smtClean="0">
                <a:latin typeface="Comic Sans MS" pitchFamily="66" charset="0"/>
              </a:rPr>
              <a:t>voda, rozpuštěné </a:t>
            </a:r>
            <a:r>
              <a:rPr lang="cs-CZ" sz="2400" dirty="0">
                <a:latin typeface="Comic Sans MS" pitchFamily="66" charset="0"/>
              </a:rPr>
              <a:t>soli (zejména chloridy a sírany sodné, draselné a horečnaté</a:t>
            </a:r>
            <a:r>
              <a:rPr lang="cs-CZ" sz="2400" dirty="0" smtClean="0">
                <a:latin typeface="Comic Sans MS" pitchFamily="66" charset="0"/>
              </a:rPr>
              <a:t>), oxid </a:t>
            </a:r>
            <a:r>
              <a:rPr lang="cs-CZ" sz="2400" dirty="0">
                <a:latin typeface="Comic Sans MS" pitchFamily="66" charset="0"/>
              </a:rPr>
              <a:t>uhličitý, kyslík</a:t>
            </a:r>
          </a:p>
          <a:p>
            <a:pPr>
              <a:buFont typeface="Wingdings" pitchFamily="2" charset="2"/>
              <a:buChar char="Ø"/>
            </a:pPr>
            <a:r>
              <a:rPr lang="cs-CZ" sz="2400" b="1" u="sng" dirty="0" smtClean="0">
                <a:latin typeface="Comic Sans MS" pitchFamily="66" charset="0"/>
              </a:rPr>
              <a:t>Ropa:</a:t>
            </a:r>
            <a:r>
              <a:rPr lang="cs-CZ" sz="2400" dirty="0" smtClean="0">
                <a:latin typeface="Comic Sans MS" pitchFamily="66" charset="0"/>
              </a:rPr>
              <a:t>  uhlovodíky </a:t>
            </a:r>
            <a:r>
              <a:rPr lang="cs-CZ" sz="2400" dirty="0">
                <a:latin typeface="Comic Sans MS" pitchFamily="66" charset="0"/>
              </a:rPr>
              <a:t>(kapalné, ale i rozpuštěné plynné a pevné uhlovodíky), některé </a:t>
            </a:r>
            <a:r>
              <a:rPr lang="cs-CZ" sz="2400" dirty="0" smtClean="0">
                <a:latin typeface="Comic Sans MS" pitchFamily="66" charset="0"/>
              </a:rPr>
              <a:t>další látky </a:t>
            </a:r>
            <a:r>
              <a:rPr lang="cs-CZ" sz="2400" dirty="0">
                <a:latin typeface="Comic Sans MS" pitchFamily="66" charset="0"/>
              </a:rPr>
              <a:t>(např. voda, sloučeniny síry)</a:t>
            </a:r>
          </a:p>
          <a:p>
            <a:pPr>
              <a:buFont typeface="Wingdings" pitchFamily="2" charset="2"/>
              <a:buChar char="Ø"/>
            </a:pPr>
            <a:r>
              <a:rPr lang="cs-CZ" sz="2400" b="1" u="sng" dirty="0" smtClean="0">
                <a:latin typeface="Comic Sans MS" pitchFamily="66" charset="0"/>
              </a:rPr>
              <a:t>Žula: 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>
                <a:latin typeface="Comic Sans MS" pitchFamily="66" charset="0"/>
              </a:rPr>
              <a:t>křemen (oxid křemičitý), živec a slída (křemičitany)</a:t>
            </a:r>
          </a:p>
          <a:p>
            <a:pPr>
              <a:buFont typeface="Wingdings" pitchFamily="2" charset="2"/>
              <a:buChar char="Ø"/>
            </a:pPr>
            <a:r>
              <a:rPr lang="cs-CZ" sz="2400" b="1" u="sng" dirty="0" smtClean="0">
                <a:latin typeface="Comic Sans MS" pitchFamily="66" charset="0"/>
              </a:rPr>
              <a:t>Mléko: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>
                <a:latin typeface="Comic Sans MS" pitchFamily="66" charset="0"/>
              </a:rPr>
              <a:t>voda, mléčný tuk, mléčný cukr, bílkoviny, kyselina mléčná, vitamíny, soli</a:t>
            </a:r>
          </a:p>
          <a:p>
            <a:pPr>
              <a:buFont typeface="Wingdings" pitchFamily="2" charset="2"/>
              <a:buChar char="Ø"/>
            </a:pPr>
            <a:r>
              <a:rPr lang="cs-CZ" sz="2400" b="1" u="sng" dirty="0">
                <a:latin typeface="Comic Sans MS" pitchFamily="66" charset="0"/>
              </a:rPr>
              <a:t>Š</a:t>
            </a:r>
            <a:r>
              <a:rPr lang="cs-CZ" sz="2400" b="1" u="sng" dirty="0" smtClean="0">
                <a:latin typeface="Comic Sans MS" pitchFamily="66" charset="0"/>
              </a:rPr>
              <a:t>ťáva z ovoce: </a:t>
            </a:r>
            <a:r>
              <a:rPr lang="cs-CZ" sz="2400" dirty="0" smtClean="0">
                <a:latin typeface="Comic Sans MS" pitchFamily="66" charset="0"/>
              </a:rPr>
              <a:t>voda</a:t>
            </a:r>
            <a:r>
              <a:rPr lang="cs-CZ" sz="2400" dirty="0">
                <a:latin typeface="Comic Sans MS" pitchFamily="66" charset="0"/>
              </a:rPr>
              <a:t>, organické kyseliny, ovocný cukr, vitamíny</a:t>
            </a:r>
          </a:p>
        </p:txBody>
      </p:sp>
    </p:spTree>
    <p:extLst>
      <p:ext uri="{BB962C8B-B14F-4D97-AF65-F5344CB8AC3E}">
        <p14:creationId xmlns:p14="http://schemas.microsoft.com/office/powerpoint/2010/main" val="389758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>
                <a:latin typeface="Comic Sans MS" pitchFamily="66" charset="0"/>
              </a:rPr>
              <a:t>SMĚSI - </a:t>
            </a:r>
            <a:r>
              <a:rPr lang="cs-CZ" sz="2700" b="1" dirty="0">
                <a:latin typeface="Comic Sans MS" pitchFamily="66" charset="0"/>
              </a:rPr>
              <a:t>SLOUČENINY – PRVKY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cs-CZ" b="1" dirty="0"/>
              <a:t>Sm</a:t>
            </a:r>
            <a:r>
              <a:rPr lang="cs-CZ" dirty="0"/>
              <a:t>ě</a:t>
            </a:r>
            <a:r>
              <a:rPr lang="cs-CZ" b="1" dirty="0"/>
              <a:t>sí, </a:t>
            </a:r>
            <a:r>
              <a:rPr lang="cs-CZ" dirty="0"/>
              <a:t>které se vyskytují v přírodě nebo byly připraveny záměrně, je </a:t>
            </a:r>
            <a:r>
              <a:rPr lang="cs-CZ" b="1" dirty="0"/>
              <a:t>ohromné množství.</a:t>
            </a:r>
            <a:endParaRPr lang="cs-CZ" dirty="0"/>
          </a:p>
        </p:txBody>
      </p:sp>
      <p:pic>
        <p:nvPicPr>
          <p:cNvPr id="3076" name="Picture 4" descr="C:\Users\FiedlerovaI\AppData\Local\Microsoft\Windows\Temporary Internet Files\Content.IE5\S7687CZ2\MP9004027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92896"/>
            <a:ext cx="313357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FiedlerovaI\AppData\Local\Microsoft\Windows\Temporary Internet Files\Content.IE5\WEEDP4A4\MP90033730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25144"/>
            <a:ext cx="130454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FiedlerovaI\AppData\Local\Microsoft\Windows\Temporary Internet Files\Content.IE5\A5DVJKUN\MP90042245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932635"/>
            <a:ext cx="1800200" cy="270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FiedlerovaI\AppData\Local\Microsoft\Windows\Temporary Internet Files\Content.IE5\M1W1MX4L\MP900321172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752328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62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b="1" dirty="0">
                <a:latin typeface="Comic Sans MS" pitchFamily="66" charset="0"/>
              </a:rPr>
              <a:t>SMĚSI </a:t>
            </a:r>
            <a:r>
              <a:rPr lang="cs-CZ" b="1" dirty="0">
                <a:latin typeface="Comic Sans MS" pitchFamily="66" charset="0"/>
              </a:rPr>
              <a:t>- </a:t>
            </a:r>
            <a:r>
              <a:rPr lang="cs-CZ" sz="4900" b="1" dirty="0">
                <a:latin typeface="Comic Sans MS" pitchFamily="66" charset="0"/>
              </a:rPr>
              <a:t>SLOUČENINY</a:t>
            </a:r>
            <a:r>
              <a:rPr lang="cs-CZ" b="1" dirty="0">
                <a:latin typeface="Comic Sans MS" pitchFamily="66" charset="0"/>
              </a:rPr>
              <a:t> – </a:t>
            </a:r>
            <a:r>
              <a:rPr lang="cs-CZ" sz="3100" b="1" dirty="0">
                <a:latin typeface="Comic Sans MS" pitchFamily="66" charset="0"/>
              </a:rPr>
              <a:t>PRVKY</a:t>
            </a:r>
            <a:endParaRPr lang="cs-CZ" sz="31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b="1" dirty="0"/>
              <a:t>Po</a:t>
            </a:r>
            <a:r>
              <a:rPr lang="cs-CZ" dirty="0"/>
              <a:t>č</a:t>
            </a:r>
            <a:r>
              <a:rPr lang="cs-CZ" b="1" dirty="0"/>
              <a:t>et slou</a:t>
            </a:r>
            <a:r>
              <a:rPr lang="cs-CZ" dirty="0"/>
              <a:t>č</a:t>
            </a:r>
            <a:r>
              <a:rPr lang="cs-CZ" b="1" dirty="0"/>
              <a:t>enin </a:t>
            </a:r>
            <a:r>
              <a:rPr lang="cs-CZ" dirty="0"/>
              <a:t>již přesáhl také úctyhodné číslo - </a:t>
            </a:r>
            <a:r>
              <a:rPr lang="cs-CZ" b="1" dirty="0"/>
              <a:t>12 milion</a:t>
            </a:r>
            <a:r>
              <a:rPr lang="cs-CZ" dirty="0"/>
              <a:t>ů - a denně v chemických</a:t>
            </a:r>
          </a:p>
          <a:p>
            <a:pPr marL="0" indent="0">
              <a:buNone/>
            </a:pPr>
            <a:r>
              <a:rPr lang="cs-CZ" dirty="0" smtClean="0"/>
              <a:t>    laboratořích </a:t>
            </a:r>
            <a:r>
              <a:rPr lang="cs-CZ" dirty="0"/>
              <a:t>na celém světě vznikají další.</a:t>
            </a:r>
          </a:p>
        </p:txBody>
      </p:sp>
      <p:pic>
        <p:nvPicPr>
          <p:cNvPr id="4098" name="Picture 2" descr="C:\Users\FiedlerovaI\AppData\Local\Microsoft\Windows\Temporary Internet Files\Content.IE5\22IXZC8B\MP90039012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11437"/>
            <a:ext cx="3657600" cy="26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FiedlerovaI\AppData\Local\Microsoft\Windows\Temporary Internet Files\Content.IE5\S7687CZ2\MP90033732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996952"/>
            <a:ext cx="2479963" cy="347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63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sz="3100" b="1" dirty="0" smtClean="0">
                <a:latin typeface="Comic Sans MS" pitchFamily="66" charset="0"/>
              </a:rPr>
              <a:t/>
            </a:r>
            <a:br>
              <a:rPr lang="cs-CZ" sz="3100" b="1" dirty="0" smtClean="0">
                <a:latin typeface="Comic Sans MS" pitchFamily="66" charset="0"/>
              </a:rPr>
            </a:br>
            <a:r>
              <a:rPr lang="cs-CZ" sz="3100" b="1" dirty="0" smtClean="0">
                <a:latin typeface="Comic Sans MS" pitchFamily="66" charset="0"/>
              </a:rPr>
              <a:t>SM</a:t>
            </a:r>
            <a:r>
              <a:rPr lang="cs-CZ" sz="3100" dirty="0" smtClean="0">
                <a:latin typeface="Comic Sans MS" pitchFamily="66" charset="0"/>
              </a:rPr>
              <a:t>Ě</a:t>
            </a:r>
            <a:r>
              <a:rPr lang="cs-CZ" sz="3100" b="1" dirty="0" smtClean="0">
                <a:latin typeface="Comic Sans MS" pitchFamily="66" charset="0"/>
              </a:rPr>
              <a:t>SI - SLOU</a:t>
            </a:r>
            <a:r>
              <a:rPr lang="cs-CZ" sz="3100" dirty="0" smtClean="0">
                <a:latin typeface="Comic Sans MS" pitchFamily="66" charset="0"/>
              </a:rPr>
              <a:t>Č</a:t>
            </a:r>
            <a:r>
              <a:rPr lang="cs-CZ" sz="3100" b="1" dirty="0" smtClean="0">
                <a:latin typeface="Comic Sans MS" pitchFamily="66" charset="0"/>
              </a:rPr>
              <a:t>ENINY </a:t>
            </a:r>
            <a:r>
              <a:rPr lang="cs-CZ" b="1" dirty="0" smtClean="0">
                <a:latin typeface="Comic Sans MS" pitchFamily="66" charset="0"/>
              </a:rPr>
              <a:t>– PRVKY</a:t>
            </a:r>
            <a:r>
              <a:rPr lang="cs-CZ" b="1" dirty="0">
                <a:latin typeface="Comic Sans MS" pitchFamily="66" charset="0"/>
              </a:rPr>
              <a:t/>
            </a:r>
            <a:br>
              <a:rPr lang="cs-CZ" b="1" dirty="0">
                <a:latin typeface="Comic Sans MS" pitchFamily="66" charset="0"/>
              </a:rPr>
            </a:b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4006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b="1" dirty="0">
                <a:latin typeface="Comic Sans MS" pitchFamily="66" charset="0"/>
              </a:rPr>
              <a:t>Chemických prvk</a:t>
            </a:r>
            <a:r>
              <a:rPr lang="cs-CZ" dirty="0">
                <a:latin typeface="Comic Sans MS" pitchFamily="66" charset="0"/>
              </a:rPr>
              <a:t>ů</a:t>
            </a:r>
            <a:r>
              <a:rPr lang="cs-CZ" b="1" dirty="0">
                <a:latin typeface="Comic Sans MS" pitchFamily="66" charset="0"/>
              </a:rPr>
              <a:t>, </a:t>
            </a:r>
            <a:r>
              <a:rPr lang="cs-CZ" dirty="0">
                <a:latin typeface="Comic Sans MS" pitchFamily="66" charset="0"/>
              </a:rPr>
              <a:t>z kterých je složena naše Země, její okolí a všechny organismy, </a:t>
            </a:r>
            <a:r>
              <a:rPr lang="cs-CZ" b="1" dirty="0" smtClean="0">
                <a:latin typeface="Comic Sans MS" pitchFamily="66" charset="0"/>
              </a:rPr>
              <a:t>je pouze </a:t>
            </a:r>
            <a:r>
              <a:rPr lang="cs-CZ" b="1" dirty="0">
                <a:latin typeface="Comic Sans MS" pitchFamily="66" charset="0"/>
              </a:rPr>
              <a:t>90. </a:t>
            </a:r>
            <a:endParaRPr lang="cs-CZ" b="1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Comic Sans MS" pitchFamily="66" charset="0"/>
              </a:rPr>
              <a:t>Dalších </a:t>
            </a:r>
            <a:r>
              <a:rPr lang="cs-CZ" dirty="0">
                <a:latin typeface="Comic Sans MS" pitchFamily="66" charset="0"/>
              </a:rPr>
              <a:t>17 dosud známých prvků, z nichž některé se podařilo připravit </a:t>
            </a:r>
            <a:r>
              <a:rPr lang="cs-CZ" dirty="0" smtClean="0">
                <a:latin typeface="Comic Sans MS" pitchFamily="66" charset="0"/>
              </a:rPr>
              <a:t>za mimořádných </a:t>
            </a:r>
            <a:r>
              <a:rPr lang="cs-CZ" dirty="0">
                <a:latin typeface="Comic Sans MS" pitchFamily="66" charset="0"/>
              </a:rPr>
              <a:t>podmínek ve zvláštních laboratořích, nemá zatím z chemického hlediska </a:t>
            </a:r>
            <a:r>
              <a:rPr lang="cs-CZ" dirty="0" smtClean="0">
                <a:latin typeface="Comic Sans MS" pitchFamily="66" charset="0"/>
              </a:rPr>
              <a:t>příliš velké </a:t>
            </a:r>
            <a:r>
              <a:rPr lang="cs-CZ" dirty="0">
                <a:latin typeface="Comic Sans MS" pitchFamily="66" charset="0"/>
              </a:rPr>
              <a:t>praktické využití. </a:t>
            </a:r>
            <a:endParaRPr lang="cs-CZ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Comic Sans MS" pitchFamily="66" charset="0"/>
              </a:rPr>
              <a:t>Přitom </a:t>
            </a:r>
            <a:r>
              <a:rPr lang="cs-CZ" dirty="0">
                <a:latin typeface="Comic Sans MS" pitchFamily="66" charset="0"/>
              </a:rPr>
              <a:t>na vytvoření většiny sloučenin se podílí pouze 22 </a:t>
            </a:r>
            <a:r>
              <a:rPr lang="cs-CZ" dirty="0" smtClean="0">
                <a:latin typeface="Comic Sans MS" pitchFamily="66" charset="0"/>
              </a:rPr>
              <a:t>chemických prvků.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97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1966" y="260648"/>
            <a:ext cx="8229600" cy="936104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latin typeface="Comic Sans MS" pitchFamily="66" charset="0"/>
              </a:rPr>
              <a:t>Směsi</a:t>
            </a:r>
            <a:endParaRPr lang="cs-CZ" sz="5400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62243"/>
            <a:ext cx="8229600" cy="4857403"/>
          </a:xfrm>
        </p:spPr>
        <p:txBody>
          <a:bodyPr>
            <a:normAutofit fontScale="77500" lnSpcReduction="20000"/>
          </a:bodyPr>
          <a:lstStyle/>
          <a:p>
            <a:r>
              <a:rPr lang="cs-CZ" sz="4100" b="1" dirty="0" smtClean="0">
                <a:latin typeface="Comic Sans MS" pitchFamily="66" charset="0"/>
              </a:rPr>
              <a:t>Směs je soustava složená ze dvou či více látek </a:t>
            </a:r>
          </a:p>
          <a:p>
            <a:pPr marL="0" indent="0">
              <a:buNone/>
            </a:pPr>
            <a:r>
              <a:rPr lang="cs-CZ" sz="4100" b="1" dirty="0">
                <a:latin typeface="Comic Sans MS" pitchFamily="66" charset="0"/>
              </a:rPr>
              <a:t> </a:t>
            </a:r>
            <a:r>
              <a:rPr lang="cs-CZ" sz="4100" b="1" dirty="0" smtClean="0">
                <a:latin typeface="Comic Sans MS" pitchFamily="66" charset="0"/>
              </a:rPr>
              <a:t> (nazýváme je také </a:t>
            </a:r>
            <a:br>
              <a:rPr lang="cs-CZ" sz="4100" b="1" dirty="0" smtClean="0">
                <a:latin typeface="Comic Sans MS" pitchFamily="66" charset="0"/>
              </a:rPr>
            </a:br>
            <a:r>
              <a:rPr lang="cs-CZ" sz="4100" b="1" dirty="0" smtClean="0">
                <a:latin typeface="Comic Sans MS" pitchFamily="66" charset="0"/>
              </a:rPr>
              <a:t>  složky směsi). </a:t>
            </a:r>
            <a:endParaRPr lang="cs-CZ" sz="4100" dirty="0" smtClean="0">
              <a:latin typeface="Comic Sans MS" pitchFamily="66" charset="0"/>
            </a:endParaRPr>
          </a:p>
          <a:p>
            <a:pPr marL="0" indent="0">
              <a:buNone/>
            </a:pPr>
            <a:endParaRPr lang="cs-CZ" dirty="0">
              <a:latin typeface="Comic Sans MS" pitchFamily="66" charset="0"/>
            </a:endParaRPr>
          </a:p>
          <a:p>
            <a:r>
              <a:rPr lang="cs-CZ" sz="3800" dirty="0" smtClean="0">
                <a:latin typeface="Comic Sans MS" pitchFamily="66" charset="0"/>
              </a:rPr>
              <a:t>Složkami směsi mohou být </a:t>
            </a:r>
          </a:p>
          <a:p>
            <a:pPr marL="0" indent="0">
              <a:buNone/>
            </a:pPr>
            <a:r>
              <a:rPr lang="cs-CZ" sz="3800" dirty="0">
                <a:latin typeface="Comic Sans MS" pitchFamily="66" charset="0"/>
              </a:rPr>
              <a:t> </a:t>
            </a:r>
            <a:r>
              <a:rPr lang="cs-CZ" sz="3800" dirty="0" smtClean="0">
                <a:latin typeface="Comic Sans MS" pitchFamily="66" charset="0"/>
              </a:rPr>
              <a:t> chemické prvky nebo</a:t>
            </a:r>
          </a:p>
          <a:p>
            <a:pPr marL="0" indent="0">
              <a:buNone/>
            </a:pPr>
            <a:r>
              <a:rPr lang="cs-CZ" sz="3800" dirty="0">
                <a:latin typeface="Comic Sans MS" pitchFamily="66" charset="0"/>
              </a:rPr>
              <a:t> </a:t>
            </a:r>
            <a:r>
              <a:rPr lang="cs-CZ" sz="3800" dirty="0" smtClean="0">
                <a:latin typeface="Comic Sans MS" pitchFamily="66" charset="0"/>
              </a:rPr>
              <a:t> chemické </a:t>
            </a:r>
          </a:p>
          <a:p>
            <a:pPr marL="0" indent="0">
              <a:buNone/>
            </a:pPr>
            <a:r>
              <a:rPr lang="cs-CZ" sz="3800" dirty="0">
                <a:latin typeface="Comic Sans MS" pitchFamily="66" charset="0"/>
              </a:rPr>
              <a:t> </a:t>
            </a:r>
            <a:r>
              <a:rPr lang="cs-CZ" sz="3800" dirty="0" smtClean="0">
                <a:latin typeface="Comic Sans MS" pitchFamily="66" charset="0"/>
              </a:rPr>
              <a:t> sloučeniny</a:t>
            </a:r>
          </a:p>
          <a:p>
            <a:r>
              <a:rPr lang="cs-CZ" sz="3800" b="1" dirty="0" smtClean="0">
                <a:latin typeface="Comic Sans MS" pitchFamily="66" charset="0"/>
              </a:rPr>
              <a:t>Směsi můžeme rozdělovat </a:t>
            </a:r>
          </a:p>
          <a:p>
            <a:pPr marL="0" indent="0">
              <a:buNone/>
            </a:pPr>
            <a:r>
              <a:rPr lang="cs-CZ" sz="3800" b="1" dirty="0">
                <a:latin typeface="Comic Sans MS" pitchFamily="66" charset="0"/>
              </a:rPr>
              <a:t> </a:t>
            </a:r>
            <a:r>
              <a:rPr lang="cs-CZ" sz="3800" b="1" dirty="0" smtClean="0">
                <a:latin typeface="Comic Sans MS" pitchFamily="66" charset="0"/>
              </a:rPr>
              <a:t>   na jednodušší látky.</a:t>
            </a:r>
            <a:endParaRPr lang="cs-CZ" sz="3800" dirty="0" smtClean="0">
              <a:latin typeface="Comic Sans MS" pitchFamily="66" charset="0"/>
            </a:endParaRPr>
          </a:p>
          <a:p>
            <a:endParaRPr lang="cs-CZ" sz="3800" dirty="0" smtClean="0"/>
          </a:p>
          <a:p>
            <a:pPr marL="0" indent="0">
              <a:buNone/>
            </a:pPr>
            <a:endParaRPr lang="cs-CZ" dirty="0">
              <a:latin typeface="Comic Sans MS" pitchFamily="66" charset="0"/>
            </a:endParaRPr>
          </a:p>
        </p:txBody>
      </p:sp>
      <p:pic>
        <p:nvPicPr>
          <p:cNvPr id="6146" name="Picture 2" descr="C:\Users\FiedlerovaI\AppData\Local\Microsoft\Windows\Temporary Internet Files\Content.IE5\AM1I8PN9\MP90038769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691" y="2348880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09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Druhy směsí</a:t>
            </a:r>
            <a:br>
              <a:rPr lang="cs-CZ" dirty="0" smtClean="0">
                <a:latin typeface="Comic Sans MS" pitchFamily="66" charset="0"/>
              </a:rPr>
            </a:br>
            <a:r>
              <a:rPr lang="cs-CZ" sz="3100" u="sng" dirty="0" smtClean="0">
                <a:latin typeface="Comic Sans MS" pitchFamily="66" charset="0"/>
              </a:rPr>
              <a:t>Rozdělení podle rozlišitelnosti složek</a:t>
            </a:r>
            <a:r>
              <a:rPr lang="cs-CZ" u="sng" dirty="0" smtClean="0">
                <a:latin typeface="Comic Sans MS" pitchFamily="66" charset="0"/>
              </a:rPr>
              <a:t/>
            </a:r>
            <a:br>
              <a:rPr lang="cs-CZ" u="sng" dirty="0" smtClean="0">
                <a:latin typeface="Comic Sans MS" pitchFamily="66" charset="0"/>
              </a:rPr>
            </a:br>
            <a:endParaRPr lang="cs-CZ" u="sng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4038600" cy="5112568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Různorodé (heterogenní)</a:t>
            </a:r>
          </a:p>
          <a:p>
            <a:pPr marL="0" indent="0">
              <a:buNone/>
            </a:pPr>
            <a:r>
              <a:rPr lang="cs-CZ" dirty="0" smtClean="0"/>
              <a:t>- jejich složky jsou rozlišitelné pouhým okem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56792"/>
            <a:ext cx="4038600" cy="504056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Stejnorodé</a:t>
            </a:r>
          </a:p>
          <a:p>
            <a:pPr marL="0" indent="0" algn="ctr">
              <a:buNone/>
            </a:pPr>
            <a:r>
              <a:rPr lang="cs-CZ" dirty="0">
                <a:latin typeface="Comic Sans MS" pitchFamily="66" charset="0"/>
              </a:rPr>
              <a:t> </a:t>
            </a:r>
            <a:r>
              <a:rPr lang="cs-CZ" dirty="0" smtClean="0">
                <a:latin typeface="Comic Sans MS" pitchFamily="66" charset="0"/>
              </a:rPr>
              <a:t>       (homogenní)</a:t>
            </a:r>
          </a:p>
          <a:p>
            <a:pPr marL="0" indent="0">
              <a:buNone/>
            </a:pPr>
            <a:r>
              <a:rPr lang="cs-CZ" dirty="0" smtClean="0"/>
              <a:t> - jejich složky nelze rozlišit pouhým okem</a:t>
            </a:r>
            <a:endParaRPr lang="cs-CZ" dirty="0"/>
          </a:p>
        </p:txBody>
      </p:sp>
      <p:pic>
        <p:nvPicPr>
          <p:cNvPr id="5123" name="Picture 3" descr="C:\Users\FiedlerovaI\AppData\Local\Microsoft\Windows\Temporary Internet Files\Content.IE5\M1W1MX4L\MP9004391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933056"/>
            <a:ext cx="2492896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FiedlerovaI\AppData\Local\Microsoft\Windows\Temporary Internet Files\Content.IE5\17KKVFZU\MP90040902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693935"/>
            <a:ext cx="2971138" cy="297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99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2859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Literatura: BENEŠ</a:t>
            </a:r>
            <a:r>
              <a:rPr lang="cs-CZ" sz="2400" dirty="0"/>
              <a:t>, CSC., Prof. RNDr. Pavel, PhDr. Václav PUMPR,CSC a Doc. RNDr. Jiří BANÝR CSC. . </a:t>
            </a:r>
            <a:r>
              <a:rPr lang="cs-CZ" sz="2400" i="1" dirty="0"/>
              <a:t>Základy praktické chemie pro 8. ročník základní školy</a:t>
            </a:r>
            <a:r>
              <a:rPr lang="cs-CZ" sz="2400" dirty="0"/>
              <a:t>. 2., aktualizované vydání. Praha: Fortuna, 1999,2003. ISBN 80-7168-879-7</a:t>
            </a:r>
            <a:r>
              <a:rPr lang="cs-CZ" sz="2400" dirty="0" smtClean="0"/>
              <a:t>.</a:t>
            </a:r>
          </a:p>
          <a:p>
            <a:r>
              <a:rPr lang="cs-CZ" sz="2400" dirty="0"/>
              <a:t>ČTRNÁCTOVÁ,CSC., Doc. </a:t>
            </a:r>
            <a:r>
              <a:rPr lang="cs-CZ" sz="2400" dirty="0" err="1"/>
              <a:t>RNDr.Hana</a:t>
            </a:r>
            <a:r>
              <a:rPr lang="cs-CZ" sz="2400" dirty="0"/>
              <a:t>, Prof. </a:t>
            </a:r>
            <a:r>
              <a:rPr lang="cs-CZ" sz="2400" dirty="0" err="1"/>
              <a:t>Ing.Karel</a:t>
            </a:r>
            <a:r>
              <a:rPr lang="cs-CZ" sz="2400" dirty="0"/>
              <a:t> KOLÁŘ,CSC., PaedDr. Miloslava SVOBODOVÁ a </a:t>
            </a:r>
            <a:r>
              <a:rPr lang="cs-CZ" sz="2400" dirty="0" err="1"/>
              <a:t>RNDr.František</a:t>
            </a:r>
            <a:r>
              <a:rPr lang="cs-CZ" sz="2400" dirty="0"/>
              <a:t> ZEMÁNEK. </a:t>
            </a:r>
            <a:r>
              <a:rPr lang="cs-CZ" sz="2400" i="1" dirty="0"/>
              <a:t>Přehled chemie pro základní školy</a:t>
            </a:r>
            <a:r>
              <a:rPr lang="cs-CZ" sz="2400" dirty="0"/>
              <a:t>. 1. vydání. Praha: SPN-pedagogické nakladatelství, a.s., 2006. ISBN 80-7235-260-1. </a:t>
            </a:r>
            <a:endParaRPr lang="cs-CZ" sz="2400" dirty="0" smtClean="0"/>
          </a:p>
          <a:p>
            <a:r>
              <a:rPr lang="cs-CZ" sz="2400" i="1" dirty="0"/>
              <a:t>Office.com</a:t>
            </a:r>
            <a:r>
              <a:rPr lang="cs-CZ" sz="2400" dirty="0"/>
              <a:t>: </a:t>
            </a:r>
            <a:r>
              <a:rPr lang="cs-CZ" sz="2400" i="1" dirty="0" err="1"/>
              <a:t>Obrazky</a:t>
            </a:r>
            <a:r>
              <a:rPr lang="cs-CZ" sz="2400" dirty="0"/>
              <a:t> [online]. 2012 [cit. 2012-02-23]. </a:t>
            </a:r>
            <a:r>
              <a:rPr lang="cs-CZ" sz="2400"/>
              <a:t>Dostupné z: http://office.microsoft.com/cs-cz/images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2592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</TotalTime>
  <Words>525</Words>
  <Application>Microsoft Office PowerPoint</Application>
  <PresentationFormat>Předvádění na obrazovce (4:3)</PresentationFormat>
  <Paragraphs>53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1_Motiv systému Office</vt:lpstr>
      <vt:lpstr>Prezentace aplikace PowerPoint</vt:lpstr>
      <vt:lpstr>Prezentace aplikace PowerPoint</vt:lpstr>
      <vt:lpstr>Směsi</vt:lpstr>
      <vt:lpstr>CHEMICKÉ LÁTKY A SMĚSI</vt:lpstr>
      <vt:lpstr>Některé směsi v přírodě a jejich složky:</vt:lpstr>
      <vt:lpstr>SMĚSI - SLOUČENINY – PRVKY</vt:lpstr>
      <vt:lpstr>SMĚSI - SLOUČENINY – PRVKY</vt:lpstr>
      <vt:lpstr> SMĚSI - SLOUČENINY – PRVKY </vt:lpstr>
      <vt:lpstr>Směsi</vt:lpstr>
      <vt:lpstr> Druhy směsí Rozdělení podle rozlišitelnosti složek </vt:lpstr>
      <vt:lpstr>Zdroje a 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Směsi</dc:title>
  <dc:creator>Fiedlerová Ivana</dc:creator>
  <cp:lastModifiedBy>Fiedlerová Ivana</cp:lastModifiedBy>
  <cp:revision>27</cp:revision>
  <dcterms:created xsi:type="dcterms:W3CDTF">2012-02-17T09:39:25Z</dcterms:created>
  <dcterms:modified xsi:type="dcterms:W3CDTF">2012-03-04T11:35:05Z</dcterms:modified>
</cp:coreProperties>
</file>