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3315C-52B5-4A74-A0A6-867E5BBB89B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836D07-C7ED-4226-9C50-7724A20507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sh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9"/>
            <a:ext cx="7774632" cy="261972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>
                <a:latin typeface="Times New Roman" pitchFamily="18" charset="0"/>
                <a:cs typeface="Times New Roman" pitchFamily="18" charset="0"/>
              </a:rPr>
              <a:t>Rýsování - přímka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VY_32_INOVACE_rysovani-primka_16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4869160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 descr="F:\1-Radka\LOGO NA ŠABLON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653136"/>
            <a:ext cx="6984776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276872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PŘÍMKA</a:t>
            </a:r>
            <a:endParaRPr lang="cs-CZ" sz="9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187624" y="4221088"/>
            <a:ext cx="4896544" cy="5040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 flipV="1">
            <a:off x="3995936" y="548680"/>
            <a:ext cx="3384376" cy="108012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971600" y="764704"/>
            <a:ext cx="2088232" cy="10081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6372200" y="4365104"/>
            <a:ext cx="2376264" cy="5040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372200" y="1772816"/>
            <a:ext cx="1944216" cy="64807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251520" y="2348880"/>
            <a:ext cx="1656184" cy="151216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1763688" y="5589240"/>
            <a:ext cx="3168352" cy="2880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51520" y="3356992"/>
            <a:ext cx="828092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0066"/>
                </a:solidFill>
                <a:latin typeface="Times New Roman" pitchFamily="18" charset="0"/>
                <a:cs typeface="Times New Roman" pitchFamily="18" charset="0"/>
              </a:rPr>
              <a:t>Přímka je rovná čára, která nemá začátek ani konec. Přímku popisujeme malým písmenem.</a:t>
            </a:r>
            <a:endParaRPr lang="cs-CZ" sz="3200" b="1" dirty="0">
              <a:solidFill>
                <a:srgbClr val="00006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95536" y="5445224"/>
            <a:ext cx="80648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452320" y="5445224"/>
            <a:ext cx="11521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>
                  <a:solidFill>
                    <a:sysClr val="windowText" lastClr="000000"/>
                  </a:solidFill>
                </a:ln>
              </a:rPr>
              <a:t>  p</a:t>
            </a:r>
            <a:endParaRPr lang="cs-CZ" sz="4400" dirty="0">
              <a:ln>
                <a:solidFill>
                  <a:sysClr val="windowText" lastClr="000000"/>
                </a:solidFill>
              </a:ln>
            </a:endParaRPr>
          </a:p>
        </p:txBody>
      </p:sp>
      <p:pic>
        <p:nvPicPr>
          <p:cNvPr id="512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r="17314"/>
          <a:stretch>
            <a:fillRect/>
          </a:stretch>
        </p:blipFill>
        <p:spPr bwMode="auto">
          <a:xfrm>
            <a:off x="7020272" y="404664"/>
            <a:ext cx="1224136" cy="1828801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 flipH="1">
            <a:off x="179512" y="332656"/>
            <a:ext cx="5832648" cy="2232248"/>
          </a:xfrm>
          <a:prstGeom prst="cloudCallout">
            <a:avLst>
              <a:gd name="adj1" fmla="val -75491"/>
              <a:gd name="adj2" fmla="val -363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620688"/>
            <a:ext cx="52565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je to přímka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60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899592" y="2204864"/>
            <a:ext cx="4248472" cy="172819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6200000" flipH="1">
            <a:off x="4968044" y="2528900"/>
            <a:ext cx="3240360" cy="20162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67544" y="5805264"/>
            <a:ext cx="6912768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H="1">
            <a:off x="755576" y="3356992"/>
            <a:ext cx="1872208" cy="18722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804248" y="404664"/>
            <a:ext cx="158417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přímka 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980728"/>
            <a:ext cx="158417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přímka b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556792"/>
            <a:ext cx="158417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přímka c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04248" y="2132856"/>
            <a:ext cx="154766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přímka 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3573016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a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5517232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4437112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4797152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d</a:t>
            </a:r>
            <a:endParaRPr lang="cs-CZ" sz="4000" dirty="0"/>
          </a:p>
        </p:txBody>
      </p:sp>
      <p:pic>
        <p:nvPicPr>
          <p:cNvPr id="19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r="15373"/>
          <a:stretch>
            <a:fillRect/>
          </a:stretch>
        </p:blipFill>
        <p:spPr bwMode="auto">
          <a:xfrm>
            <a:off x="323528" y="404664"/>
            <a:ext cx="1224136" cy="1828801"/>
          </a:xfrm>
          <a:prstGeom prst="rect">
            <a:avLst/>
          </a:prstGeom>
          <a:noFill/>
        </p:spPr>
      </p:pic>
      <p:sp>
        <p:nvSpPr>
          <p:cNvPr id="20" name="Obláček 19"/>
          <p:cNvSpPr/>
          <p:nvPr/>
        </p:nvSpPr>
        <p:spPr>
          <a:xfrm>
            <a:off x="2195736" y="260648"/>
            <a:ext cx="3816424" cy="1512168"/>
          </a:xfrm>
          <a:prstGeom prst="cloudCallout">
            <a:avLst>
              <a:gd name="adj1" fmla="val -81106"/>
              <a:gd name="adj2" fmla="val 8644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555776" y="692696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Pojmenuj přímky.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08 0.03982 C -0.03177 0.04005 -0.04097 0.04283 -0.04236 0.04398 C -0.04427 0.0456 -0.04549 0.04861 -0.04722 0.05047 C -0.0533 0.05672 -0.05938 0.0625 -0.06667 0.06551 C -0.07188 0.07037 -0.0757 0.07778 -0.08108 0.08264 C -0.09306 0.09352 -0.08767 0.08843 -0.09722 0.09769 C -0.09948 0.09977 -0.1 0.10417 -0.10208 0.10648 C -0.11424 0.12084 -0.1099 0.10278 -0.12309 0.1301 C -0.12986 0.14422 -0.1217 0.12824 -0.13264 0.14514 C -0.13785 0.15324 -0.13976 0.16297 -0.14566 0.17084 C -0.15295 0.19653 -0.16198 0.22153 -0.16667 0.24838 C -0.17135 0.2757 -0.17066 0.3081 -0.17795 0.33426 C -0.17917 0.34931 -0.1816 0.35903 -0.18438 0.37315 C -0.18594 0.39074 -0.18941 0.40232 -0.19722 0.41597 C -0.19896 0.42385 -0.2 0.43218 -0.20208 0.43982 C -0.2059 0.45371 -0.20434 0.44329 -0.20851 0.45486 C -0.21111 0.46181 -0.20903 0.46297 -0.21337 0.46991 C -0.21719 0.47616 -0.22344 0.47986 -0.22622 0.48704 C -0.23212 0.50232 -0.24688 0.53056 -0.25851 0.53866 C -0.26233 0.54607 -0.2651 0.54861 -0.27135 0.55162 C -0.28698 0.57246 -0.26701 0.54769 -0.28108 0.56019 C -0.28299 0.56181 -0.2842 0.56482 -0.28594 0.56667 C -0.29201 0.57338 -0.28906 0.56875 -0.29566 0.57315 C -0.30191 0.57732 -0.30521 0.58449 -0.31181 0.5882 C -0.33073 0.59885 -0.34983 0.60741 -0.36979 0.61389 C -0.39288 0.6132 -0.41615 0.61297 -0.43924 0.61181 C -0.45781 0.61088 -0.48212 0.5713 -0.49566 0.5581 C -0.51545 0.51806 -0.4901 0.56736 -0.50851 0.53658 C -0.51667 0.52292 -0.52274 0.50695 -0.53108 0.49352 C -0.53247 0.49121 -0.53472 0.48959 -0.53594 0.48704 C -0.54149 0.47616 -0.54497 0.46343 -0.55052 0.45255 C -0.5559 0.43125 -0.5599 0.40787 -0.56823 0.3882 C -0.56945 0.38542 -0.57049 0.38264 -0.57135 0.37963 C -0.57205 0.37755 -0.57222 0.37523 -0.57309 0.37315 C -0.575 0.36852 -0.57951 0.36019 -0.57951 0.36042 C -0.58125 0.35278 -0.57986 0.35533 -0.58264 0.35139 " pathEditMode="relative" rAng="0" ptsTypes="fffffffffffffffffffffffffffffffffffA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0" y="28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3 -0.0125 C -0.01424 0.01065 -0.0184 0.03565 -0.02083 0.06273 C -0.02135 0.11366 -0.02083 0.16458 -0.0224 0.21551 C -0.02274 0.22523 -0.02726 0.2338 -0.02882 0.24329 C -0.03038 0.25255 -0.03021 0.26227 -0.03212 0.2713 C -0.03385 0.27894 -0.03767 0.28958 -0.0401 0.29722 C -0.04323 0.30671 -0.05017 0.31296 -0.05313 0.32292 C -0.05729 0.33681 -0.0599 0.35324 -0.06597 0.36597 C -0.07483 0.38449 -0.06667 0.36551 -0.0757 0.38102 C -0.08351 0.39444 -0.09045 0.40857 -0.09826 0.42176 C -0.11563 0.45093 -0.13299 0.47824 -0.15625 0.49931 C -0.16458 0.50671 -0.17292 0.51852 -0.18056 0.52732 C -0.18611 0.5338 -0.19236 0.53681 -0.19826 0.54236 C -0.20851 0.55232 -0.19792 0.54653 -0.20799 0.55093 C -0.21823 0.56019 -0.22865 0.57014 -0.2401 0.57662 C -0.27101 0.59444 -0.30556 0.59653 -0.33854 0.60255 C -0.34705 0.60694 -0.35417 0.61597 -0.36267 0.61968 C -0.3684 0.62222 -0.37465 0.62245 -0.38056 0.62407 C -0.38351 0.62801 -0.3875 0.63056 -0.3901 0.63472 C -0.39115 0.63657 -0.39097 0.63935 -0.39184 0.6412 C -0.39306 0.64375 -0.39497 0.6456 -0.39653 0.64769 C -0.39844 0.65509 -0.39983 0.66065 -0.40313 0.66713 C -0.40504 0.67778 -0.40469 0.67269 -0.40469 0.68218 L -0.40955 0.66713 " pathEditMode="relative" rAng="0" ptsTypes="ffffffffffffffffffffffAA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00" y="3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19 -0.00209 C 0.03333 0.00579 0.03194 0.01875 0.02604 0.03009 C 0.025 0.03449 0.02396 0.03866 0.02292 0.04305 C 0.0224 0.04514 0.02118 0.04954 0.02118 0.04977 C 0.01007 0.14028 0.02187 0.03634 0.01632 0.26018 C 0.01615 0.27037 0.0118 0.2787 0.00503 0.28171 C -0.00538 0.29583 -0.00035 0.29213 -0.00781 0.29676 " pathEditMode="relative" rAng="0" ptsTypes="ffffff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" y="1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7.40741E-6 C -0.00156 0.03657 0.00052 0.09004 -0.01285 0.12685 C -0.01476 0.14097 -0.01805 0.15416 -0.02101 0.16782 C -0.02309 0.17754 -0.02865 0.18564 -0.03073 0.1956 C -0.03715 0.22638 -0.04913 0.24837 -0.06128 0.27522 C -0.07413 0.3037 -0.06007 0.2831 -0.08073 0.3162 C -0.0842 0.32175 -0.08871 0.32569 -0.09201 0.33124 C -0.10885 0.35879 -0.12396 0.38981 -0.13871 0.41944 C -0.15156 0.44513 -0.18073 0.46597 -0.19844 0.4861 C -0.20312 0.49143 -0.20868 0.49837 -0.21458 0.50115 C -0.21875 0.50323 -0.22743 0.50532 -0.22743 0.50532 C -0.24965 0.5206 -0.28246 0.51527 -0.30486 0.5162 C -0.32031 0.51828 -0.33472 0.52407 -0.35 0.52685 C -0.37951 0.5324 -0.40903 0.53772 -0.43871 0.54189 C -0.46753 0.55115 -0.45486 0.54791 -0.51771 0.53981 C -0.52552 0.53888 -0.53351 0.52847 -0.54201 0.52685 C -0.5618 0.52291 -0.58177 0.5199 -0.60156 0.5162 C -0.61285 0.5118 -0.62378 0.50624 -0.63542 0.50323 C -0.65312 0.46851 -0.62621 0.52384 -0.64201 0.40208 C -0.64253 0.39768 -0.64844 0.3993 -0.65156 0.39791 C -0.65486 0.39652 -0.65799 0.3949 -0.66128 0.39351 C -0.66285 0.39282 -0.66615 0.39143 -0.66615 0.39143 C -0.67569 0.38286 -0.68733 0.37592 -0.69844 0.37198 C -0.71458 0.3581 -0.70486 0.32106 -0.70486 0.30115 " pathEditMode="relative" ptsTypes="fffffffffffffffffffffffA">
                                      <p:cBhvr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4824536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4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Rýsování přímky.</a:t>
            </a:r>
            <a:endParaRPr lang="cs-CZ" sz="4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Narýsujeme přímku  </a:t>
            </a:r>
            <a:r>
              <a:rPr lang="cs-CZ" sz="3600" b="1" dirty="0" smtClean="0"/>
              <a:t>m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431032" y="2636912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Přiložíme na papír pravítko a narýsujeme přímou čáru. 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9" descr="D:\Documents and Settings\Maminka\Plocha\pr.bmp"/>
          <p:cNvPicPr>
            <a:picLocks noChangeAspect="1" noChangeArrowheads="1"/>
          </p:cNvPicPr>
          <p:nvPr/>
        </p:nvPicPr>
        <p:blipFill>
          <a:blip r:embed="rId2" cstate="print"/>
          <a:srcRect l="11555" t="41510" r="18158" b="43066"/>
          <a:stretch>
            <a:fillRect/>
          </a:stretch>
        </p:blipFill>
        <p:spPr bwMode="auto">
          <a:xfrm>
            <a:off x="467544" y="4581128"/>
            <a:ext cx="8001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1187624" y="4869160"/>
            <a:ext cx="741682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>
                <a:latin typeface="Arial" charset="0"/>
              </a:rPr>
              <a:t>0</a:t>
            </a:r>
            <a:r>
              <a:rPr lang="cs-CZ" sz="2400" dirty="0"/>
              <a:t>  </a:t>
            </a:r>
            <a:r>
              <a:rPr lang="cs-CZ" sz="2400" dirty="0" smtClean="0"/>
              <a:t>  </a:t>
            </a:r>
            <a:r>
              <a:rPr lang="cs-CZ" sz="2400" dirty="0">
                <a:latin typeface="Arial" charset="0"/>
              </a:rPr>
              <a:t>1   2    3   4   </a:t>
            </a:r>
            <a:r>
              <a:rPr lang="cs-CZ" sz="2400" dirty="0" smtClean="0">
                <a:latin typeface="Arial" charset="0"/>
              </a:rPr>
              <a:t> 5   6   </a:t>
            </a:r>
            <a:r>
              <a:rPr lang="cs-CZ" sz="2400" dirty="0">
                <a:latin typeface="Arial" charset="0"/>
              </a:rPr>
              <a:t>7   </a:t>
            </a:r>
            <a:r>
              <a:rPr lang="cs-CZ" sz="2400" dirty="0" smtClean="0">
                <a:latin typeface="Arial" charset="0"/>
              </a:rPr>
              <a:t> 8   9   </a:t>
            </a:r>
            <a:r>
              <a:rPr lang="cs-CZ" sz="2400" dirty="0">
                <a:latin typeface="Arial" charset="0"/>
              </a:rPr>
              <a:t>10  11  12  13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251520" y="4581128"/>
            <a:ext cx="856895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028384" y="3789040"/>
            <a:ext cx="6480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m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683568" y="5877272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A nyní zkuste přímku narýsovat sami.</a:t>
            </a:r>
            <a:endParaRPr lang="cs-CZ" sz="3600" dirty="0">
              <a:solidFill>
                <a:sysClr val="windowText" lastClr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6" grpId="0" autoUpdateAnimBg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204864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Narýsujte přímky  r, s,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755576" y="2132856"/>
            <a:ext cx="6912768" cy="22322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508104" y="3212976"/>
            <a:ext cx="3024336" cy="22322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1691680" y="4221088"/>
            <a:ext cx="4032448" cy="100811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380312" y="206084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r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429309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s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12360" y="5085184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t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5805264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Povedlo se vám to,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výborně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Jste šikulky.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láček 14"/>
          <p:cNvSpPr/>
          <p:nvPr/>
        </p:nvSpPr>
        <p:spPr>
          <a:xfrm flipH="1">
            <a:off x="251520" y="260648"/>
            <a:ext cx="4968552" cy="1944216"/>
          </a:xfrm>
          <a:prstGeom prst="cloudCallout">
            <a:avLst>
              <a:gd name="adj1" fmla="val -90372"/>
              <a:gd name="adj2" fmla="val -26266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r="19310"/>
          <a:stretch>
            <a:fillRect/>
          </a:stretch>
        </p:blipFill>
        <p:spPr bwMode="auto">
          <a:xfrm>
            <a:off x="7452320" y="188640"/>
            <a:ext cx="1152128" cy="1828801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755576" y="692696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Aby se vám práce dařila, procvičujte </a:t>
            </a:r>
            <a:b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rýsování přímek!</a:t>
            </a:r>
            <a:endParaRPr lang="cs-CZ" sz="20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852936"/>
            <a:ext cx="61291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Narýsujte přímky v, z, k, o.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r="19310"/>
          <a:stretch>
            <a:fillRect/>
          </a:stretch>
        </p:blipFill>
        <p:spPr bwMode="auto">
          <a:xfrm>
            <a:off x="323528" y="404664"/>
            <a:ext cx="1152128" cy="1828801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3203848" y="404664"/>
            <a:ext cx="5400600" cy="2232248"/>
          </a:xfrm>
          <a:prstGeom prst="cloudCallout">
            <a:avLst>
              <a:gd name="adj1" fmla="val -92654"/>
              <a:gd name="adj2" fmla="val -1762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1052736"/>
            <a:ext cx="48965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Další přímky narýsujete snadno, protože už víte, jak na to.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602128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Zvládli jste to, zasloužíte si velkou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jedničku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611560" y="3861048"/>
            <a:ext cx="2376264" cy="7920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5004048" y="3140968"/>
            <a:ext cx="3024336" cy="108012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5445224"/>
            <a:ext cx="42484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6200000" flipH="1">
            <a:off x="6444208" y="4221088"/>
            <a:ext cx="1368152" cy="13681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411760" y="4437112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v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55976" y="4797152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40352" y="3068960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z</a:t>
            </a:r>
            <a:endParaRPr lang="cs-CZ" sz="4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5301208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o</a:t>
            </a:r>
            <a:endParaRPr lang="cs-CZ" sz="4000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r="19310"/>
          <a:stretch>
            <a:fillRect/>
          </a:stretch>
        </p:blipFill>
        <p:spPr bwMode="auto">
          <a:xfrm>
            <a:off x="7020272" y="692696"/>
            <a:ext cx="1152128" cy="1828801"/>
          </a:xfrm>
          <a:prstGeom prst="rect">
            <a:avLst/>
          </a:prstGeom>
          <a:noFill/>
        </p:spPr>
      </p:pic>
      <p:sp>
        <p:nvSpPr>
          <p:cNvPr id="3" name="Obláček 2"/>
          <p:cNvSpPr/>
          <p:nvPr/>
        </p:nvSpPr>
        <p:spPr>
          <a:xfrm>
            <a:off x="323528" y="404664"/>
            <a:ext cx="4680520" cy="1872208"/>
          </a:xfrm>
          <a:prstGeom prst="cloudCallout">
            <a:avLst>
              <a:gd name="adj1" fmla="val 105565"/>
              <a:gd name="adj2" fmla="val 831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908720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Zábavný úkol pro šikulky.</a:t>
            </a:r>
            <a:endParaRPr lang="cs-CZ" sz="32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2780928"/>
            <a:ext cx="86764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Kolik přímek se skrývá v tomto obrázku? 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Line 6"/>
          <p:cNvSpPr>
            <a:spLocks noChangeShapeType="1"/>
          </p:cNvSpPr>
          <p:nvPr/>
        </p:nvSpPr>
        <p:spPr bwMode="auto">
          <a:xfrm flipV="1">
            <a:off x="545232" y="3501008"/>
            <a:ext cx="3962400" cy="914400"/>
          </a:xfrm>
          <a:prstGeom prst="line">
            <a:avLst/>
          </a:prstGeom>
          <a:noFill/>
          <a:ln w="38100">
            <a:solidFill>
              <a:srgbClr val="8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" name="Line 7"/>
          <p:cNvSpPr>
            <a:spLocks noChangeShapeType="1"/>
          </p:cNvSpPr>
          <p:nvPr/>
        </p:nvSpPr>
        <p:spPr bwMode="auto">
          <a:xfrm flipV="1">
            <a:off x="469032" y="3653408"/>
            <a:ext cx="2743200" cy="1600200"/>
          </a:xfrm>
          <a:prstGeom prst="line">
            <a:avLst/>
          </a:prstGeom>
          <a:noFill/>
          <a:ln w="38100">
            <a:solidFill>
              <a:srgbClr val="003366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8" name="Line 8"/>
          <p:cNvSpPr>
            <a:spLocks noChangeShapeType="1"/>
          </p:cNvSpPr>
          <p:nvPr/>
        </p:nvSpPr>
        <p:spPr bwMode="auto">
          <a:xfrm flipV="1">
            <a:off x="469032" y="3882008"/>
            <a:ext cx="3962400" cy="914400"/>
          </a:xfrm>
          <a:prstGeom prst="line">
            <a:avLst/>
          </a:prstGeom>
          <a:noFill/>
          <a:ln w="38100">
            <a:solidFill>
              <a:srgbClr val="CC66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" name="Line 9"/>
          <p:cNvSpPr>
            <a:spLocks noChangeShapeType="1"/>
          </p:cNvSpPr>
          <p:nvPr/>
        </p:nvSpPr>
        <p:spPr bwMode="auto">
          <a:xfrm flipV="1">
            <a:off x="1231032" y="4567808"/>
            <a:ext cx="3962400" cy="914400"/>
          </a:xfrm>
          <a:prstGeom prst="line">
            <a:avLst/>
          </a:prstGeom>
          <a:noFill/>
          <a:ln w="38100">
            <a:solidFill>
              <a:srgbClr val="808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" name="Line 10"/>
          <p:cNvSpPr>
            <a:spLocks noChangeShapeType="1"/>
          </p:cNvSpPr>
          <p:nvPr/>
        </p:nvSpPr>
        <p:spPr bwMode="auto">
          <a:xfrm>
            <a:off x="3059832" y="3501008"/>
            <a:ext cx="4495800" cy="11430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" name="Line 11"/>
          <p:cNvSpPr>
            <a:spLocks noChangeShapeType="1"/>
          </p:cNvSpPr>
          <p:nvPr/>
        </p:nvSpPr>
        <p:spPr bwMode="auto">
          <a:xfrm flipV="1">
            <a:off x="2297832" y="4720208"/>
            <a:ext cx="3962400" cy="91440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" name="Line 12"/>
          <p:cNvSpPr>
            <a:spLocks noChangeShapeType="1"/>
          </p:cNvSpPr>
          <p:nvPr/>
        </p:nvSpPr>
        <p:spPr bwMode="auto">
          <a:xfrm flipV="1">
            <a:off x="3059832" y="3577208"/>
            <a:ext cx="3962400" cy="914400"/>
          </a:xfrm>
          <a:prstGeom prst="lin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" name="Line 13"/>
          <p:cNvSpPr>
            <a:spLocks noChangeShapeType="1"/>
          </p:cNvSpPr>
          <p:nvPr/>
        </p:nvSpPr>
        <p:spPr bwMode="auto">
          <a:xfrm flipH="1" flipV="1">
            <a:off x="5650632" y="3424808"/>
            <a:ext cx="762000" cy="2362200"/>
          </a:xfrm>
          <a:prstGeom prst="line">
            <a:avLst/>
          </a:prstGeom>
          <a:noFill/>
          <a:ln w="38100">
            <a:solidFill>
              <a:srgbClr val="FF00FF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V="1">
            <a:off x="1688232" y="5101208"/>
            <a:ext cx="3962400" cy="914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831232" y="5329808"/>
            <a:ext cx="3962400" cy="914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>
            <a:off x="1154832" y="4415408"/>
            <a:ext cx="2743200" cy="1905000"/>
          </a:xfrm>
          <a:prstGeom prst="line">
            <a:avLst/>
          </a:prstGeom>
          <a:noFill/>
          <a:ln w="38100">
            <a:solidFill>
              <a:srgbClr val="008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3517032" y="5406008"/>
            <a:ext cx="3962400" cy="91440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V="1">
            <a:off x="3517032" y="4948808"/>
            <a:ext cx="3962400" cy="914400"/>
          </a:xfrm>
          <a:prstGeom prst="line">
            <a:avLst/>
          </a:prstGeom>
          <a:noFill/>
          <a:ln w="38100">
            <a:solidFill>
              <a:srgbClr val="993366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7740352" y="3933056"/>
            <a:ext cx="8064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 dirty="0">
                <a:latin typeface="Arial" charset="0"/>
              </a:rPr>
              <a:t>10</a:t>
            </a:r>
          </a:p>
        </p:txBody>
      </p:sp>
      <p:sp>
        <p:nvSpPr>
          <p:cNvPr id="20" name="Rectangle 21"/>
          <p:cNvSpPr>
            <a:spLocks noChangeArrowheads="1"/>
          </p:cNvSpPr>
          <p:nvPr/>
        </p:nvSpPr>
        <p:spPr bwMode="auto">
          <a:xfrm>
            <a:off x="7740352" y="4725144"/>
            <a:ext cx="8064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 dirty="0">
                <a:latin typeface="Arial" charset="0"/>
              </a:rPr>
              <a:t>13</a:t>
            </a:r>
          </a:p>
        </p:txBody>
      </p:sp>
      <p:sp>
        <p:nvSpPr>
          <p:cNvPr id="21" name="Rectangle 22"/>
          <p:cNvSpPr>
            <a:spLocks noChangeArrowheads="1"/>
          </p:cNvSpPr>
          <p:nvPr/>
        </p:nvSpPr>
        <p:spPr bwMode="auto">
          <a:xfrm>
            <a:off x="7740352" y="5589240"/>
            <a:ext cx="8064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 dirty="0">
                <a:latin typeface="Arial" charset="0"/>
              </a:rPr>
              <a:t>15</a:t>
            </a:r>
          </a:p>
        </p:txBody>
      </p:sp>
      <p:sp>
        <p:nvSpPr>
          <p:cNvPr id="25" name="Oval 24"/>
          <p:cNvSpPr>
            <a:spLocks noChangeArrowheads="1"/>
          </p:cNvSpPr>
          <p:nvPr/>
        </p:nvSpPr>
        <p:spPr bwMode="auto">
          <a:xfrm>
            <a:off x="7668344" y="4725144"/>
            <a:ext cx="1066800" cy="762000"/>
          </a:xfrm>
          <a:prstGeom prst="ellipse">
            <a:avLst/>
          </a:prstGeom>
          <a:noFill/>
          <a:ln w="730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/>
      <p:bldP spid="20" grpId="0"/>
      <p:bldP spid="21" grpId="0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Použitelné zdroje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04377760"/>
      </p:ext>
    </p:extLst>
  </p:cSld>
  <p:clrMapOvr>
    <a:masterClrMapping/>
  </p:clrMapOvr>
  <p:transition>
    <p:push dir="r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199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MATEMATIKA A JEJÍ APLIKACE Rýsování - přímka Radka Smetanová  VY_32_INOVACE_rysovani-primka_16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Použitelné zdroje 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A JEJÍ APLIKACE Přímka, úsečka Radka Smetanová  VY_32_INOVACE_</dc:title>
  <dc:creator>pc</dc:creator>
  <cp:lastModifiedBy>Tabule</cp:lastModifiedBy>
  <cp:revision>17</cp:revision>
  <dcterms:created xsi:type="dcterms:W3CDTF">2011-05-14T18:29:17Z</dcterms:created>
  <dcterms:modified xsi:type="dcterms:W3CDTF">2012-06-15T10:42:11Z</dcterms:modified>
</cp:coreProperties>
</file>