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F10B8-4E6A-4C13-BED5-7EADE06533F7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259A1-58AA-407D-AFE9-2FBC09676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7992888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VY_32_INOVACE_10_odcitanido100bezprechodu</a:t>
            </a:r>
            <a:endParaRPr lang="cs-CZ" sz="2800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0" y="2420888"/>
            <a:ext cx="8964488" cy="147002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ODČÍTÁNÍ DO 100 BEZ PŘECHODU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ODČÍTÁNÍ DO 100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126876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ez přechodu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524328" y="4941168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5" name="Elipsa 4"/>
          <p:cNvSpPr/>
          <p:nvPr/>
        </p:nvSpPr>
        <p:spPr>
          <a:xfrm>
            <a:off x="5724128" y="5229200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90</a:t>
            </a:r>
            <a:endParaRPr lang="cs-CZ" sz="3600" dirty="0"/>
          </a:p>
        </p:txBody>
      </p:sp>
      <p:sp>
        <p:nvSpPr>
          <p:cNvPr id="6" name="Elipsa 5"/>
          <p:cNvSpPr/>
          <p:nvPr/>
        </p:nvSpPr>
        <p:spPr>
          <a:xfrm>
            <a:off x="3995936" y="5085184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80</a:t>
            </a:r>
            <a:endParaRPr lang="cs-CZ" sz="3600" dirty="0"/>
          </a:p>
        </p:txBody>
      </p:sp>
      <p:sp>
        <p:nvSpPr>
          <p:cNvPr id="7" name="Elipsa 6"/>
          <p:cNvSpPr/>
          <p:nvPr/>
        </p:nvSpPr>
        <p:spPr>
          <a:xfrm>
            <a:off x="2411760" y="4581128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70</a:t>
            </a:r>
            <a:endParaRPr lang="cs-CZ" sz="3600" dirty="0"/>
          </a:p>
        </p:txBody>
      </p:sp>
      <p:sp>
        <p:nvSpPr>
          <p:cNvPr id="8" name="Elipsa 7"/>
          <p:cNvSpPr/>
          <p:nvPr/>
        </p:nvSpPr>
        <p:spPr>
          <a:xfrm>
            <a:off x="755576" y="3861048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60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539552" y="2132856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2483768" y="2276872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40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4283968" y="2780928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>
            <a:off x="6084168" y="2924944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</a:t>
            </a:r>
            <a:endParaRPr lang="cs-CZ" sz="3600" dirty="0"/>
          </a:p>
        </p:txBody>
      </p:sp>
      <p:sp>
        <p:nvSpPr>
          <p:cNvPr id="13" name="Elipsa 12"/>
          <p:cNvSpPr/>
          <p:nvPr/>
        </p:nvSpPr>
        <p:spPr>
          <a:xfrm>
            <a:off x="7020272" y="1412776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14" name="Volný tvar 13"/>
          <p:cNvSpPr/>
          <p:nvPr/>
        </p:nvSpPr>
        <p:spPr>
          <a:xfrm>
            <a:off x="6911109" y="5763491"/>
            <a:ext cx="611909" cy="129309"/>
          </a:xfrm>
          <a:custGeom>
            <a:avLst/>
            <a:gdLst>
              <a:gd name="connsiteX0" fmla="*/ 611909 w 611909"/>
              <a:gd name="connsiteY0" fmla="*/ 0 h 129309"/>
              <a:gd name="connsiteX1" fmla="*/ 85436 w 611909"/>
              <a:gd name="connsiteY1" fmla="*/ 110836 h 129309"/>
              <a:gd name="connsiteX2" fmla="*/ 99291 w 611909"/>
              <a:gd name="connsiteY2" fmla="*/ 110836 h 129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1909" h="129309">
                <a:moveTo>
                  <a:pt x="611909" y="0"/>
                </a:moveTo>
                <a:lnTo>
                  <a:pt x="85436" y="110836"/>
                </a:lnTo>
                <a:cubicBezTo>
                  <a:pt x="0" y="129309"/>
                  <a:pt x="49645" y="120072"/>
                  <a:pt x="99291" y="110836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7033491" y="2632364"/>
            <a:ext cx="309418" cy="466435"/>
          </a:xfrm>
          <a:custGeom>
            <a:avLst/>
            <a:gdLst>
              <a:gd name="connsiteX0" fmla="*/ 309418 w 309418"/>
              <a:gd name="connsiteY0" fmla="*/ 0 h 466435"/>
              <a:gd name="connsiteX1" fmla="*/ 46182 w 309418"/>
              <a:gd name="connsiteY1" fmla="*/ 401781 h 466435"/>
              <a:gd name="connsiteX2" fmla="*/ 32327 w 309418"/>
              <a:gd name="connsiteY2" fmla="*/ 387927 h 466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9418" h="466435">
                <a:moveTo>
                  <a:pt x="309418" y="0"/>
                </a:moveTo>
                <a:cubicBezTo>
                  <a:pt x="200891" y="168563"/>
                  <a:pt x="92364" y="337127"/>
                  <a:pt x="46182" y="401781"/>
                </a:cubicBezTo>
                <a:cubicBezTo>
                  <a:pt x="0" y="466435"/>
                  <a:pt x="16163" y="427181"/>
                  <a:pt x="32327" y="387927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5527964" y="3616036"/>
            <a:ext cx="540327" cy="0"/>
          </a:xfrm>
          <a:custGeom>
            <a:avLst/>
            <a:gdLst>
              <a:gd name="connsiteX0" fmla="*/ 540327 w 540327"/>
              <a:gd name="connsiteY0" fmla="*/ 0 h 0"/>
              <a:gd name="connsiteX1" fmla="*/ 0 w 540327"/>
              <a:gd name="connsiteY1" fmla="*/ 0 h 0"/>
              <a:gd name="connsiteX2" fmla="*/ 0 w 540327"/>
              <a:gd name="connsiteY2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40327">
                <a:moveTo>
                  <a:pt x="540327" y="0"/>
                </a:moveTo>
                <a:lnTo>
                  <a:pt x="0" y="0"/>
                </a:lnTo>
                <a:lnTo>
                  <a:pt x="0" y="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650672" y="2987963"/>
            <a:ext cx="685801" cy="323273"/>
          </a:xfrm>
          <a:custGeom>
            <a:avLst/>
            <a:gdLst>
              <a:gd name="connsiteX0" fmla="*/ 685801 w 685801"/>
              <a:gd name="connsiteY0" fmla="*/ 323273 h 323273"/>
              <a:gd name="connsiteX1" fmla="*/ 90055 w 685801"/>
              <a:gd name="connsiteY1" fmla="*/ 46182 h 323273"/>
              <a:gd name="connsiteX2" fmla="*/ 145473 w 685801"/>
              <a:gd name="connsiteY2" fmla="*/ 46182 h 323273"/>
              <a:gd name="connsiteX3" fmla="*/ 145473 w 685801"/>
              <a:gd name="connsiteY3" fmla="*/ 46182 h 323273"/>
              <a:gd name="connsiteX4" fmla="*/ 131619 w 685801"/>
              <a:gd name="connsiteY4" fmla="*/ 32328 h 32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1" h="323273">
                <a:moveTo>
                  <a:pt x="685801" y="323273"/>
                </a:moveTo>
                <a:lnTo>
                  <a:pt x="90055" y="46182"/>
                </a:lnTo>
                <a:cubicBezTo>
                  <a:pt x="0" y="0"/>
                  <a:pt x="145473" y="46182"/>
                  <a:pt x="145473" y="46182"/>
                </a:cubicBezTo>
                <a:lnTo>
                  <a:pt x="145473" y="46182"/>
                </a:lnTo>
                <a:lnTo>
                  <a:pt x="131619" y="32328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759527" y="2604655"/>
            <a:ext cx="720437" cy="124690"/>
          </a:xfrm>
          <a:custGeom>
            <a:avLst/>
            <a:gdLst>
              <a:gd name="connsiteX0" fmla="*/ 720437 w 720437"/>
              <a:gd name="connsiteY0" fmla="*/ 124690 h 124690"/>
              <a:gd name="connsiteX1" fmla="*/ 0 w 720437"/>
              <a:gd name="connsiteY1" fmla="*/ 0 h 124690"/>
              <a:gd name="connsiteX2" fmla="*/ 0 w 720437"/>
              <a:gd name="connsiteY2" fmla="*/ 0 h 124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0437" h="124690">
                <a:moveTo>
                  <a:pt x="720437" y="124690"/>
                </a:moveTo>
                <a:lnTo>
                  <a:pt x="0" y="0"/>
                </a:lnTo>
                <a:lnTo>
                  <a:pt x="0" y="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1039091" y="3352800"/>
            <a:ext cx="220541" cy="508248"/>
          </a:xfrm>
          <a:custGeom>
            <a:avLst/>
            <a:gdLst>
              <a:gd name="connsiteX0" fmla="*/ 0 w 221673"/>
              <a:gd name="connsiteY0" fmla="*/ 0 h 651164"/>
              <a:gd name="connsiteX1" fmla="*/ 221673 w 221673"/>
              <a:gd name="connsiteY1" fmla="*/ 651164 h 651164"/>
              <a:gd name="connsiteX2" fmla="*/ 221673 w 221673"/>
              <a:gd name="connsiteY2" fmla="*/ 651164 h 651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1673" h="651164">
                <a:moveTo>
                  <a:pt x="0" y="0"/>
                </a:moveTo>
                <a:lnTo>
                  <a:pt x="221673" y="651164"/>
                </a:lnTo>
                <a:lnTo>
                  <a:pt x="221673" y="651164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979712" y="4725144"/>
            <a:ext cx="504056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3616036" y="5555673"/>
            <a:ext cx="360219" cy="152400"/>
          </a:xfrm>
          <a:custGeom>
            <a:avLst/>
            <a:gdLst>
              <a:gd name="connsiteX0" fmla="*/ 0 w 360219"/>
              <a:gd name="connsiteY0" fmla="*/ 0 h 152400"/>
              <a:gd name="connsiteX1" fmla="*/ 360219 w 360219"/>
              <a:gd name="connsiteY1" fmla="*/ 152400 h 152400"/>
              <a:gd name="connsiteX2" fmla="*/ 360219 w 360219"/>
              <a:gd name="connsiteY2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0219" h="152400">
                <a:moveTo>
                  <a:pt x="0" y="0"/>
                </a:moveTo>
                <a:lnTo>
                  <a:pt x="360219" y="152400"/>
                </a:lnTo>
                <a:lnTo>
                  <a:pt x="360219" y="15240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5292436" y="5818909"/>
            <a:ext cx="484909" cy="27709"/>
          </a:xfrm>
          <a:custGeom>
            <a:avLst/>
            <a:gdLst>
              <a:gd name="connsiteX0" fmla="*/ 0 w 484909"/>
              <a:gd name="connsiteY0" fmla="*/ 0 h 27709"/>
              <a:gd name="connsiteX1" fmla="*/ 484909 w 484909"/>
              <a:gd name="connsiteY1" fmla="*/ 27709 h 27709"/>
              <a:gd name="connsiteX2" fmla="*/ 484909 w 484909"/>
              <a:gd name="connsiteY2" fmla="*/ 27709 h 27709"/>
              <a:gd name="connsiteX3" fmla="*/ 457200 w 484909"/>
              <a:gd name="connsiteY3" fmla="*/ 27709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909" h="27709">
                <a:moveTo>
                  <a:pt x="0" y="0"/>
                </a:moveTo>
                <a:lnTo>
                  <a:pt x="484909" y="27709"/>
                </a:lnTo>
                <a:lnTo>
                  <a:pt x="484909" y="27709"/>
                </a:lnTo>
                <a:lnTo>
                  <a:pt x="457200" y="27709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5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58  </a:t>
            </a:r>
            <a:r>
              <a:rPr lang="cs-CZ" sz="4000" dirty="0"/>
              <a:t>-</a:t>
            </a:r>
            <a:r>
              <a:rPr lang="cs-CZ" sz="4000" dirty="0" smtClean="0"/>
              <a:t>  4  =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2  </a:t>
            </a:r>
            <a:r>
              <a:rPr lang="cs-CZ" sz="4000" dirty="0"/>
              <a:t>-</a:t>
            </a:r>
            <a:r>
              <a:rPr lang="cs-CZ" sz="4000" dirty="0" smtClean="0"/>
              <a:t>  1  =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85  -  3 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0100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59  </a:t>
            </a:r>
            <a:r>
              <a:rPr lang="cs-CZ" sz="4000" dirty="0"/>
              <a:t>-</a:t>
            </a:r>
            <a:r>
              <a:rPr lang="cs-CZ" sz="4000" dirty="0" smtClean="0"/>
              <a:t>  6  =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50912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37  </a:t>
            </a:r>
            <a:r>
              <a:rPr lang="cs-CZ" sz="4000" dirty="0"/>
              <a:t>-</a:t>
            </a:r>
            <a:r>
              <a:rPr lang="cs-CZ" sz="4000" dirty="0" smtClean="0"/>
              <a:t>  2  =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51723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68  </a:t>
            </a:r>
            <a:r>
              <a:rPr lang="cs-CZ" sz="4000" dirty="0"/>
              <a:t>-</a:t>
            </a:r>
            <a:r>
              <a:rPr lang="cs-CZ" sz="4000" dirty="0" smtClean="0"/>
              <a:t>  6  =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54868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54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1484784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31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49289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82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350100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53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50912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</a:t>
            </a:r>
            <a:r>
              <a:rPr lang="cs-CZ" sz="4000" dirty="0"/>
              <a:t>5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55172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62</a:t>
            </a:r>
            <a:endParaRPr lang="cs-CZ" sz="4000" dirty="0"/>
          </a:p>
        </p:txBody>
      </p:sp>
      <p:pic>
        <p:nvPicPr>
          <p:cNvPr id="14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2483768" y="332656"/>
            <a:ext cx="1296144" cy="1224136"/>
          </a:xfrm>
          <a:prstGeom prst="rect">
            <a:avLst/>
          </a:prstGeom>
          <a:noFill/>
        </p:spPr>
      </p:pic>
      <p:pic>
        <p:nvPicPr>
          <p:cNvPr id="15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2339752" y="2348880"/>
            <a:ext cx="1296144" cy="1224136"/>
          </a:xfrm>
          <a:prstGeom prst="rect">
            <a:avLst/>
          </a:prstGeom>
          <a:noFill/>
        </p:spPr>
      </p:pic>
      <p:pic>
        <p:nvPicPr>
          <p:cNvPr id="16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2411760" y="4293096"/>
            <a:ext cx="1296144" cy="1224136"/>
          </a:xfrm>
          <a:prstGeom prst="rect">
            <a:avLst/>
          </a:prstGeom>
          <a:noFill/>
        </p:spPr>
      </p:pic>
      <p:pic>
        <p:nvPicPr>
          <p:cNvPr id="17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2447006" y="3155604"/>
            <a:ext cx="1828800" cy="1296144"/>
          </a:xfrm>
          <a:prstGeom prst="rect">
            <a:avLst/>
          </a:prstGeom>
          <a:noFill/>
        </p:spPr>
      </p:pic>
      <p:pic>
        <p:nvPicPr>
          <p:cNvPr id="18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2447007" y="1211388"/>
            <a:ext cx="1828800" cy="1296144"/>
          </a:xfrm>
          <a:prstGeom prst="rect">
            <a:avLst/>
          </a:prstGeom>
          <a:noFill/>
        </p:spPr>
      </p:pic>
      <p:pic>
        <p:nvPicPr>
          <p:cNvPr id="19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2447006" y="5259188"/>
            <a:ext cx="1828800" cy="129614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4499992" y="47667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49  </a:t>
            </a:r>
            <a:r>
              <a:rPr lang="cs-CZ" sz="4000" dirty="0"/>
              <a:t>-</a:t>
            </a:r>
            <a:r>
              <a:rPr lang="cs-CZ" sz="4000" dirty="0" smtClean="0"/>
              <a:t>  2  =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1412776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77  </a:t>
            </a:r>
            <a:r>
              <a:rPr lang="cs-CZ" sz="4000" dirty="0"/>
              <a:t>-</a:t>
            </a:r>
            <a:r>
              <a:rPr lang="cs-CZ" sz="4000" dirty="0" smtClean="0"/>
              <a:t>  6  =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99992" y="242088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67  -  2  =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342900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48  </a:t>
            </a:r>
            <a:r>
              <a:rPr lang="cs-CZ" sz="4000" dirty="0"/>
              <a:t>-</a:t>
            </a:r>
            <a:r>
              <a:rPr lang="cs-CZ" sz="4000" dirty="0" smtClean="0"/>
              <a:t>  3  =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450912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59  </a:t>
            </a:r>
            <a:r>
              <a:rPr lang="cs-CZ" sz="4000" dirty="0"/>
              <a:t>-</a:t>
            </a:r>
            <a:r>
              <a:rPr lang="cs-CZ" sz="4000" dirty="0" smtClean="0"/>
              <a:t>  </a:t>
            </a:r>
            <a:r>
              <a:rPr lang="cs-CZ" sz="4000" dirty="0"/>
              <a:t>5</a:t>
            </a:r>
            <a:r>
              <a:rPr lang="cs-CZ" sz="4000" dirty="0" smtClean="0"/>
              <a:t>  =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558924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98  </a:t>
            </a:r>
            <a:r>
              <a:rPr lang="cs-CZ" sz="4000" dirty="0"/>
              <a:t>-</a:t>
            </a:r>
            <a:r>
              <a:rPr lang="cs-CZ" sz="4000" dirty="0" smtClean="0"/>
              <a:t>  4  =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88224" y="47667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47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4" y="141277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71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88224" y="242088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65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342900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45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60232" y="450912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54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660232" y="558924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</a:t>
            </a:r>
            <a:r>
              <a:rPr lang="cs-CZ" sz="4000" dirty="0"/>
              <a:t>4</a:t>
            </a:r>
          </a:p>
        </p:txBody>
      </p:sp>
      <p:pic>
        <p:nvPicPr>
          <p:cNvPr id="32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6516216" y="3140968"/>
            <a:ext cx="1296144" cy="1224136"/>
          </a:xfrm>
          <a:prstGeom prst="rect">
            <a:avLst/>
          </a:prstGeom>
          <a:noFill/>
        </p:spPr>
      </p:pic>
      <p:pic>
        <p:nvPicPr>
          <p:cNvPr id="33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6444208" y="1124744"/>
            <a:ext cx="1296144" cy="1224136"/>
          </a:xfrm>
          <a:prstGeom prst="rect">
            <a:avLst/>
          </a:prstGeom>
          <a:noFill/>
        </p:spPr>
      </p:pic>
      <p:pic>
        <p:nvPicPr>
          <p:cNvPr id="34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6516216" y="5301208"/>
            <a:ext cx="1296144" cy="1224136"/>
          </a:xfrm>
          <a:prstGeom prst="rect">
            <a:avLst/>
          </a:prstGeom>
          <a:noFill/>
        </p:spPr>
      </p:pic>
      <p:pic>
        <p:nvPicPr>
          <p:cNvPr id="35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6479454" y="1931468"/>
            <a:ext cx="1828800" cy="1296144"/>
          </a:xfrm>
          <a:prstGeom prst="rect">
            <a:avLst/>
          </a:prstGeom>
          <a:noFill/>
        </p:spPr>
      </p:pic>
      <p:pic>
        <p:nvPicPr>
          <p:cNvPr id="36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6551462" y="4091708"/>
            <a:ext cx="1828800" cy="1296144"/>
          </a:xfrm>
          <a:prstGeom prst="rect">
            <a:avLst/>
          </a:prstGeom>
          <a:noFill/>
        </p:spPr>
      </p:pic>
      <p:pic>
        <p:nvPicPr>
          <p:cNvPr id="37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6407447" y="59260"/>
            <a:ext cx="1828800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Počítej do školního sešitu: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484784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38 - 5 =</a:t>
            </a:r>
          </a:p>
          <a:p>
            <a:endParaRPr lang="cs-CZ" sz="2800" dirty="0" smtClean="0"/>
          </a:p>
          <a:p>
            <a:r>
              <a:rPr lang="cs-CZ" sz="2800" dirty="0" smtClean="0"/>
              <a:t>46 </a:t>
            </a:r>
            <a:r>
              <a:rPr lang="cs-CZ" sz="2800" dirty="0"/>
              <a:t>-</a:t>
            </a:r>
            <a:r>
              <a:rPr lang="cs-CZ" sz="2800" dirty="0" smtClean="0"/>
              <a:t> 5 =</a:t>
            </a:r>
          </a:p>
          <a:p>
            <a:endParaRPr lang="cs-CZ" sz="2800" dirty="0" smtClean="0"/>
          </a:p>
          <a:p>
            <a:r>
              <a:rPr lang="cs-CZ" sz="2800" dirty="0" smtClean="0"/>
              <a:t>37 - 1 = </a:t>
            </a:r>
          </a:p>
          <a:p>
            <a:endParaRPr lang="cs-CZ" sz="2800" dirty="0" smtClean="0"/>
          </a:p>
          <a:p>
            <a:r>
              <a:rPr lang="cs-CZ" sz="2800" dirty="0" smtClean="0"/>
              <a:t>49 </a:t>
            </a:r>
            <a:r>
              <a:rPr lang="cs-CZ" sz="2800" dirty="0"/>
              <a:t>-</a:t>
            </a:r>
            <a:r>
              <a:rPr lang="cs-CZ" sz="2800" dirty="0" smtClean="0"/>
              <a:t> 3 =</a:t>
            </a:r>
          </a:p>
          <a:p>
            <a:endParaRPr lang="cs-CZ" sz="2800" dirty="0" smtClean="0"/>
          </a:p>
          <a:p>
            <a:r>
              <a:rPr lang="cs-CZ" sz="2800" dirty="0" smtClean="0"/>
              <a:t>79 </a:t>
            </a:r>
            <a:r>
              <a:rPr lang="cs-CZ" sz="2800" dirty="0"/>
              <a:t>-</a:t>
            </a:r>
            <a:r>
              <a:rPr lang="cs-CZ" sz="2800" dirty="0" smtClean="0"/>
              <a:t> 6 =</a:t>
            </a:r>
          </a:p>
          <a:p>
            <a:endParaRPr lang="cs-CZ" sz="2800" dirty="0" smtClean="0"/>
          </a:p>
          <a:p>
            <a:r>
              <a:rPr lang="cs-CZ" sz="2800" dirty="0" smtClean="0"/>
              <a:t>39 </a:t>
            </a:r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dirty="0"/>
              <a:t>2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484784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55 - 4 =</a:t>
            </a:r>
          </a:p>
          <a:p>
            <a:endParaRPr lang="cs-CZ" sz="2800" dirty="0" smtClean="0"/>
          </a:p>
          <a:p>
            <a:r>
              <a:rPr lang="cs-CZ" sz="2800" dirty="0" smtClean="0"/>
              <a:t>58 </a:t>
            </a:r>
            <a:r>
              <a:rPr lang="cs-CZ" sz="2800" dirty="0"/>
              <a:t>-</a:t>
            </a:r>
            <a:r>
              <a:rPr lang="cs-CZ" sz="2800" dirty="0" smtClean="0"/>
              <a:t> 6 =</a:t>
            </a:r>
          </a:p>
          <a:p>
            <a:endParaRPr lang="cs-CZ" sz="2800" dirty="0" smtClean="0"/>
          </a:p>
          <a:p>
            <a:r>
              <a:rPr lang="cs-CZ" sz="2800" dirty="0" smtClean="0"/>
              <a:t>66 </a:t>
            </a:r>
            <a:r>
              <a:rPr lang="cs-CZ" sz="2800" dirty="0"/>
              <a:t>-</a:t>
            </a:r>
            <a:r>
              <a:rPr lang="cs-CZ" sz="2800" dirty="0" smtClean="0"/>
              <a:t> 3 = </a:t>
            </a:r>
          </a:p>
          <a:p>
            <a:endParaRPr lang="cs-CZ" sz="2800" dirty="0" smtClean="0"/>
          </a:p>
          <a:p>
            <a:r>
              <a:rPr lang="cs-CZ" sz="2800" dirty="0" smtClean="0"/>
              <a:t>78 </a:t>
            </a:r>
            <a:r>
              <a:rPr lang="cs-CZ" sz="2800" dirty="0"/>
              <a:t>-</a:t>
            </a:r>
            <a:r>
              <a:rPr lang="cs-CZ" sz="2800" dirty="0" smtClean="0"/>
              <a:t> 3 =</a:t>
            </a:r>
          </a:p>
          <a:p>
            <a:endParaRPr lang="cs-CZ" sz="2800" dirty="0" smtClean="0"/>
          </a:p>
          <a:p>
            <a:r>
              <a:rPr lang="cs-CZ" sz="2800" dirty="0" smtClean="0"/>
              <a:t>99 </a:t>
            </a:r>
            <a:r>
              <a:rPr lang="cs-CZ" sz="2800" dirty="0"/>
              <a:t>-</a:t>
            </a:r>
            <a:r>
              <a:rPr lang="cs-CZ" sz="2800" dirty="0" smtClean="0"/>
              <a:t> 5 =</a:t>
            </a:r>
          </a:p>
          <a:p>
            <a:endParaRPr lang="cs-CZ" sz="2800" dirty="0" smtClean="0"/>
          </a:p>
          <a:p>
            <a:r>
              <a:rPr lang="cs-CZ" sz="2800" dirty="0" smtClean="0"/>
              <a:t>87 </a:t>
            </a:r>
            <a:r>
              <a:rPr lang="cs-CZ" sz="2800" dirty="0"/>
              <a:t>-</a:t>
            </a:r>
            <a:r>
              <a:rPr lang="cs-CZ" sz="2800" dirty="0" smtClean="0"/>
              <a:t> 5 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1484784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 </a:t>
            </a:r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dirty="0"/>
              <a:t>4</a:t>
            </a:r>
            <a:r>
              <a:rPr lang="cs-CZ" sz="2800" dirty="0" smtClean="0"/>
              <a:t> =</a:t>
            </a:r>
          </a:p>
          <a:p>
            <a:endParaRPr lang="cs-CZ" sz="2800" dirty="0" smtClean="0"/>
          </a:p>
          <a:p>
            <a:r>
              <a:rPr lang="cs-CZ" sz="2800" dirty="0" smtClean="0"/>
              <a:t>48 </a:t>
            </a:r>
            <a:r>
              <a:rPr lang="cs-CZ" sz="2800" dirty="0"/>
              <a:t>-</a:t>
            </a:r>
            <a:r>
              <a:rPr lang="cs-CZ" sz="2800" dirty="0" smtClean="0"/>
              <a:t> 5 =</a:t>
            </a:r>
          </a:p>
          <a:p>
            <a:endParaRPr lang="cs-CZ" sz="2800" dirty="0" smtClean="0"/>
          </a:p>
          <a:p>
            <a:r>
              <a:rPr lang="cs-CZ" sz="2800" dirty="0" smtClean="0"/>
              <a:t>34 - 2 = </a:t>
            </a:r>
          </a:p>
          <a:p>
            <a:endParaRPr lang="cs-CZ" sz="2800" dirty="0" smtClean="0"/>
          </a:p>
          <a:p>
            <a:r>
              <a:rPr lang="cs-CZ" sz="2800" dirty="0" smtClean="0"/>
              <a:t>47 </a:t>
            </a:r>
            <a:r>
              <a:rPr lang="cs-CZ" sz="2800" dirty="0"/>
              <a:t>-</a:t>
            </a:r>
            <a:r>
              <a:rPr lang="cs-CZ" sz="2800" dirty="0" smtClean="0"/>
              <a:t> 3 =</a:t>
            </a:r>
          </a:p>
          <a:p>
            <a:endParaRPr lang="cs-CZ" sz="2800" dirty="0" smtClean="0"/>
          </a:p>
          <a:p>
            <a:r>
              <a:rPr lang="cs-CZ" sz="2800" dirty="0" smtClean="0"/>
              <a:t>78 </a:t>
            </a:r>
            <a:r>
              <a:rPr lang="cs-CZ" sz="2800" dirty="0"/>
              <a:t>-</a:t>
            </a:r>
            <a:r>
              <a:rPr lang="cs-CZ" sz="2800" dirty="0" smtClean="0"/>
              <a:t> 4 =</a:t>
            </a:r>
          </a:p>
          <a:p>
            <a:endParaRPr lang="cs-CZ" sz="2800" dirty="0" smtClean="0"/>
          </a:p>
          <a:p>
            <a:r>
              <a:rPr lang="cs-CZ" sz="2800" dirty="0" smtClean="0"/>
              <a:t>35 </a:t>
            </a:r>
            <a:r>
              <a:rPr lang="cs-CZ" sz="2800" dirty="0"/>
              <a:t>-</a:t>
            </a:r>
            <a:r>
              <a:rPr lang="cs-CZ" sz="2800" dirty="0" smtClean="0"/>
              <a:t> 2 =</a:t>
            </a:r>
            <a:endParaRPr lang="cs-CZ" sz="28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Kontrola, zda jste počítali správně: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38 - 5 = </a:t>
            </a:r>
            <a:r>
              <a:rPr lang="cs-CZ" sz="2800" dirty="0" smtClean="0">
                <a:solidFill>
                  <a:srgbClr val="FF0000"/>
                </a:solidFill>
              </a:rPr>
              <a:t>33</a:t>
            </a:r>
          </a:p>
          <a:p>
            <a:endParaRPr lang="cs-CZ" sz="2800" dirty="0" smtClean="0"/>
          </a:p>
          <a:p>
            <a:r>
              <a:rPr lang="cs-CZ" sz="2800" dirty="0" smtClean="0"/>
              <a:t>46 </a:t>
            </a:r>
            <a:r>
              <a:rPr lang="cs-CZ" sz="2800" dirty="0"/>
              <a:t>-</a:t>
            </a:r>
            <a:r>
              <a:rPr lang="cs-CZ" sz="2800" dirty="0" smtClean="0"/>
              <a:t> 5 = </a:t>
            </a:r>
            <a:r>
              <a:rPr lang="cs-CZ" sz="2800" dirty="0" smtClean="0">
                <a:solidFill>
                  <a:srgbClr val="FF0000"/>
                </a:solidFill>
              </a:rPr>
              <a:t>41</a:t>
            </a:r>
          </a:p>
          <a:p>
            <a:endParaRPr lang="cs-CZ" sz="2800" dirty="0" smtClean="0"/>
          </a:p>
          <a:p>
            <a:r>
              <a:rPr lang="cs-CZ" sz="2800" dirty="0" smtClean="0"/>
              <a:t>37 - 1 = </a:t>
            </a:r>
            <a:r>
              <a:rPr lang="cs-CZ" sz="2800" dirty="0" smtClean="0">
                <a:solidFill>
                  <a:srgbClr val="FF0000"/>
                </a:solidFill>
              </a:rPr>
              <a:t>36</a:t>
            </a:r>
          </a:p>
          <a:p>
            <a:endParaRPr lang="cs-CZ" sz="2800" dirty="0" smtClean="0"/>
          </a:p>
          <a:p>
            <a:r>
              <a:rPr lang="cs-CZ" sz="2800" dirty="0" smtClean="0"/>
              <a:t>49 </a:t>
            </a:r>
            <a:r>
              <a:rPr lang="cs-CZ" sz="2800" dirty="0"/>
              <a:t>-</a:t>
            </a:r>
            <a:r>
              <a:rPr lang="cs-CZ" sz="2800" dirty="0" smtClean="0"/>
              <a:t> 3 = </a:t>
            </a:r>
            <a:r>
              <a:rPr lang="cs-CZ" sz="2800" dirty="0" smtClean="0">
                <a:solidFill>
                  <a:srgbClr val="FF0000"/>
                </a:solidFill>
              </a:rPr>
              <a:t>46</a:t>
            </a:r>
          </a:p>
          <a:p>
            <a:endParaRPr lang="cs-CZ" sz="2800" dirty="0" smtClean="0"/>
          </a:p>
          <a:p>
            <a:r>
              <a:rPr lang="cs-CZ" sz="2800" dirty="0" smtClean="0"/>
              <a:t>79 </a:t>
            </a:r>
            <a:r>
              <a:rPr lang="cs-CZ" sz="2800" dirty="0"/>
              <a:t>-</a:t>
            </a:r>
            <a:r>
              <a:rPr lang="cs-CZ" sz="2800" dirty="0" smtClean="0"/>
              <a:t> 6 = </a:t>
            </a:r>
            <a:r>
              <a:rPr lang="cs-CZ" sz="2800" dirty="0" smtClean="0">
                <a:solidFill>
                  <a:srgbClr val="FF0000"/>
                </a:solidFill>
              </a:rPr>
              <a:t>73</a:t>
            </a:r>
          </a:p>
          <a:p>
            <a:endParaRPr lang="cs-CZ" sz="2800" dirty="0" smtClean="0"/>
          </a:p>
          <a:p>
            <a:r>
              <a:rPr lang="cs-CZ" sz="2800" dirty="0" smtClean="0"/>
              <a:t>39 </a:t>
            </a:r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dirty="0"/>
              <a:t>2</a:t>
            </a:r>
            <a:r>
              <a:rPr lang="cs-CZ" sz="2800" dirty="0" smtClean="0"/>
              <a:t> = </a:t>
            </a:r>
            <a:r>
              <a:rPr lang="cs-CZ" sz="2800" dirty="0" smtClean="0">
                <a:solidFill>
                  <a:srgbClr val="FF0000"/>
                </a:solidFill>
              </a:rPr>
              <a:t>37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55 - 4 = </a:t>
            </a:r>
            <a:r>
              <a:rPr lang="cs-CZ" sz="2800" dirty="0" smtClean="0">
                <a:solidFill>
                  <a:srgbClr val="FF0000"/>
                </a:solidFill>
              </a:rPr>
              <a:t>51</a:t>
            </a:r>
          </a:p>
          <a:p>
            <a:endParaRPr lang="cs-CZ" sz="2800" dirty="0" smtClean="0"/>
          </a:p>
          <a:p>
            <a:r>
              <a:rPr lang="cs-CZ" sz="2800" dirty="0" smtClean="0"/>
              <a:t>58 </a:t>
            </a:r>
            <a:r>
              <a:rPr lang="cs-CZ" sz="2800" dirty="0"/>
              <a:t>-</a:t>
            </a:r>
            <a:r>
              <a:rPr lang="cs-CZ" sz="2800" dirty="0" smtClean="0"/>
              <a:t> 6 = </a:t>
            </a:r>
            <a:r>
              <a:rPr lang="cs-CZ" sz="2800" dirty="0" smtClean="0">
                <a:solidFill>
                  <a:srgbClr val="FF0000"/>
                </a:solidFill>
              </a:rPr>
              <a:t>52</a:t>
            </a:r>
          </a:p>
          <a:p>
            <a:endParaRPr lang="cs-CZ" sz="2800" dirty="0" smtClean="0"/>
          </a:p>
          <a:p>
            <a:r>
              <a:rPr lang="cs-CZ" sz="2800" dirty="0" smtClean="0"/>
              <a:t>66 </a:t>
            </a:r>
            <a:r>
              <a:rPr lang="cs-CZ" sz="2800" dirty="0"/>
              <a:t>-</a:t>
            </a:r>
            <a:r>
              <a:rPr lang="cs-CZ" sz="2800" dirty="0" smtClean="0"/>
              <a:t> 3 = </a:t>
            </a:r>
            <a:r>
              <a:rPr lang="cs-CZ" sz="2800" dirty="0" smtClean="0">
                <a:solidFill>
                  <a:srgbClr val="FF0000"/>
                </a:solidFill>
              </a:rPr>
              <a:t>63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r>
              <a:rPr lang="cs-CZ" sz="2800" dirty="0" smtClean="0"/>
              <a:t>78 </a:t>
            </a:r>
            <a:r>
              <a:rPr lang="cs-CZ" sz="2800" dirty="0"/>
              <a:t>-</a:t>
            </a:r>
            <a:r>
              <a:rPr lang="cs-CZ" sz="2800" dirty="0" smtClean="0"/>
              <a:t> 3 = </a:t>
            </a:r>
            <a:r>
              <a:rPr lang="cs-CZ" sz="2800" dirty="0" smtClean="0">
                <a:solidFill>
                  <a:srgbClr val="FF0000"/>
                </a:solidFill>
              </a:rPr>
              <a:t>75</a:t>
            </a:r>
          </a:p>
          <a:p>
            <a:endParaRPr lang="cs-CZ" sz="2800" dirty="0" smtClean="0"/>
          </a:p>
          <a:p>
            <a:r>
              <a:rPr lang="cs-CZ" sz="2800" dirty="0" smtClean="0"/>
              <a:t>99 </a:t>
            </a:r>
            <a:r>
              <a:rPr lang="cs-CZ" sz="2800" dirty="0"/>
              <a:t>-</a:t>
            </a:r>
            <a:r>
              <a:rPr lang="cs-CZ" sz="2800" dirty="0" smtClean="0"/>
              <a:t> 5 = </a:t>
            </a:r>
            <a:r>
              <a:rPr lang="cs-CZ" sz="2800" dirty="0" smtClean="0">
                <a:solidFill>
                  <a:srgbClr val="FF0000"/>
                </a:solidFill>
              </a:rPr>
              <a:t>94</a:t>
            </a:r>
          </a:p>
          <a:p>
            <a:endParaRPr lang="cs-CZ" sz="2800" dirty="0" smtClean="0"/>
          </a:p>
          <a:p>
            <a:r>
              <a:rPr lang="cs-CZ" sz="2800" dirty="0" smtClean="0"/>
              <a:t>87 </a:t>
            </a:r>
            <a:r>
              <a:rPr lang="cs-CZ" sz="2800" dirty="0"/>
              <a:t>-</a:t>
            </a:r>
            <a:r>
              <a:rPr lang="cs-CZ" sz="2800" dirty="0" smtClean="0"/>
              <a:t> 5 = </a:t>
            </a:r>
            <a:r>
              <a:rPr lang="cs-CZ" sz="2800" dirty="0" smtClean="0">
                <a:solidFill>
                  <a:srgbClr val="FF0000"/>
                </a:solidFill>
              </a:rPr>
              <a:t>82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 </a:t>
            </a:r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dirty="0"/>
              <a:t>4</a:t>
            </a:r>
            <a:r>
              <a:rPr lang="cs-CZ" sz="2800" dirty="0" smtClean="0"/>
              <a:t> = </a:t>
            </a:r>
            <a:r>
              <a:rPr lang="cs-CZ" sz="2800" dirty="0" smtClean="0">
                <a:solidFill>
                  <a:srgbClr val="FF0000"/>
                </a:solidFill>
              </a:rPr>
              <a:t>35</a:t>
            </a:r>
          </a:p>
          <a:p>
            <a:endParaRPr lang="cs-CZ" sz="2800" dirty="0" smtClean="0"/>
          </a:p>
          <a:p>
            <a:r>
              <a:rPr lang="cs-CZ" sz="2800" dirty="0" smtClean="0"/>
              <a:t>48 </a:t>
            </a:r>
            <a:r>
              <a:rPr lang="cs-CZ" sz="2800" dirty="0"/>
              <a:t>-</a:t>
            </a:r>
            <a:r>
              <a:rPr lang="cs-CZ" sz="2800" dirty="0" smtClean="0"/>
              <a:t> 5 = </a:t>
            </a:r>
            <a:r>
              <a:rPr lang="cs-CZ" sz="2800" dirty="0" smtClean="0">
                <a:solidFill>
                  <a:srgbClr val="FF0000"/>
                </a:solidFill>
              </a:rPr>
              <a:t>43</a:t>
            </a:r>
          </a:p>
          <a:p>
            <a:endParaRPr lang="cs-CZ" sz="2800" dirty="0" smtClean="0"/>
          </a:p>
          <a:p>
            <a:r>
              <a:rPr lang="cs-CZ" sz="2800" dirty="0" smtClean="0"/>
              <a:t>34 - 2 = </a:t>
            </a:r>
            <a:r>
              <a:rPr lang="cs-CZ" sz="2800" dirty="0" smtClean="0">
                <a:solidFill>
                  <a:srgbClr val="FF0000"/>
                </a:solidFill>
              </a:rPr>
              <a:t>32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r>
              <a:rPr lang="cs-CZ" sz="2800" dirty="0" smtClean="0"/>
              <a:t>47 </a:t>
            </a:r>
            <a:r>
              <a:rPr lang="cs-CZ" sz="2800" dirty="0"/>
              <a:t>-</a:t>
            </a:r>
            <a:r>
              <a:rPr lang="cs-CZ" sz="2800" dirty="0" smtClean="0"/>
              <a:t> 3 = </a:t>
            </a:r>
            <a:r>
              <a:rPr lang="cs-CZ" sz="2800" dirty="0" smtClean="0">
                <a:solidFill>
                  <a:srgbClr val="FF0000"/>
                </a:solidFill>
              </a:rPr>
              <a:t>44</a:t>
            </a:r>
          </a:p>
          <a:p>
            <a:endParaRPr lang="cs-CZ" sz="2800" dirty="0" smtClean="0"/>
          </a:p>
          <a:p>
            <a:r>
              <a:rPr lang="cs-CZ" sz="2800" dirty="0" smtClean="0"/>
              <a:t>78 </a:t>
            </a:r>
            <a:r>
              <a:rPr lang="cs-CZ" sz="2800" dirty="0"/>
              <a:t>-</a:t>
            </a:r>
            <a:r>
              <a:rPr lang="cs-CZ" sz="2800" dirty="0" smtClean="0"/>
              <a:t> 4 = </a:t>
            </a:r>
            <a:r>
              <a:rPr lang="cs-CZ" sz="2800" dirty="0" smtClean="0">
                <a:solidFill>
                  <a:srgbClr val="FF0000"/>
                </a:solidFill>
              </a:rPr>
              <a:t>74</a:t>
            </a:r>
          </a:p>
          <a:p>
            <a:endParaRPr lang="cs-CZ" sz="2800" dirty="0" smtClean="0"/>
          </a:p>
          <a:p>
            <a:r>
              <a:rPr lang="cs-CZ" sz="2800" dirty="0" smtClean="0"/>
              <a:t>35 </a:t>
            </a:r>
            <a:r>
              <a:rPr lang="cs-CZ" sz="2800" dirty="0"/>
              <a:t>-</a:t>
            </a:r>
            <a:r>
              <a:rPr lang="cs-CZ" sz="2800" dirty="0" smtClean="0"/>
              <a:t> 2 = </a:t>
            </a:r>
            <a:r>
              <a:rPr lang="cs-CZ" sz="2800" dirty="0" smtClean="0">
                <a:solidFill>
                  <a:srgbClr val="FF0000"/>
                </a:solidFill>
              </a:rPr>
              <a:t>33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5501" b="25189"/>
          <a:stretch>
            <a:fillRect/>
          </a:stretch>
        </p:blipFill>
        <p:spPr bwMode="auto">
          <a:xfrm>
            <a:off x="1835696" y="1340768"/>
            <a:ext cx="1296144" cy="648072"/>
          </a:xfrm>
          <a:prstGeom prst="rect">
            <a:avLst/>
          </a:prstGeom>
          <a:noFill/>
        </p:spPr>
      </p:pic>
      <p:pic>
        <p:nvPicPr>
          <p:cNvPr id="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5501" b="25189"/>
          <a:stretch>
            <a:fillRect/>
          </a:stretch>
        </p:blipFill>
        <p:spPr bwMode="auto">
          <a:xfrm>
            <a:off x="1907704" y="2132856"/>
            <a:ext cx="1296144" cy="648072"/>
          </a:xfrm>
          <a:prstGeom prst="rect">
            <a:avLst/>
          </a:prstGeom>
          <a:noFill/>
        </p:spPr>
      </p:pic>
      <p:pic>
        <p:nvPicPr>
          <p:cNvPr id="8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5501" b="25189"/>
          <a:stretch>
            <a:fillRect/>
          </a:stretch>
        </p:blipFill>
        <p:spPr bwMode="auto">
          <a:xfrm>
            <a:off x="1907704" y="2996952"/>
            <a:ext cx="1296144" cy="648072"/>
          </a:xfrm>
          <a:prstGeom prst="rect">
            <a:avLst/>
          </a:prstGeom>
          <a:noFill/>
        </p:spPr>
      </p:pic>
      <p:pic>
        <p:nvPicPr>
          <p:cNvPr id="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5501" b="25189"/>
          <a:stretch>
            <a:fillRect/>
          </a:stretch>
        </p:blipFill>
        <p:spPr bwMode="auto">
          <a:xfrm>
            <a:off x="1835696" y="3861048"/>
            <a:ext cx="1296144" cy="648072"/>
          </a:xfrm>
          <a:prstGeom prst="rect">
            <a:avLst/>
          </a:prstGeom>
          <a:noFill/>
        </p:spPr>
      </p:pic>
      <p:pic>
        <p:nvPicPr>
          <p:cNvPr id="10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5501" b="25189"/>
          <a:stretch>
            <a:fillRect/>
          </a:stretch>
        </p:blipFill>
        <p:spPr bwMode="auto">
          <a:xfrm>
            <a:off x="1907704" y="4653136"/>
            <a:ext cx="1296144" cy="648072"/>
          </a:xfrm>
          <a:prstGeom prst="rect">
            <a:avLst/>
          </a:prstGeom>
          <a:noFill/>
        </p:spPr>
      </p:pic>
      <p:pic>
        <p:nvPicPr>
          <p:cNvPr id="11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5501" b="25189"/>
          <a:stretch>
            <a:fillRect/>
          </a:stretch>
        </p:blipFill>
        <p:spPr bwMode="auto">
          <a:xfrm>
            <a:off x="1907704" y="5517232"/>
            <a:ext cx="1296144" cy="648072"/>
          </a:xfrm>
          <a:prstGeom prst="rect">
            <a:avLst/>
          </a:prstGeom>
          <a:noFill/>
        </p:spPr>
      </p:pic>
      <p:pic>
        <p:nvPicPr>
          <p:cNvPr id="3077" name="Picture 5" descr="Vojenský tank s maskovacím vzorem"/>
          <p:cNvPicPr>
            <a:picLocks noChangeAspect="1" noChangeArrowheads="1"/>
          </p:cNvPicPr>
          <p:nvPr/>
        </p:nvPicPr>
        <p:blipFill>
          <a:blip r:embed="rId3" cstate="print"/>
          <a:srcRect l="2184" t="27562" b="25189"/>
          <a:stretch>
            <a:fillRect/>
          </a:stretch>
        </p:blipFill>
        <p:spPr bwMode="auto">
          <a:xfrm flipH="1">
            <a:off x="4644008" y="1196752"/>
            <a:ext cx="1656184" cy="736082"/>
          </a:xfrm>
          <a:prstGeom prst="rect">
            <a:avLst/>
          </a:prstGeom>
          <a:noFill/>
        </p:spPr>
      </p:pic>
      <p:pic>
        <p:nvPicPr>
          <p:cNvPr id="13" name="Picture 5" descr="Vojenský tank s maskovacím vzorem"/>
          <p:cNvPicPr>
            <a:picLocks noChangeAspect="1" noChangeArrowheads="1"/>
          </p:cNvPicPr>
          <p:nvPr/>
        </p:nvPicPr>
        <p:blipFill>
          <a:blip r:embed="rId3" cstate="print"/>
          <a:srcRect l="2184" t="27562" b="25189"/>
          <a:stretch>
            <a:fillRect/>
          </a:stretch>
        </p:blipFill>
        <p:spPr bwMode="auto">
          <a:xfrm flipH="1">
            <a:off x="4644008" y="2132856"/>
            <a:ext cx="1656184" cy="736082"/>
          </a:xfrm>
          <a:prstGeom prst="rect">
            <a:avLst/>
          </a:prstGeom>
          <a:noFill/>
        </p:spPr>
      </p:pic>
      <p:pic>
        <p:nvPicPr>
          <p:cNvPr id="14" name="Picture 5" descr="Vojenský tank s maskovacím vzorem"/>
          <p:cNvPicPr>
            <a:picLocks noChangeAspect="1" noChangeArrowheads="1"/>
          </p:cNvPicPr>
          <p:nvPr/>
        </p:nvPicPr>
        <p:blipFill>
          <a:blip r:embed="rId3" cstate="print"/>
          <a:srcRect l="2184" t="27562" b="25189"/>
          <a:stretch>
            <a:fillRect/>
          </a:stretch>
        </p:blipFill>
        <p:spPr bwMode="auto">
          <a:xfrm flipH="1">
            <a:off x="4716016" y="2924944"/>
            <a:ext cx="1656184" cy="736082"/>
          </a:xfrm>
          <a:prstGeom prst="rect">
            <a:avLst/>
          </a:prstGeom>
          <a:noFill/>
        </p:spPr>
      </p:pic>
      <p:pic>
        <p:nvPicPr>
          <p:cNvPr id="15" name="Picture 5" descr="Vojenský tank s maskovacím vzorem"/>
          <p:cNvPicPr>
            <a:picLocks noChangeAspect="1" noChangeArrowheads="1"/>
          </p:cNvPicPr>
          <p:nvPr/>
        </p:nvPicPr>
        <p:blipFill>
          <a:blip r:embed="rId3" cstate="print"/>
          <a:srcRect l="2184" t="27562" b="25189"/>
          <a:stretch>
            <a:fillRect/>
          </a:stretch>
        </p:blipFill>
        <p:spPr bwMode="auto">
          <a:xfrm flipH="1">
            <a:off x="4644008" y="3717032"/>
            <a:ext cx="1656184" cy="736082"/>
          </a:xfrm>
          <a:prstGeom prst="rect">
            <a:avLst/>
          </a:prstGeom>
          <a:noFill/>
        </p:spPr>
      </p:pic>
      <p:pic>
        <p:nvPicPr>
          <p:cNvPr id="16" name="Picture 5" descr="Vojenský tank s maskovacím vzorem"/>
          <p:cNvPicPr>
            <a:picLocks noChangeAspect="1" noChangeArrowheads="1"/>
          </p:cNvPicPr>
          <p:nvPr/>
        </p:nvPicPr>
        <p:blipFill>
          <a:blip r:embed="rId3" cstate="print"/>
          <a:srcRect l="2184" t="27562" b="25189"/>
          <a:stretch>
            <a:fillRect/>
          </a:stretch>
        </p:blipFill>
        <p:spPr bwMode="auto">
          <a:xfrm flipH="1">
            <a:off x="4716016" y="4653136"/>
            <a:ext cx="1656184" cy="736082"/>
          </a:xfrm>
          <a:prstGeom prst="rect">
            <a:avLst/>
          </a:prstGeom>
          <a:noFill/>
        </p:spPr>
      </p:pic>
      <p:pic>
        <p:nvPicPr>
          <p:cNvPr id="17" name="Picture 5" descr="Vojenský tank s maskovacím vzorem"/>
          <p:cNvPicPr>
            <a:picLocks noChangeAspect="1" noChangeArrowheads="1"/>
          </p:cNvPicPr>
          <p:nvPr/>
        </p:nvPicPr>
        <p:blipFill>
          <a:blip r:embed="rId3" cstate="print"/>
          <a:srcRect l="2184" t="27562" b="25189"/>
          <a:stretch>
            <a:fillRect/>
          </a:stretch>
        </p:blipFill>
        <p:spPr bwMode="auto">
          <a:xfrm flipH="1">
            <a:off x="4716016" y="5517232"/>
            <a:ext cx="1656184" cy="736082"/>
          </a:xfrm>
          <a:prstGeom prst="rect">
            <a:avLst/>
          </a:prstGeom>
          <a:noFill/>
        </p:spPr>
      </p:pic>
      <p:pic>
        <p:nvPicPr>
          <p:cNvPr id="3079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7452320" y="1052736"/>
            <a:ext cx="840093" cy="1008112"/>
          </a:xfrm>
          <a:prstGeom prst="rect">
            <a:avLst/>
          </a:prstGeom>
          <a:noFill/>
        </p:spPr>
      </p:pic>
      <p:pic>
        <p:nvPicPr>
          <p:cNvPr id="19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7452320" y="1988840"/>
            <a:ext cx="792088" cy="950506"/>
          </a:xfrm>
          <a:prstGeom prst="rect">
            <a:avLst/>
          </a:prstGeom>
          <a:noFill/>
        </p:spPr>
      </p:pic>
      <p:pic>
        <p:nvPicPr>
          <p:cNvPr id="20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7596336" y="2924944"/>
            <a:ext cx="792088" cy="950506"/>
          </a:xfrm>
          <a:prstGeom prst="rect">
            <a:avLst/>
          </a:prstGeom>
          <a:noFill/>
        </p:spPr>
      </p:pic>
      <p:pic>
        <p:nvPicPr>
          <p:cNvPr id="21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7596336" y="5661248"/>
            <a:ext cx="792088" cy="950506"/>
          </a:xfrm>
          <a:prstGeom prst="rect">
            <a:avLst/>
          </a:prstGeom>
          <a:noFill/>
        </p:spPr>
      </p:pic>
      <p:pic>
        <p:nvPicPr>
          <p:cNvPr id="22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7668344" y="4725144"/>
            <a:ext cx="792088" cy="950506"/>
          </a:xfrm>
          <a:prstGeom prst="rect">
            <a:avLst/>
          </a:prstGeom>
          <a:noFill/>
        </p:spPr>
      </p:pic>
      <p:pic>
        <p:nvPicPr>
          <p:cNvPr id="23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7596336" y="3789040"/>
            <a:ext cx="792088" cy="95050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6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13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20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27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34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41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Odčítání do 100 bez přechodu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374</Words>
  <Application>Microsoft Office PowerPoint</Application>
  <PresentationFormat>Předvádění na obrazovce (4:3)</PresentationFormat>
  <Paragraphs>127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ODČÍTÁNÍ DO 100 BEZ PŘECHODU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DO 100 BEZ PŘECHODU</dc:title>
  <dc:creator>pc</dc:creator>
  <cp:lastModifiedBy>pc</cp:lastModifiedBy>
  <cp:revision>10</cp:revision>
  <dcterms:created xsi:type="dcterms:W3CDTF">2012-02-12T13:07:44Z</dcterms:created>
  <dcterms:modified xsi:type="dcterms:W3CDTF">2012-02-16T19:09:07Z</dcterms:modified>
</cp:coreProperties>
</file>