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81" r:id="rId3"/>
    <p:sldId id="280" r:id="rId4"/>
    <p:sldId id="256" r:id="rId5"/>
    <p:sldId id="257" r:id="rId6"/>
    <p:sldId id="258" r:id="rId7"/>
    <p:sldId id="259" r:id="rId8"/>
    <p:sldId id="265" r:id="rId9"/>
    <p:sldId id="260" r:id="rId10"/>
    <p:sldId id="261" r:id="rId11"/>
    <p:sldId id="276" r:id="rId12"/>
    <p:sldId id="262" r:id="rId13"/>
    <p:sldId id="271" r:id="rId14"/>
    <p:sldId id="277" r:id="rId15"/>
    <p:sldId id="27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26" autoAdjust="0"/>
    <p:restoredTop sz="94660"/>
  </p:normalViewPr>
  <p:slideViewPr>
    <p:cSldViewPr>
      <p:cViewPr varScale="1">
        <p:scale>
          <a:sx n="70" d="100"/>
          <a:sy n="70" d="100"/>
        </p:scale>
        <p:origin x="-130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8- Stejnorodé směsi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6E595F-7D67-48C1-8E12-1EFB7B83955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1694FD-D3E7-49F7-8037-ADEFAA13FBAF}" type="presOf" srcId="{D8197B8C-B260-4A16-BDF4-0947B075E274}" destId="{25B08C86-7E15-44DC-BE7F-FFB55DD49D12}" srcOrd="0" destOrd="0" presId="urn:microsoft.com/office/officeart/2005/8/layout/target3"/>
    <dgm:cxn modelId="{656CC030-F466-4B3F-8C86-C4C660BDDB6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A9D2E0-3AEB-4BA8-ACB3-0310038317DA}" type="presOf" srcId="{D1D4F407-5343-4D3F-B5B9-D407B03CAEB4}" destId="{D005CE8C-CC26-4C3E-AC11-E15060ECD759}" srcOrd="0" destOrd="0" presId="urn:microsoft.com/office/officeart/2005/8/layout/target3"/>
    <dgm:cxn modelId="{9A950CD2-0A39-4E5A-8954-6D6FDF6411C8}" type="presOf" srcId="{4C35D32F-0EAB-4CD7-82EE-45574DC2A586}" destId="{8BEBB6EC-1DAA-4CAC-8A25-BC0FCBD5DBD5}" srcOrd="0" destOrd="0" presId="urn:microsoft.com/office/officeart/2005/8/layout/target3"/>
    <dgm:cxn modelId="{79650527-2D90-48DC-92CD-429375B2F968}" type="presOf" srcId="{B651F6E3-6281-48DB-9319-2AEAFDAE7572}" destId="{619D679B-A015-4ECF-8348-D1034C574F40}" srcOrd="0" destOrd="0" presId="urn:microsoft.com/office/officeart/2005/8/layout/target3"/>
    <dgm:cxn modelId="{AA056A9E-0FCE-443E-9CE8-2098EB0CB82E}" type="presOf" srcId="{757F3AB3-0718-4624-B441-E567A8F0AB56}" destId="{333A1088-737F-45CB-B68E-254E46348037}" srcOrd="0" destOrd="0" presId="urn:microsoft.com/office/officeart/2005/8/layout/target3"/>
    <dgm:cxn modelId="{7D46685E-C441-4BD6-BD1B-59F7C8AA7AED}" type="presOf" srcId="{D1B46980-6531-4606-95E6-44980827E919}" destId="{2BE915AB-18AA-4053-B92C-3BFC9ED204BB}" srcOrd="1" destOrd="0" presId="urn:microsoft.com/office/officeart/2005/8/layout/target3"/>
    <dgm:cxn modelId="{3E53EF9D-19C7-4AE5-B981-25D8602F20FF}" type="presOf" srcId="{D1B46980-6531-4606-95E6-44980827E919}" destId="{6140AFEC-043D-4C43-A2F9-D0F5331DF3A3}" srcOrd="0" destOrd="0" presId="urn:microsoft.com/office/officeart/2005/8/layout/target3"/>
    <dgm:cxn modelId="{7CF6BE7C-D249-4C1F-89E8-3D044431EED5}" type="presOf" srcId="{B651F6E3-6281-48DB-9319-2AEAFDAE7572}" destId="{6BB5E863-4638-4E1D-BFDE-399D028AC4ED}" srcOrd="1" destOrd="0" presId="urn:microsoft.com/office/officeart/2005/8/layout/target3"/>
    <dgm:cxn modelId="{99A8F22C-8774-4D93-B9CC-8ED225D9FC9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EAC396-F68A-4F5F-912C-FB794679830B}" type="presParOf" srcId="{333A1088-737F-45CB-B68E-254E46348037}" destId="{F5ABB229-8D3B-4694-996A-96F23CF14429}" srcOrd="0" destOrd="0" presId="urn:microsoft.com/office/officeart/2005/8/layout/target3"/>
    <dgm:cxn modelId="{892CE9A3-8D9C-4855-9F2F-A2BA4CDB4F33}" type="presParOf" srcId="{333A1088-737F-45CB-B68E-254E46348037}" destId="{F41139FD-01EE-4571-8B17-4FB00FC51163}" srcOrd="1" destOrd="0" presId="urn:microsoft.com/office/officeart/2005/8/layout/target3"/>
    <dgm:cxn modelId="{30DF4935-6C75-4991-81AB-283A9AE45999}" type="presParOf" srcId="{333A1088-737F-45CB-B68E-254E46348037}" destId="{D005CE8C-CC26-4C3E-AC11-E15060ECD759}" srcOrd="2" destOrd="0" presId="urn:microsoft.com/office/officeart/2005/8/layout/target3"/>
    <dgm:cxn modelId="{7DFA885E-C991-4EDE-A62B-741C060B3A08}" type="presParOf" srcId="{333A1088-737F-45CB-B68E-254E46348037}" destId="{2C702D82-9B77-49B7-9568-BB8EB47C3372}" srcOrd="3" destOrd="0" presId="urn:microsoft.com/office/officeart/2005/8/layout/target3"/>
    <dgm:cxn modelId="{686A6CA1-ED7A-4AF3-9796-637200752F5C}" type="presParOf" srcId="{333A1088-737F-45CB-B68E-254E46348037}" destId="{A52A0455-90FF-4808-ABD0-F02540D31D5A}" srcOrd="4" destOrd="0" presId="urn:microsoft.com/office/officeart/2005/8/layout/target3"/>
    <dgm:cxn modelId="{378C75C8-393A-4A32-9614-3DDF8B9C1223}" type="presParOf" srcId="{333A1088-737F-45CB-B68E-254E46348037}" destId="{6140AFEC-043D-4C43-A2F9-D0F5331DF3A3}" srcOrd="5" destOrd="0" presId="urn:microsoft.com/office/officeart/2005/8/layout/target3"/>
    <dgm:cxn modelId="{E767EA60-2292-4545-AACE-00B6ED26F04B}" type="presParOf" srcId="{333A1088-737F-45CB-B68E-254E46348037}" destId="{9358AC05-5D7D-4327-9F80-1AD486AEA664}" srcOrd="6" destOrd="0" presId="urn:microsoft.com/office/officeart/2005/8/layout/target3"/>
    <dgm:cxn modelId="{81A581AA-E08C-440F-845B-4069B88FFD71}" type="presParOf" srcId="{333A1088-737F-45CB-B68E-254E46348037}" destId="{313FC574-E1CD-4FB4-B054-0B805CE0447D}" srcOrd="7" destOrd="0" presId="urn:microsoft.com/office/officeart/2005/8/layout/target3"/>
    <dgm:cxn modelId="{88A89840-06A3-403F-AD62-E9069015C998}" type="presParOf" srcId="{333A1088-737F-45CB-B68E-254E46348037}" destId="{619D679B-A015-4ECF-8348-D1034C574F40}" srcOrd="8" destOrd="0" presId="urn:microsoft.com/office/officeart/2005/8/layout/target3"/>
    <dgm:cxn modelId="{F936956B-40D8-4B36-89AB-F7B4CCBE7717}" type="presParOf" srcId="{333A1088-737F-45CB-B68E-254E46348037}" destId="{322283A8-4A27-4CDA-BAE3-F381106A9174}" srcOrd="9" destOrd="0" presId="urn:microsoft.com/office/officeart/2005/8/layout/target3"/>
    <dgm:cxn modelId="{5DF55DE6-CE37-4C02-92ED-7D8E3BED0FC7}" type="presParOf" srcId="{333A1088-737F-45CB-B68E-254E46348037}" destId="{FFC9F71D-1B4F-4AD9-A4A6-86ADEFC8AF5C}" srcOrd="10" destOrd="0" presId="urn:microsoft.com/office/officeart/2005/8/layout/target3"/>
    <dgm:cxn modelId="{95B5FE5E-8EC5-4964-9D05-19B8328D4BD8}" type="presParOf" srcId="{333A1088-737F-45CB-B68E-254E46348037}" destId="{25B08C86-7E15-44DC-BE7F-FFB55DD49D12}" srcOrd="11" destOrd="0" presId="urn:microsoft.com/office/officeart/2005/8/layout/target3"/>
    <dgm:cxn modelId="{8136B9C1-91CA-4FBC-ADE9-CC762E464327}" type="presParOf" srcId="{333A1088-737F-45CB-B68E-254E46348037}" destId="{76644BE8-9D7C-4C09-B250-3D10AF48CBB7}" srcOrd="12" destOrd="0" presId="urn:microsoft.com/office/officeart/2005/8/layout/target3"/>
    <dgm:cxn modelId="{12389E4E-8FB2-49C3-A935-B906CCDBB7CC}" type="presParOf" srcId="{333A1088-737F-45CB-B68E-254E46348037}" destId="{EE85B701-7295-41C0-BA7A-34D3756A2AE6}" srcOrd="13" destOrd="0" presId="urn:microsoft.com/office/officeart/2005/8/layout/target3"/>
    <dgm:cxn modelId="{3115999D-3527-4AC5-B1C4-C1C8AEECE3A2}" type="presParOf" srcId="{333A1088-737F-45CB-B68E-254E46348037}" destId="{8BEBB6EC-1DAA-4CAC-8A25-BC0FCBD5DBD5}" srcOrd="14" destOrd="0" presId="urn:microsoft.com/office/officeart/2005/8/layout/target3"/>
    <dgm:cxn modelId="{7DE25448-C57C-4D56-8292-0244713F9CEC}" type="presParOf" srcId="{333A1088-737F-45CB-B68E-254E46348037}" destId="{AED2198E-93D5-4001-81B4-73124B309672}" srcOrd="15" destOrd="0" presId="urn:microsoft.com/office/officeart/2005/8/layout/target3"/>
    <dgm:cxn modelId="{ADB6F092-EDD8-4C2D-9A16-A75EBBE1BE56}" type="presParOf" srcId="{333A1088-737F-45CB-B68E-254E46348037}" destId="{2BE915AB-18AA-4053-B92C-3BFC9ED204BB}" srcOrd="16" destOrd="0" presId="urn:microsoft.com/office/officeart/2005/8/layout/target3"/>
    <dgm:cxn modelId="{50A0E2E4-C87E-42E5-8550-180F01FE563A}" type="presParOf" srcId="{333A1088-737F-45CB-B68E-254E46348037}" destId="{6BB5E863-4638-4E1D-BFDE-399D028AC4ED}" srcOrd="17" destOrd="0" presId="urn:microsoft.com/office/officeart/2005/8/layout/target3"/>
    <dgm:cxn modelId="{27A66EC9-ED53-464B-9538-34F56551E156}" type="presParOf" srcId="{333A1088-737F-45CB-B68E-254E46348037}" destId="{5A5FFA88-C948-4069-8E93-59FA12366E83}" srcOrd="18" destOrd="0" presId="urn:microsoft.com/office/officeart/2005/8/layout/target3"/>
    <dgm:cxn modelId="{AD315865-4B0C-4AF4-A015-64ACBEBA81B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8- Stejnorodé směsi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B3BFA-824E-426D-A10C-1637D12D4015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4672C0-6B50-442D-8196-23D3F54C0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085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263697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55402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048969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336663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503433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294274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145957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487405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860473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735948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183768"/>
      </p:ext>
    </p:extLst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8726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491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7727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8214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655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098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4223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898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111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0677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937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79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88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240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411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Anotace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/>
              <a:t>Pochopit </a:t>
            </a:r>
            <a:r>
              <a:rPr lang="cs-CZ" i="1" dirty="0"/>
              <a:t>pojem roztok, rozpouštědlo, rozpouštěná látka, </a:t>
            </a:r>
            <a:r>
              <a:rPr lang="cs-CZ" i="1" dirty="0" smtClean="0"/>
              <a:t>nasycený roztok, </a:t>
            </a:r>
          </a:p>
          <a:p>
            <a:pPr marL="0" indent="0">
              <a:buNone/>
            </a:pPr>
            <a:r>
              <a:rPr lang="cs-CZ" i="1" dirty="0" smtClean="0"/>
              <a:t>naučit </a:t>
            </a:r>
            <a:r>
              <a:rPr lang="cs-CZ" i="1" dirty="0"/>
              <a:t>se kvantitativně vyjadřovat složení roztoků a provádět výpočty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37413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4704"/>
            <a:ext cx="4680520" cy="2046089"/>
          </a:xfrm>
        </p:spPr>
        <p:txBody>
          <a:bodyPr>
            <a:noAutofit/>
          </a:bodyPr>
          <a:lstStyle/>
          <a:p>
            <a:pPr algn="l"/>
            <a:r>
              <a:rPr lang="cs-CZ" sz="4800" b="1" dirty="0" smtClean="0"/>
              <a:t>Stejnorodé směsi </a:t>
            </a:r>
            <a:br>
              <a:rPr lang="cs-CZ" sz="4800" b="1" dirty="0" smtClean="0"/>
            </a:br>
            <a:r>
              <a:rPr lang="cs-CZ" sz="4800" b="1" dirty="0" smtClean="0"/>
              <a:t>(</a:t>
            </a:r>
            <a:r>
              <a:rPr lang="cs-CZ" sz="4800" b="1" dirty="0" smtClean="0">
                <a:solidFill>
                  <a:schemeClr val="tx1"/>
                </a:solidFill>
              </a:rPr>
              <a:t>roztoky)</a:t>
            </a:r>
            <a:r>
              <a:rPr lang="cs-CZ" sz="4800" dirty="0" smtClean="0">
                <a:solidFill>
                  <a:schemeClr val="tx1"/>
                </a:solidFill>
              </a:rPr>
              <a:t/>
            </a:r>
            <a:br>
              <a:rPr lang="cs-CZ" sz="4800" dirty="0" smtClean="0">
                <a:solidFill>
                  <a:schemeClr val="tx1"/>
                </a:solidFill>
              </a:rPr>
            </a:b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140968"/>
            <a:ext cx="6400800" cy="3024336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FiedlerovaI\AppData\Local\Microsoft\Windows\Temporary Internet Files\Content.IE5\K0O7W0UI\MP9004088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8680"/>
            <a:ext cx="3696668" cy="554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17KKVFZU\MP90040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67959"/>
            <a:ext cx="2479231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90820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61648" cy="1143000"/>
          </a:xfrm>
        </p:spPr>
        <p:txBody>
          <a:bodyPr>
            <a:noAutofit/>
          </a:bodyPr>
          <a:lstStyle/>
          <a:p>
            <a:pPr algn="l"/>
            <a:r>
              <a:rPr lang="cs-CZ" sz="3600" b="1" dirty="0"/>
              <a:t>Roztok = rozpuštěná látka </a:t>
            </a:r>
            <a:r>
              <a:rPr lang="cs-CZ" sz="3600" b="1" dirty="0" smtClean="0"/>
              <a:t>+ rozpouštědlo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Roztok je </a:t>
            </a:r>
            <a:r>
              <a:rPr lang="cs-CZ" b="1" dirty="0" smtClean="0"/>
              <a:t>stejnorodá směs rozpouštědla a rozpuštěné látky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Zkratka pro roztok je kolečko s tečkou.    ʘ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rozpouštědlo </a:t>
            </a:r>
            <a:r>
              <a:rPr lang="cs-CZ" sz="2800" dirty="0" smtClean="0"/>
              <a:t>+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rozpuštěná látka</a:t>
            </a:r>
            <a:r>
              <a:rPr lang="cs-CZ" sz="2800" dirty="0" smtClean="0">
                <a:solidFill>
                  <a:srgbClr val="FF0000"/>
                </a:solidFill>
              </a:rPr>
              <a:t>              </a:t>
            </a:r>
            <a:r>
              <a:rPr lang="cs-CZ" sz="2800" dirty="0" smtClean="0">
                <a:solidFill>
                  <a:srgbClr val="7030A0"/>
                </a:solidFill>
              </a:rPr>
              <a:t>roztok</a:t>
            </a: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           voda </a:t>
            </a:r>
            <a:r>
              <a:rPr lang="cs-CZ" sz="2800" dirty="0" smtClean="0"/>
              <a:t>+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sůl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2800" dirty="0" smtClean="0">
                <a:solidFill>
                  <a:srgbClr val="7030A0"/>
                </a:solidFill>
              </a:rPr>
              <a:t>slaná voda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Roztoky </a:t>
            </a:r>
            <a:r>
              <a:rPr lang="cs-CZ" sz="2800" dirty="0"/>
              <a:t>mohou být podle skupenství:</a:t>
            </a:r>
          </a:p>
          <a:p>
            <a:pPr marL="0" indent="0">
              <a:buNone/>
            </a:pPr>
            <a:r>
              <a:rPr lang="cs-CZ" sz="2800" dirty="0"/>
              <a:t>1) plynné (např. vzduch)</a:t>
            </a:r>
          </a:p>
          <a:p>
            <a:pPr marL="0" indent="0">
              <a:buNone/>
            </a:pPr>
            <a:r>
              <a:rPr lang="cs-CZ" sz="2800" dirty="0"/>
              <a:t>2) kapalné (např. slaná voda)</a:t>
            </a:r>
          </a:p>
          <a:p>
            <a:pPr marL="0" indent="0">
              <a:buNone/>
            </a:pPr>
            <a:r>
              <a:rPr lang="cs-CZ" sz="2800" dirty="0"/>
              <a:t>3) pevné (např. slitiny - bronz, mosaz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418670" y="292494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031547" y="3356992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3290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Rozpouštědlo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Ze stejnorodých směsí mají největší význam kapalné roztoky.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Rozpouštědly mohou být: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voda ⇒ vodný roztok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benzín ⇒ benzínový roztok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líh (alkohol) ⇒ lihový roztok</a:t>
            </a:r>
          </a:p>
          <a:p>
            <a:pPr marL="0" indent="0">
              <a:buNone/>
            </a:pPr>
            <a:r>
              <a:rPr lang="cs-CZ" dirty="0" smtClean="0"/>
              <a:t>  (alkoholový roztok)</a:t>
            </a:r>
          </a:p>
          <a:p>
            <a:pPr marL="0" indent="0">
              <a:buNone/>
            </a:pPr>
            <a:r>
              <a:rPr lang="cs-CZ" sz="2000" dirty="0" smtClean="0"/>
              <a:t>a další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028106"/>
            <a:ext cx="1528933" cy="1528933"/>
          </a:xfrm>
          <a:prstGeom prst="rect">
            <a:avLst/>
          </a:prstGeom>
        </p:spPr>
      </p:pic>
      <p:pic>
        <p:nvPicPr>
          <p:cNvPr id="1026" name="Picture 2" descr="C:\Users\FiedlerovaI\AppData\Local\Microsoft\Windows\Temporary Internet Files\Content.IE5\CP4HBGFG\MP9003211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925" y="2449165"/>
            <a:ext cx="2383224" cy="33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6028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Rozpouštěná látka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Rozpuštěná látka může být: </a:t>
            </a:r>
          </a:p>
          <a:p>
            <a:endParaRPr lang="cs-CZ" dirty="0" smtClean="0"/>
          </a:p>
          <a:p>
            <a:r>
              <a:rPr lang="cs-CZ" dirty="0" smtClean="0"/>
              <a:t>pevná (sůl ⇒ slaná voda)</a:t>
            </a:r>
          </a:p>
          <a:p>
            <a:r>
              <a:rPr lang="cs-CZ" dirty="0" smtClean="0"/>
              <a:t>kapalná (sirup ⇒ šťáva)</a:t>
            </a:r>
          </a:p>
          <a:p>
            <a:r>
              <a:rPr lang="cs-CZ" dirty="0" smtClean="0"/>
              <a:t>plynná (oxid uhličitý</a:t>
            </a:r>
            <a:br>
              <a:rPr lang="cs-CZ" dirty="0" smtClean="0"/>
            </a:br>
            <a:r>
              <a:rPr lang="cs-CZ" dirty="0" smtClean="0"/>
              <a:t> ⇒ sodovka)</a:t>
            </a:r>
          </a:p>
          <a:p>
            <a:endParaRPr lang="cs-CZ" dirty="0"/>
          </a:p>
        </p:txBody>
      </p:sp>
      <p:pic>
        <p:nvPicPr>
          <p:cNvPr id="2051" name="Picture 3" descr="C:\Users\FiedlerovaI\AppData\Local\Microsoft\Windows\Temporary Internet Files\Content.IE5\WEEDP4A4\MP9004277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3645148" cy="4613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4126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Koncentrace roztoků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Čím </a:t>
            </a:r>
            <a:r>
              <a:rPr lang="cs-CZ" b="1" dirty="0" smtClean="0"/>
              <a:t>menší</a:t>
            </a:r>
            <a:r>
              <a:rPr lang="cs-CZ" dirty="0" smtClean="0"/>
              <a:t> je hmotnostní zlomek rozpuštěné látky v roztoku, tím je roztok </a:t>
            </a:r>
            <a:r>
              <a:rPr lang="cs-CZ" b="1" dirty="0" smtClean="0"/>
              <a:t>méně koncentrovaný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b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Čím </a:t>
            </a:r>
            <a:r>
              <a:rPr lang="cs-CZ" b="1" dirty="0" smtClean="0"/>
              <a:t>větší</a:t>
            </a:r>
            <a:r>
              <a:rPr lang="cs-CZ" dirty="0" smtClean="0"/>
              <a:t> je hmotnostní zlomek rozpuštěné látky v roztoku, tím je roztok </a:t>
            </a:r>
            <a:r>
              <a:rPr lang="cs-CZ" b="1" dirty="0" smtClean="0"/>
              <a:t>koncentrovanější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b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b="1" u="sng" dirty="0" smtClean="0"/>
              <a:t>Nasycený roztok: </a:t>
            </a:r>
            <a:r>
              <a:rPr lang="cs-CZ" dirty="0" smtClean="0"/>
              <a:t>v roztoku se již při určité teplotě látka nerozpouští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b="1" u="sng" dirty="0" smtClean="0"/>
              <a:t>Nenasycené </a:t>
            </a:r>
            <a:r>
              <a:rPr lang="cs-CZ" b="1" dirty="0" smtClean="0"/>
              <a:t>roztoky:  </a:t>
            </a:r>
            <a:r>
              <a:rPr lang="cs-CZ" dirty="0" smtClean="0"/>
              <a:t>roztoky, v nichž má rozpouštěná látka menší hmotnostní zlomek než v roztoku nasyceném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b="1" u="sng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30711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Nasycenost roztoku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2805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Nasycený roztok je roztok, ve kterém se </a:t>
            </a:r>
            <a:r>
              <a:rPr lang="cs-CZ" b="1" dirty="0" smtClean="0"/>
              <a:t>při určité teplotě již další látka nerozpouští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Nenasycený roztok je roztok, který obsahuje </a:t>
            </a:r>
            <a:r>
              <a:rPr lang="cs-CZ" b="1" dirty="0" smtClean="0"/>
              <a:t>méně látky než roztok nasycený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9" name="Picture 5" descr="C:\Users\FiedlerovaI\AppData\Local\Microsoft\Windows\Temporary Internet Files\Content.IE5\AM1I8PN9\MP900402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07099"/>
            <a:ext cx="3157728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iedlerovaI\AppData\Local\Microsoft\Windows\Temporary Internet Files\Content.IE5\WEEDP4A4\MP900401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69972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Rozpouštění látek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Rozpouštění pevných látek závisí na:</a:t>
            </a:r>
          </a:p>
          <a:p>
            <a:r>
              <a:rPr lang="cs-CZ" dirty="0" smtClean="0"/>
              <a:t>velikosti krystalů rozpouštěné látky</a:t>
            </a:r>
          </a:p>
          <a:p>
            <a:r>
              <a:rPr lang="cs-CZ" dirty="0" smtClean="0"/>
              <a:t>míchání při rozpouštění</a:t>
            </a:r>
          </a:p>
          <a:p>
            <a:r>
              <a:rPr lang="cs-CZ" dirty="0" smtClean="0"/>
              <a:t>teplotě – s  rostoucí teplotou </a:t>
            </a:r>
            <a:r>
              <a:rPr lang="cs-CZ" b="1" dirty="0" smtClean="0"/>
              <a:t>roste rozpustnost</a:t>
            </a:r>
            <a:r>
              <a:rPr lang="cs-CZ" dirty="0" smtClean="0"/>
              <a:t> většiny pevných látek.</a:t>
            </a:r>
          </a:p>
          <a:p>
            <a:endParaRPr lang="cs-CZ" dirty="0"/>
          </a:p>
        </p:txBody>
      </p:sp>
      <p:pic>
        <p:nvPicPr>
          <p:cNvPr id="2050" name="Picture 2" descr="C:\Users\FiedlerovaI\AppData\Local\Microsoft\Windows\Temporary Internet Files\Content.IE5\0EZ6HFUJ\MP900403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944216" cy="243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edlerovaI\AppData\Local\Microsoft\Windows\Temporary Internet Files\Content.IE5\A5DVJKUN\MP9004005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153" y="40770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iedlerovaI\AppData\Local\Microsoft\Windows\Temporary Internet Files\Content.IE5\17KKVFZU\MP900409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53136"/>
            <a:ext cx="2512878" cy="184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5155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/>
              <a:t>SLOŽENÍ ROZTOKŮ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Můžeme vyjádřit:</a:t>
            </a:r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/>
              <a:t>. </a:t>
            </a:r>
            <a:r>
              <a:rPr lang="cs-CZ" b="1" dirty="0" smtClean="0"/>
              <a:t>procenty </a:t>
            </a:r>
            <a:r>
              <a:rPr lang="cs-CZ" dirty="0" smtClean="0"/>
              <a:t> %  </a:t>
            </a:r>
            <a:r>
              <a:rPr lang="cs-CZ" dirty="0"/>
              <a:t>(kolik rozpuštěné látky roztok obsahuje)</a:t>
            </a:r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b="1" dirty="0"/>
              <a:t>hmotnostním zlomkem (w)</a:t>
            </a:r>
            <a:r>
              <a:rPr lang="cs-CZ" dirty="0"/>
              <a:t> látky rozpuštěné v roztoku</a:t>
            </a:r>
          </a:p>
          <a:p>
            <a:pPr marL="0" indent="0">
              <a:buNone/>
            </a:pPr>
            <a:r>
              <a:rPr lang="pl-PL" sz="2800" dirty="0"/>
              <a:t>m (A) = hmotnost rozpouštěné látky</a:t>
            </a:r>
          </a:p>
          <a:p>
            <a:pPr marL="0" indent="0">
              <a:buNone/>
            </a:pPr>
            <a:r>
              <a:rPr lang="cs-CZ" sz="2800" dirty="0"/>
              <a:t>m = celková hmotnost roztoku</a:t>
            </a:r>
          </a:p>
          <a:p>
            <a:pPr marL="0" indent="0"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w </a:t>
            </a:r>
            <a:r>
              <a:rPr lang="cs-CZ" sz="2800" dirty="0"/>
              <a:t>. 100% </a:t>
            </a:r>
            <a:r>
              <a:rPr lang="cs-CZ" sz="2800" dirty="0" smtClean="0"/>
              <a:t>... vyjádření </a:t>
            </a:r>
            <a:r>
              <a:rPr lang="cs-CZ" sz="2800" dirty="0"/>
              <a:t>složení </a:t>
            </a:r>
            <a:r>
              <a:rPr lang="cs-CZ" sz="2800" dirty="0" smtClean="0"/>
              <a:t>roztoku v procentech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551781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/>
              <a:t>Složení roztoků    %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Složení roztoků se vyjadřuje </a:t>
            </a:r>
            <a:r>
              <a:rPr lang="cs-CZ" b="1" dirty="0" smtClean="0"/>
              <a:t>množstvím rozpuštěné látky v roztoku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Z</a:t>
            </a:r>
            <a:r>
              <a:rPr lang="cs-CZ" dirty="0"/>
              <a:t> definice procent vyplývá, že 1% je jedna setina z daného celku. 8% je tedy osm setin z celku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Co </a:t>
            </a:r>
            <a:r>
              <a:rPr lang="cs-CZ" dirty="0"/>
              <a:t>by </a:t>
            </a:r>
            <a:r>
              <a:rPr lang="cs-CZ" dirty="0" smtClean="0"/>
              <a:t>údaj </a:t>
            </a:r>
            <a:r>
              <a:rPr lang="cs-CZ" dirty="0"/>
              <a:t>z etikety octa mohl znamenat? Z celkové hmotnosti je v 8% o hmotnosti 100 g obsaženo 8 g kyseliny octové a zbytek do 100 g, tzn. 92 g je vody. Stejně platí údaj u vína ( 12% ve víně tvoří alkohol, ostatní je voda).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73132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800" i="1" u="sng" dirty="0" smtClean="0"/>
              <a:t>Vypočítejte</a:t>
            </a:r>
            <a:r>
              <a:rPr lang="cs-CZ" sz="2800" i="1" u="sng" dirty="0"/>
              <a:t>, kolika procentní je směs kyseliny citrónové ve vodě, je-li hmotnost kyseliny 30 g a je rozpuštěna v 570 g vody?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a</a:t>
            </a:r>
            <a:r>
              <a:rPr lang="cs-CZ" sz="2800" dirty="0"/>
              <a:t>) </a:t>
            </a:r>
            <a:r>
              <a:rPr lang="cs-CZ" sz="2400" dirty="0"/>
              <a:t>zjistíme hmotnost roztoku, což odpovídá 100%</a:t>
            </a:r>
          </a:p>
          <a:p>
            <a:pPr marL="0" indent="0" algn="ctr">
              <a:buNone/>
            </a:pPr>
            <a:r>
              <a:rPr lang="cs-CZ" sz="2800" dirty="0"/>
              <a:t>100% = 570 g + 30 g</a:t>
            </a:r>
          </a:p>
          <a:p>
            <a:pPr marL="0" indent="0" algn="ctr">
              <a:buNone/>
            </a:pPr>
            <a:r>
              <a:rPr lang="cs-CZ" sz="2800" dirty="0"/>
              <a:t>100% = 600 g</a:t>
            </a:r>
          </a:p>
          <a:p>
            <a:pPr marL="0" indent="0" algn="ctr">
              <a:buNone/>
            </a:pPr>
            <a:r>
              <a:rPr lang="cs-CZ" sz="2800" dirty="0"/>
              <a:t>1% = 6 g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400" dirty="0"/>
              <a:t>) určíme hmotnost rozpouštěné látky v roztoku</a:t>
            </a:r>
          </a:p>
          <a:p>
            <a:pPr marL="0" indent="0" algn="ctr">
              <a:buNone/>
            </a:pPr>
            <a:r>
              <a:rPr lang="cs-CZ" sz="2800" dirty="0"/>
              <a:t>30g = x%</a:t>
            </a:r>
          </a:p>
          <a:p>
            <a:pPr marL="0" indent="0" algn="ctr">
              <a:buNone/>
            </a:pPr>
            <a:r>
              <a:rPr lang="cs-CZ" sz="2800" dirty="0"/>
              <a:t>x = 30 : 6</a:t>
            </a:r>
          </a:p>
          <a:p>
            <a:pPr marL="0" indent="0" algn="ctr">
              <a:buNone/>
            </a:pPr>
            <a:r>
              <a:rPr lang="cs-CZ" sz="2800" dirty="0"/>
              <a:t>x= 5%</a:t>
            </a:r>
          </a:p>
          <a:p>
            <a:pPr marL="0" indent="0">
              <a:buNone/>
            </a:pPr>
            <a:r>
              <a:rPr lang="cs-CZ" sz="2800" dirty="0"/>
              <a:t>Směs kyseliny citrónové ve vodě je  5%.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671503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roztoků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způsob vyjádření koncentrace je pomocí hmotnostního zlomku ( w)</a:t>
            </a:r>
          </a:p>
        </p:txBody>
      </p:sp>
    </p:spTree>
    <p:extLst>
      <p:ext uri="{BB962C8B-B14F-4D97-AF65-F5344CB8AC3E}">
        <p14:creationId xmlns:p14="http://schemas.microsoft.com/office/powerpoint/2010/main" val="1916663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000" dirty="0"/>
              <a:t>ČTRNÁCTOVÁ,CSC., Doc. RNDr</a:t>
            </a:r>
            <a:r>
              <a:rPr lang="cs-CZ" sz="2000" dirty="0" smtClean="0"/>
              <a:t>. Hana</a:t>
            </a:r>
            <a:r>
              <a:rPr lang="cs-CZ" sz="2000" dirty="0"/>
              <a:t>, Prof. Ing</a:t>
            </a:r>
            <a:r>
              <a:rPr lang="cs-CZ" sz="2000" dirty="0" smtClean="0"/>
              <a:t>. Karel </a:t>
            </a:r>
            <a:r>
              <a:rPr lang="cs-CZ" sz="2000" dirty="0"/>
              <a:t>KOLÁŘ,CSC., PaedDr. Miloslava SVOBODOVÁ a RNDr</a:t>
            </a:r>
            <a:r>
              <a:rPr lang="cs-CZ" sz="2000" dirty="0" smtClean="0"/>
              <a:t>. František </a:t>
            </a:r>
            <a:r>
              <a:rPr lang="cs-CZ" sz="2000" dirty="0"/>
              <a:t>ZEMÁNEK. </a:t>
            </a:r>
            <a:r>
              <a:rPr lang="cs-CZ" sz="2000" i="1" dirty="0"/>
              <a:t>Přehled chemie pro základní školy</a:t>
            </a:r>
            <a:r>
              <a:rPr lang="cs-CZ" sz="2000" dirty="0"/>
              <a:t>. 1. vydání. Praha: SPN-pedagogické nakladatelství, a.s., 2006. ISBN </a:t>
            </a:r>
            <a:r>
              <a:rPr lang="cs-CZ" sz="2000" dirty="0" smtClean="0"/>
              <a:t>80-7235-260-1</a:t>
            </a:r>
          </a:p>
          <a:p>
            <a:r>
              <a:rPr lang="cs-CZ" sz="2000" i="1" dirty="0"/>
              <a:t>Office.com</a:t>
            </a:r>
            <a:r>
              <a:rPr lang="cs-CZ" sz="2000" dirty="0"/>
              <a:t>: </a:t>
            </a:r>
            <a:r>
              <a:rPr lang="cs-CZ" sz="2000" i="1" dirty="0" err="1"/>
              <a:t>Obrazky</a:t>
            </a:r>
            <a:r>
              <a:rPr lang="cs-CZ" sz="2000" dirty="0"/>
              <a:t> [online]. 2012 [cit. 2012-02-23].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office.microsoft.com/cs-cz/images</a:t>
            </a:r>
            <a:endParaRPr lang="cs-CZ" sz="2000" dirty="0" smtClean="0"/>
          </a:p>
          <a:p>
            <a:r>
              <a:rPr lang="cs-CZ" sz="2000" i="1" dirty="0" smtClean="0"/>
              <a:t>Zschemie.euweb.cz</a:t>
            </a:r>
            <a:r>
              <a:rPr lang="cs-CZ" sz="2000" dirty="0"/>
              <a:t>: </a:t>
            </a:r>
            <a:r>
              <a:rPr lang="cs-CZ" sz="2000" i="1" dirty="0"/>
              <a:t>Různorodé směsi</a:t>
            </a:r>
            <a:r>
              <a:rPr lang="cs-CZ" sz="2000" dirty="0"/>
              <a:t> [online]. 2012 [cit. 2012-02-23]. Dostupné z: http://</a:t>
            </a:r>
            <a:r>
              <a:rPr lang="cs-CZ" sz="2000" dirty="0" smtClean="0"/>
              <a:t>www.zschemie.euweb.cz/smesi/smesi7.html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3523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430</TotalTime>
  <Words>421</Words>
  <Application>Microsoft Office PowerPoint</Application>
  <PresentationFormat>Předvádění na obrazovce (4:3)</PresentationFormat>
  <Paragraphs>80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Anotace </vt:lpstr>
      <vt:lpstr>Stejnorodé směsi  (roztoky) </vt:lpstr>
      <vt:lpstr>Roztok = rozpuštěná látka + rozpouštědlo</vt:lpstr>
      <vt:lpstr>Rozpouštědlo</vt:lpstr>
      <vt:lpstr>Rozpouštěná látka</vt:lpstr>
      <vt:lpstr>Koncentrace roztoků</vt:lpstr>
      <vt:lpstr>Nasycenost roztoku</vt:lpstr>
      <vt:lpstr>Rozpouštění látek</vt:lpstr>
      <vt:lpstr>SLOŽENÍ ROZTOKŮ</vt:lpstr>
      <vt:lpstr>Složení roztoků    %</vt:lpstr>
      <vt:lpstr>  Vypočítejte, kolika procentní je směs kyseliny citrónové ve vodě, je-li hmotnost kyseliny 30 g a je rozpuštěna v 570 g vody? </vt:lpstr>
      <vt:lpstr>Složení roztoků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Stejnorodé směsi</dc:title>
  <dc:creator>Fiedlerová Ivana</dc:creator>
  <cp:lastModifiedBy>Fiedlerová Ivana</cp:lastModifiedBy>
  <cp:revision>43</cp:revision>
  <dcterms:created xsi:type="dcterms:W3CDTF">2012-02-18T08:58:45Z</dcterms:created>
  <dcterms:modified xsi:type="dcterms:W3CDTF">2012-03-04T11:35:17Z</dcterms:modified>
</cp:coreProperties>
</file>