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0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C5283-7666-4FF8-8FD2-BF350788689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A275B-A665-4B30-B64E-58FAA13DD9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C5283-7666-4FF8-8FD2-BF350788689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A275B-A665-4B30-B64E-58FAA13DD9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C5283-7666-4FF8-8FD2-BF350788689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A275B-A665-4B30-B64E-58FAA13DD9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C5283-7666-4FF8-8FD2-BF350788689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A275B-A665-4B30-B64E-58FAA13DD9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C5283-7666-4FF8-8FD2-BF350788689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A275B-A665-4B30-B64E-58FAA13DD9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C5283-7666-4FF8-8FD2-BF350788689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A275B-A665-4B30-B64E-58FAA13DD9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C5283-7666-4FF8-8FD2-BF350788689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A275B-A665-4B30-B64E-58FAA13DD9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C5283-7666-4FF8-8FD2-BF350788689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A275B-A665-4B30-B64E-58FAA13DD9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C5283-7666-4FF8-8FD2-BF350788689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A275B-A665-4B30-B64E-58FAA13DD9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C5283-7666-4FF8-8FD2-BF350788689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A275B-A665-4B30-B64E-58FAA13DD9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C5283-7666-4FF8-8FD2-BF350788689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A275B-A665-4B30-B64E-58FAA13DD9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FC5283-7666-4FF8-8FD2-BF350788689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3A275B-A665-4B30-B64E-58FAA13DD9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2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ŘÍMSKÉ ČÍSLICE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VY_32_INOVACE_07_</a:t>
            </a:r>
            <a:r>
              <a:rPr lang="cs-CZ" dirty="0" err="1" smtClean="0"/>
              <a:t>rimskecislice</a:t>
            </a:r>
            <a:endParaRPr lang="cs-CZ" dirty="0"/>
          </a:p>
        </p:txBody>
      </p:sp>
      <p:pic>
        <p:nvPicPr>
          <p:cNvPr id="4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187710" cy="15841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87624" y="4509120"/>
            <a:ext cx="3888432" cy="1872208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619672" y="4869160"/>
            <a:ext cx="3024336" cy="108012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548680"/>
            <a:ext cx="74168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66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ŘÍMSKÉ ČÍSLICE</a:t>
            </a:r>
            <a:endParaRPr lang="cs-CZ" sz="66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916832"/>
            <a:ext cx="698477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Často se můžeme setkat se zápisem čísel  římskými číslicemi – např. na starších stavbách, při označení městských čtvrtí, na starších hodinách.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5750" t="3937" r="17314"/>
          <a:stretch>
            <a:fillRect/>
          </a:stretch>
        </p:blipFill>
        <p:spPr bwMode="auto">
          <a:xfrm>
            <a:off x="6588224" y="3911066"/>
            <a:ext cx="1728192" cy="2480177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403648" y="4725144"/>
            <a:ext cx="3456384" cy="1368152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LIBEREC  XXX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Zapamatuj si slovní pomůcku na římské číslice.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24744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Je to tato věta: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844824"/>
            <a:ext cx="8892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I</a:t>
            </a:r>
            <a:r>
              <a:rPr lang="cs-CZ" sz="4000" dirty="0" smtClean="0"/>
              <a:t>van </a:t>
            </a:r>
            <a:r>
              <a:rPr lang="cs-CZ" sz="4000" dirty="0" smtClean="0">
                <a:solidFill>
                  <a:srgbClr val="FFC000"/>
                </a:solidFill>
              </a:rPr>
              <a:t>V</a:t>
            </a:r>
            <a:r>
              <a:rPr lang="cs-CZ" sz="4000" dirty="0" smtClean="0"/>
              <a:t>edl </a:t>
            </a:r>
            <a:r>
              <a:rPr lang="cs-CZ" sz="4000" dirty="0" smtClean="0">
                <a:solidFill>
                  <a:srgbClr val="00B0F0"/>
                </a:solidFill>
              </a:rPr>
              <a:t>X</a:t>
            </a:r>
            <a:r>
              <a:rPr lang="cs-CZ" sz="4000" dirty="0" smtClean="0"/>
              <a:t>enii </a:t>
            </a:r>
            <a:r>
              <a:rPr lang="cs-CZ" sz="4000" dirty="0" smtClean="0">
                <a:solidFill>
                  <a:schemeClr val="accent6"/>
                </a:solidFill>
              </a:rPr>
              <a:t>L</a:t>
            </a:r>
            <a:r>
              <a:rPr lang="cs-CZ" sz="4000" dirty="0" smtClean="0"/>
              <a:t>esní </a:t>
            </a:r>
            <a:r>
              <a:rPr lang="cs-CZ" sz="4000" dirty="0" smtClean="0">
                <a:solidFill>
                  <a:srgbClr val="00B050"/>
                </a:solidFill>
              </a:rPr>
              <a:t>C</a:t>
            </a:r>
            <a:r>
              <a:rPr lang="cs-CZ" sz="4000" dirty="0" smtClean="0"/>
              <a:t>estou </a:t>
            </a:r>
            <a:r>
              <a:rPr lang="cs-CZ" sz="4000" dirty="0" smtClean="0">
                <a:solidFill>
                  <a:srgbClr val="7030A0"/>
                </a:solidFill>
              </a:rPr>
              <a:t>D</a:t>
            </a:r>
            <a:r>
              <a:rPr lang="cs-CZ" sz="4000" dirty="0" smtClean="0"/>
              <a:t>o  </a:t>
            </a:r>
            <a:r>
              <a:rPr lang="cs-CZ" sz="4000" dirty="0" smtClean="0">
                <a:solidFill>
                  <a:srgbClr val="C00000"/>
                </a:solidFill>
              </a:rPr>
              <a:t>M</a:t>
            </a:r>
            <a:r>
              <a:rPr lang="cs-CZ" sz="4000" dirty="0" smtClean="0"/>
              <a:t>ěsta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70892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)     ( </a:t>
            </a:r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)    ( </a:t>
            </a:r>
            <a:r>
              <a:rPr lang="cs-CZ" sz="2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)    ( </a:t>
            </a:r>
            <a:r>
              <a:rPr lang="cs-CZ" sz="28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50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)    ( </a:t>
            </a:r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)     ( </a:t>
            </a:r>
            <a:r>
              <a:rPr lang="cs-CZ" sz="2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500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) ( </a:t>
            </a:r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1000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42900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Naučíme se i další číslice: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386104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I  =  1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4365104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II =  2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4869160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III =  3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37321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IV =  4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5877272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V =  5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3861048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VI =  6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4293096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VII =  7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83768" y="479715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VIII =  8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99792" y="5373216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IX =  9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71800" y="5877272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X =  10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76056" y="386104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XL =  40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76056" y="4293096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LX =  60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76056" y="479715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XC =  90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5301208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CD =  400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04048" y="5877272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CM = 900</a:t>
            </a:r>
            <a:endParaRPr lang="cs-CZ" sz="2800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Přečti správně:</a:t>
            </a:r>
            <a:endParaRPr lang="cs-CZ" sz="32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24744"/>
            <a:ext cx="8424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král Karel IV., třída VII. A, Praha IX, kapitola XII,</a:t>
            </a:r>
          </a:p>
          <a:p>
            <a:r>
              <a:rPr lang="cs-CZ" sz="3200" dirty="0" smtClean="0"/>
              <a:t>lekce XIV, III. </a:t>
            </a:r>
            <a:r>
              <a:rPr lang="cs-CZ" sz="3200" dirty="0"/>
              <a:t>d</a:t>
            </a:r>
            <a:r>
              <a:rPr lang="cs-CZ" sz="3200" dirty="0" smtClean="0"/>
              <a:t>íl učebnice, ručička hodin je</a:t>
            </a:r>
          </a:p>
          <a:p>
            <a:r>
              <a:rPr lang="cs-CZ" sz="3200" dirty="0" smtClean="0"/>
              <a:t> na čísle VIII, Liberec XXV  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924944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Zapiš římskými číslicemi do školního sešitu:</a:t>
            </a:r>
            <a:endParaRPr lang="cs-CZ" sz="32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789040"/>
            <a:ext cx="64807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2 </a:t>
            </a:r>
          </a:p>
          <a:p>
            <a:endParaRPr lang="cs-CZ" sz="3200" dirty="0"/>
          </a:p>
          <a:p>
            <a:r>
              <a:rPr lang="cs-CZ" sz="3200" dirty="0" smtClean="0"/>
              <a:t> 8</a:t>
            </a:r>
          </a:p>
          <a:p>
            <a:endParaRPr lang="cs-CZ" sz="3200" dirty="0"/>
          </a:p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3789040"/>
            <a:ext cx="10801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12</a:t>
            </a:r>
          </a:p>
          <a:p>
            <a:endParaRPr lang="cs-CZ" sz="3200" dirty="0"/>
          </a:p>
          <a:p>
            <a:r>
              <a:rPr lang="cs-CZ" sz="3200" dirty="0" smtClean="0"/>
              <a:t>17</a:t>
            </a:r>
          </a:p>
          <a:p>
            <a:endParaRPr lang="cs-CZ" sz="3200" dirty="0"/>
          </a:p>
          <a:p>
            <a:r>
              <a:rPr lang="cs-CZ" sz="3200" dirty="0" smtClean="0"/>
              <a:t>20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3789040"/>
            <a:ext cx="64807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</a:t>
            </a:r>
          </a:p>
          <a:p>
            <a:endParaRPr lang="cs-CZ" sz="3200" dirty="0"/>
          </a:p>
          <a:p>
            <a:r>
              <a:rPr lang="cs-CZ" sz="3200" dirty="0" smtClean="0"/>
              <a:t>6</a:t>
            </a:r>
          </a:p>
          <a:p>
            <a:endParaRPr lang="cs-CZ" sz="3200" dirty="0"/>
          </a:p>
          <a:p>
            <a:r>
              <a:rPr lang="cs-CZ" sz="3200" dirty="0" smtClean="0"/>
              <a:t>14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3789040"/>
            <a:ext cx="12241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</a:t>
            </a:r>
          </a:p>
          <a:p>
            <a:endParaRPr lang="cs-CZ" sz="3200" dirty="0"/>
          </a:p>
          <a:p>
            <a:r>
              <a:rPr lang="cs-CZ" sz="3200" dirty="0" smtClean="0"/>
              <a:t>19</a:t>
            </a:r>
          </a:p>
          <a:p>
            <a:endParaRPr lang="cs-CZ" sz="3200" dirty="0"/>
          </a:p>
          <a:p>
            <a:r>
              <a:rPr lang="cs-CZ" sz="3200" dirty="0" smtClean="0"/>
              <a:t>25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20272" y="3789040"/>
            <a:ext cx="165618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125</a:t>
            </a:r>
          </a:p>
          <a:p>
            <a:endParaRPr lang="cs-CZ" sz="3200" dirty="0"/>
          </a:p>
          <a:p>
            <a:r>
              <a:rPr lang="cs-CZ" sz="3200" dirty="0" smtClean="0"/>
              <a:t>551</a:t>
            </a:r>
          </a:p>
          <a:p>
            <a:endParaRPr lang="cs-CZ" sz="3200" dirty="0"/>
          </a:p>
          <a:p>
            <a:r>
              <a:rPr lang="cs-CZ" sz="3200" dirty="0" smtClean="0"/>
              <a:t>1006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3789040"/>
            <a:ext cx="9361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II</a:t>
            </a:r>
          </a:p>
          <a:p>
            <a:endParaRPr lang="cs-CZ" sz="3200" dirty="0"/>
          </a:p>
          <a:p>
            <a:r>
              <a:rPr lang="cs-CZ" sz="3200" dirty="0" smtClean="0"/>
              <a:t>VIII</a:t>
            </a:r>
          </a:p>
          <a:p>
            <a:endParaRPr lang="cs-CZ" sz="3200" dirty="0"/>
          </a:p>
          <a:p>
            <a:r>
              <a:rPr lang="cs-CZ" sz="3200" dirty="0"/>
              <a:t>X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3789040"/>
            <a:ext cx="10081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XII</a:t>
            </a:r>
          </a:p>
          <a:p>
            <a:endParaRPr lang="cs-CZ" sz="3200" dirty="0"/>
          </a:p>
          <a:p>
            <a:r>
              <a:rPr lang="cs-CZ" sz="3200" dirty="0" smtClean="0"/>
              <a:t>XVII</a:t>
            </a:r>
          </a:p>
          <a:p>
            <a:endParaRPr lang="cs-CZ" sz="3200" dirty="0"/>
          </a:p>
          <a:p>
            <a:r>
              <a:rPr lang="cs-CZ" sz="3200" dirty="0" smtClean="0"/>
              <a:t>XX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3789040"/>
            <a:ext cx="8640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IV</a:t>
            </a:r>
          </a:p>
          <a:p>
            <a:endParaRPr lang="cs-CZ" sz="3200" dirty="0"/>
          </a:p>
          <a:p>
            <a:r>
              <a:rPr lang="cs-CZ" sz="3200" dirty="0" smtClean="0"/>
              <a:t>VII</a:t>
            </a:r>
          </a:p>
          <a:p>
            <a:endParaRPr lang="cs-CZ" sz="3200" dirty="0"/>
          </a:p>
          <a:p>
            <a:r>
              <a:rPr lang="cs-CZ" sz="3200" dirty="0" smtClean="0"/>
              <a:t>XIV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3717032"/>
            <a:ext cx="8640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IX</a:t>
            </a:r>
          </a:p>
          <a:p>
            <a:endParaRPr lang="cs-CZ" sz="3200" dirty="0"/>
          </a:p>
          <a:p>
            <a:r>
              <a:rPr lang="cs-CZ" sz="3200" dirty="0" smtClean="0"/>
              <a:t>IXX</a:t>
            </a:r>
          </a:p>
          <a:p>
            <a:endParaRPr lang="cs-CZ" sz="3200" dirty="0"/>
          </a:p>
          <a:p>
            <a:r>
              <a:rPr lang="cs-CZ" sz="3200" dirty="0" smtClean="0"/>
              <a:t>XXV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956376" y="3789040"/>
            <a:ext cx="118762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CXXV</a:t>
            </a:r>
          </a:p>
          <a:p>
            <a:endParaRPr lang="cs-CZ" sz="3200" dirty="0"/>
          </a:p>
          <a:p>
            <a:r>
              <a:rPr lang="cs-CZ" sz="3200" dirty="0" smtClean="0"/>
              <a:t>DLI</a:t>
            </a:r>
          </a:p>
          <a:p>
            <a:endParaRPr lang="cs-CZ" sz="3200" dirty="0"/>
          </a:p>
          <a:p>
            <a:r>
              <a:rPr lang="cs-CZ" sz="3200" dirty="0" smtClean="0"/>
              <a:t>MVI</a:t>
            </a:r>
            <a:endParaRPr lang="cs-CZ" sz="3200" dirty="0"/>
          </a:p>
        </p:txBody>
      </p:sp>
      <p:pic>
        <p:nvPicPr>
          <p:cNvPr id="18437" name="Picture 5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1764" t="-3938" r="23529" b="1564"/>
          <a:stretch>
            <a:fillRect/>
          </a:stretch>
        </p:blipFill>
        <p:spPr bwMode="auto">
          <a:xfrm>
            <a:off x="827584" y="3789040"/>
            <a:ext cx="936104" cy="2520280"/>
          </a:xfrm>
          <a:prstGeom prst="rect">
            <a:avLst/>
          </a:prstGeom>
          <a:noFill/>
        </p:spPr>
      </p:pic>
      <p:pic>
        <p:nvPicPr>
          <p:cNvPr id="17" name="Picture 5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1764" t="-3938" r="23529" b="1564"/>
          <a:stretch>
            <a:fillRect/>
          </a:stretch>
        </p:blipFill>
        <p:spPr bwMode="auto">
          <a:xfrm>
            <a:off x="2483768" y="3717032"/>
            <a:ext cx="936104" cy="2520280"/>
          </a:xfrm>
          <a:prstGeom prst="rect">
            <a:avLst/>
          </a:prstGeom>
          <a:noFill/>
        </p:spPr>
      </p:pic>
      <p:pic>
        <p:nvPicPr>
          <p:cNvPr id="18" name="Picture 5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1764" t="-3938" r="23529" b="1564"/>
          <a:stretch>
            <a:fillRect/>
          </a:stretch>
        </p:blipFill>
        <p:spPr bwMode="auto">
          <a:xfrm>
            <a:off x="4139952" y="3717032"/>
            <a:ext cx="1080120" cy="2520280"/>
          </a:xfrm>
          <a:prstGeom prst="rect">
            <a:avLst/>
          </a:prstGeom>
          <a:noFill/>
        </p:spPr>
      </p:pic>
      <p:pic>
        <p:nvPicPr>
          <p:cNvPr id="19" name="Picture 5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1764" t="-3938" r="23529" b="1564"/>
          <a:stretch>
            <a:fillRect/>
          </a:stretch>
        </p:blipFill>
        <p:spPr bwMode="auto">
          <a:xfrm>
            <a:off x="8063880" y="3717032"/>
            <a:ext cx="828600" cy="2520280"/>
          </a:xfrm>
          <a:prstGeom prst="rect">
            <a:avLst/>
          </a:prstGeom>
          <a:noFill/>
        </p:spPr>
      </p:pic>
      <p:pic>
        <p:nvPicPr>
          <p:cNvPr id="20" name="Picture 5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1764" t="-3938" r="23529" b="1564"/>
          <a:stretch>
            <a:fillRect/>
          </a:stretch>
        </p:blipFill>
        <p:spPr bwMode="auto">
          <a:xfrm>
            <a:off x="5940152" y="3717032"/>
            <a:ext cx="1080120" cy="252028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6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6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82" dur="2000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20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96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4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110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Přečti čísla: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8568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III, VII, XIII, XV, XVIII, IX, XI, XIV, XIX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484784"/>
            <a:ext cx="648072" cy="432048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348880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II, VI, IV, XVI, XXII, XXIV, I, V, VIII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420888"/>
            <a:ext cx="648072" cy="432048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95536" y="3212976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XXXIII, LVI, XLI, XXXIV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3284984"/>
            <a:ext cx="648072" cy="432048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3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67544" y="4077072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XCVI, CCCXV, MCM, MCCCXLVIII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44" y="4149080"/>
            <a:ext cx="648072" cy="432048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4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5013176"/>
            <a:ext cx="8748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MCCXXVI, DXXV, XCIV, MCMXCVI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7544" y="5085184"/>
            <a:ext cx="648072" cy="432048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5</a:t>
            </a: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čtvrtý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Matematika a její aplikace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Matematika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Čísla a početní operace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Římské číslice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matematika ve čtvrtém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53560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Použitelné zdroje :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404</Words>
  <Application>Microsoft Office PowerPoint</Application>
  <PresentationFormat>Předvádění na obrazovce (4:3)</PresentationFormat>
  <Paragraphs>112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ŘÍMSKÉ ČÍSLICE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ŘÍMSKÉ ČÍSLICE</dc:title>
  <dc:creator>pc</dc:creator>
  <cp:lastModifiedBy>pc</cp:lastModifiedBy>
  <cp:revision>10</cp:revision>
  <dcterms:created xsi:type="dcterms:W3CDTF">2012-02-10T20:28:11Z</dcterms:created>
  <dcterms:modified xsi:type="dcterms:W3CDTF">2012-02-16T19:03:49Z</dcterms:modified>
</cp:coreProperties>
</file>