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3545A-06F8-4B60-9056-4C3BA0097F2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5B9FB-78BA-49F9-84AF-F077C612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3545A-06F8-4B60-9056-4C3BA0097F2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5B9FB-78BA-49F9-84AF-F077C612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3545A-06F8-4B60-9056-4C3BA0097F2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5B9FB-78BA-49F9-84AF-F077C612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3545A-06F8-4B60-9056-4C3BA0097F2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5B9FB-78BA-49F9-84AF-F077C612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3545A-06F8-4B60-9056-4C3BA0097F2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5B9FB-78BA-49F9-84AF-F077C612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3545A-06F8-4B60-9056-4C3BA0097F2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5B9FB-78BA-49F9-84AF-F077C612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3545A-06F8-4B60-9056-4C3BA0097F2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5B9FB-78BA-49F9-84AF-F077C612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3545A-06F8-4B60-9056-4C3BA0097F2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5B9FB-78BA-49F9-84AF-F077C612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3545A-06F8-4B60-9056-4C3BA0097F2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5B9FB-78BA-49F9-84AF-F077C612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3545A-06F8-4B60-9056-4C3BA0097F2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5B9FB-78BA-49F9-84AF-F077C612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3545A-06F8-4B60-9056-4C3BA0097F2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5B9FB-78BA-49F9-84AF-F077C612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93545A-06F8-4B60-9056-4C3BA0097F2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85B9FB-78BA-49F9-84AF-F077C612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492896"/>
            <a:ext cx="9217024" cy="1470025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SČÍTÁNÍ DO 100 BEZ PŘECHODU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86200"/>
            <a:ext cx="8208912" cy="1752600"/>
          </a:xfrm>
        </p:spPr>
        <p:txBody>
          <a:bodyPr/>
          <a:lstStyle/>
          <a:p>
            <a:r>
              <a:rPr lang="cs-CZ" dirty="0" smtClean="0"/>
              <a:t>VY_32_INOVACE_05_scitanido100bezprechodu</a:t>
            </a:r>
            <a:endParaRPr lang="cs-CZ" dirty="0"/>
          </a:p>
        </p:txBody>
      </p:sp>
      <p:pic>
        <p:nvPicPr>
          <p:cNvPr id="4" name="Picture 2" descr="C:\Documents and Settings\pc\Ploch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8187710" cy="15841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59492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Vytvořeno v rámci v projektu „EU peníze školám“ </a:t>
            </a:r>
          </a:p>
          <a:p>
            <a:r>
              <a:rPr lang="cs-CZ" b="1" dirty="0" smtClean="0"/>
              <a:t>  OP VK oblast podpory 1.4 s názvem Zlepšení podmínek pro vzdělávání na základních školách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55446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SČÍTÁNÍ DO 100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15816" y="1268760"/>
            <a:ext cx="43924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ez přechodu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7524328" y="4941168"/>
            <a:ext cx="1296144" cy="126876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100</a:t>
            </a:r>
            <a:endParaRPr lang="cs-CZ" sz="3600" dirty="0"/>
          </a:p>
        </p:txBody>
      </p:sp>
      <p:sp>
        <p:nvSpPr>
          <p:cNvPr id="5" name="Elipsa 4"/>
          <p:cNvSpPr/>
          <p:nvPr/>
        </p:nvSpPr>
        <p:spPr>
          <a:xfrm>
            <a:off x="5724128" y="5229200"/>
            <a:ext cx="1296144" cy="126876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90</a:t>
            </a:r>
            <a:endParaRPr lang="cs-CZ" sz="3600" dirty="0"/>
          </a:p>
        </p:txBody>
      </p:sp>
      <p:sp>
        <p:nvSpPr>
          <p:cNvPr id="6" name="Elipsa 5"/>
          <p:cNvSpPr/>
          <p:nvPr/>
        </p:nvSpPr>
        <p:spPr>
          <a:xfrm>
            <a:off x="3995936" y="5085184"/>
            <a:ext cx="1296144" cy="126876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80</a:t>
            </a:r>
            <a:endParaRPr lang="cs-CZ" sz="3600" dirty="0"/>
          </a:p>
        </p:txBody>
      </p:sp>
      <p:sp>
        <p:nvSpPr>
          <p:cNvPr id="7" name="Elipsa 6"/>
          <p:cNvSpPr/>
          <p:nvPr/>
        </p:nvSpPr>
        <p:spPr>
          <a:xfrm>
            <a:off x="2411760" y="4581128"/>
            <a:ext cx="1296144" cy="126876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70</a:t>
            </a:r>
            <a:endParaRPr lang="cs-CZ" sz="3600" dirty="0"/>
          </a:p>
        </p:txBody>
      </p:sp>
      <p:sp>
        <p:nvSpPr>
          <p:cNvPr id="8" name="Elipsa 7"/>
          <p:cNvSpPr/>
          <p:nvPr/>
        </p:nvSpPr>
        <p:spPr>
          <a:xfrm>
            <a:off x="755576" y="3861048"/>
            <a:ext cx="1296144" cy="126876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60</a:t>
            </a:r>
            <a:endParaRPr lang="cs-CZ" sz="3600" dirty="0"/>
          </a:p>
        </p:txBody>
      </p:sp>
      <p:sp>
        <p:nvSpPr>
          <p:cNvPr id="9" name="Elipsa 8"/>
          <p:cNvSpPr/>
          <p:nvPr/>
        </p:nvSpPr>
        <p:spPr>
          <a:xfrm>
            <a:off x="539552" y="2132856"/>
            <a:ext cx="1296144" cy="126876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50</a:t>
            </a:r>
            <a:endParaRPr lang="cs-CZ" sz="3600" dirty="0"/>
          </a:p>
        </p:txBody>
      </p:sp>
      <p:sp>
        <p:nvSpPr>
          <p:cNvPr id="10" name="Elipsa 9"/>
          <p:cNvSpPr/>
          <p:nvPr/>
        </p:nvSpPr>
        <p:spPr>
          <a:xfrm>
            <a:off x="2483768" y="2276872"/>
            <a:ext cx="1296144" cy="126876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40</a:t>
            </a:r>
            <a:endParaRPr lang="cs-CZ" sz="3600" dirty="0"/>
          </a:p>
        </p:txBody>
      </p:sp>
      <p:sp>
        <p:nvSpPr>
          <p:cNvPr id="11" name="Elipsa 10"/>
          <p:cNvSpPr/>
          <p:nvPr/>
        </p:nvSpPr>
        <p:spPr>
          <a:xfrm>
            <a:off x="4283968" y="2780928"/>
            <a:ext cx="1296144" cy="126876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30</a:t>
            </a:r>
            <a:endParaRPr lang="cs-CZ" sz="3600" dirty="0"/>
          </a:p>
        </p:txBody>
      </p:sp>
      <p:sp>
        <p:nvSpPr>
          <p:cNvPr id="12" name="Elipsa 11"/>
          <p:cNvSpPr/>
          <p:nvPr/>
        </p:nvSpPr>
        <p:spPr>
          <a:xfrm>
            <a:off x="6084168" y="2924944"/>
            <a:ext cx="1296144" cy="126876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20</a:t>
            </a:r>
            <a:endParaRPr lang="cs-CZ" sz="3600" dirty="0"/>
          </a:p>
        </p:txBody>
      </p:sp>
      <p:sp>
        <p:nvSpPr>
          <p:cNvPr id="13" name="Elipsa 12"/>
          <p:cNvSpPr/>
          <p:nvPr/>
        </p:nvSpPr>
        <p:spPr>
          <a:xfrm>
            <a:off x="7020272" y="1412776"/>
            <a:ext cx="1296144" cy="126876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10</a:t>
            </a:r>
            <a:endParaRPr lang="cs-CZ" sz="3600" dirty="0"/>
          </a:p>
        </p:txBody>
      </p:sp>
      <p:sp>
        <p:nvSpPr>
          <p:cNvPr id="16" name="Volný tvar 15"/>
          <p:cNvSpPr/>
          <p:nvPr/>
        </p:nvSpPr>
        <p:spPr>
          <a:xfrm>
            <a:off x="6911109" y="5763491"/>
            <a:ext cx="611909" cy="129309"/>
          </a:xfrm>
          <a:custGeom>
            <a:avLst/>
            <a:gdLst>
              <a:gd name="connsiteX0" fmla="*/ 611909 w 611909"/>
              <a:gd name="connsiteY0" fmla="*/ 0 h 129309"/>
              <a:gd name="connsiteX1" fmla="*/ 85436 w 611909"/>
              <a:gd name="connsiteY1" fmla="*/ 110836 h 129309"/>
              <a:gd name="connsiteX2" fmla="*/ 99291 w 611909"/>
              <a:gd name="connsiteY2" fmla="*/ 110836 h 1293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11909" h="129309">
                <a:moveTo>
                  <a:pt x="611909" y="0"/>
                </a:moveTo>
                <a:lnTo>
                  <a:pt x="85436" y="110836"/>
                </a:lnTo>
                <a:cubicBezTo>
                  <a:pt x="0" y="129309"/>
                  <a:pt x="49645" y="120072"/>
                  <a:pt x="99291" y="110836"/>
                </a:cubicBez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7033491" y="2632364"/>
            <a:ext cx="309418" cy="466435"/>
          </a:xfrm>
          <a:custGeom>
            <a:avLst/>
            <a:gdLst>
              <a:gd name="connsiteX0" fmla="*/ 309418 w 309418"/>
              <a:gd name="connsiteY0" fmla="*/ 0 h 466435"/>
              <a:gd name="connsiteX1" fmla="*/ 46182 w 309418"/>
              <a:gd name="connsiteY1" fmla="*/ 401781 h 466435"/>
              <a:gd name="connsiteX2" fmla="*/ 32327 w 309418"/>
              <a:gd name="connsiteY2" fmla="*/ 387927 h 466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09418" h="466435">
                <a:moveTo>
                  <a:pt x="309418" y="0"/>
                </a:moveTo>
                <a:cubicBezTo>
                  <a:pt x="200891" y="168563"/>
                  <a:pt x="92364" y="337127"/>
                  <a:pt x="46182" y="401781"/>
                </a:cubicBezTo>
                <a:cubicBezTo>
                  <a:pt x="0" y="466435"/>
                  <a:pt x="16163" y="427181"/>
                  <a:pt x="32327" y="387927"/>
                </a:cubicBez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5527964" y="3616036"/>
            <a:ext cx="540327" cy="0"/>
          </a:xfrm>
          <a:custGeom>
            <a:avLst/>
            <a:gdLst>
              <a:gd name="connsiteX0" fmla="*/ 540327 w 540327"/>
              <a:gd name="connsiteY0" fmla="*/ 0 h 0"/>
              <a:gd name="connsiteX1" fmla="*/ 0 w 540327"/>
              <a:gd name="connsiteY1" fmla="*/ 0 h 0"/>
              <a:gd name="connsiteX2" fmla="*/ 0 w 540327"/>
              <a:gd name="connsiteY2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40327">
                <a:moveTo>
                  <a:pt x="540327" y="0"/>
                </a:moveTo>
                <a:lnTo>
                  <a:pt x="0" y="0"/>
                </a:lnTo>
                <a:lnTo>
                  <a:pt x="0" y="0"/>
                </a:ln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3650672" y="2987963"/>
            <a:ext cx="685801" cy="323273"/>
          </a:xfrm>
          <a:custGeom>
            <a:avLst/>
            <a:gdLst>
              <a:gd name="connsiteX0" fmla="*/ 685801 w 685801"/>
              <a:gd name="connsiteY0" fmla="*/ 323273 h 323273"/>
              <a:gd name="connsiteX1" fmla="*/ 90055 w 685801"/>
              <a:gd name="connsiteY1" fmla="*/ 46182 h 323273"/>
              <a:gd name="connsiteX2" fmla="*/ 145473 w 685801"/>
              <a:gd name="connsiteY2" fmla="*/ 46182 h 323273"/>
              <a:gd name="connsiteX3" fmla="*/ 145473 w 685801"/>
              <a:gd name="connsiteY3" fmla="*/ 46182 h 323273"/>
              <a:gd name="connsiteX4" fmla="*/ 131619 w 685801"/>
              <a:gd name="connsiteY4" fmla="*/ 32328 h 323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5801" h="323273">
                <a:moveTo>
                  <a:pt x="685801" y="323273"/>
                </a:moveTo>
                <a:lnTo>
                  <a:pt x="90055" y="46182"/>
                </a:lnTo>
                <a:cubicBezTo>
                  <a:pt x="0" y="0"/>
                  <a:pt x="145473" y="46182"/>
                  <a:pt x="145473" y="46182"/>
                </a:cubicBezTo>
                <a:lnTo>
                  <a:pt x="145473" y="46182"/>
                </a:lnTo>
                <a:lnTo>
                  <a:pt x="131619" y="32328"/>
                </a:ln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1759527" y="2604655"/>
            <a:ext cx="720437" cy="124690"/>
          </a:xfrm>
          <a:custGeom>
            <a:avLst/>
            <a:gdLst>
              <a:gd name="connsiteX0" fmla="*/ 720437 w 720437"/>
              <a:gd name="connsiteY0" fmla="*/ 124690 h 124690"/>
              <a:gd name="connsiteX1" fmla="*/ 0 w 720437"/>
              <a:gd name="connsiteY1" fmla="*/ 0 h 124690"/>
              <a:gd name="connsiteX2" fmla="*/ 0 w 720437"/>
              <a:gd name="connsiteY2" fmla="*/ 0 h 124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20437" h="124690">
                <a:moveTo>
                  <a:pt x="720437" y="124690"/>
                </a:moveTo>
                <a:lnTo>
                  <a:pt x="0" y="0"/>
                </a:lnTo>
                <a:lnTo>
                  <a:pt x="0" y="0"/>
                </a:ln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1039091" y="3352800"/>
            <a:ext cx="220541" cy="508248"/>
          </a:xfrm>
          <a:custGeom>
            <a:avLst/>
            <a:gdLst>
              <a:gd name="connsiteX0" fmla="*/ 0 w 221673"/>
              <a:gd name="connsiteY0" fmla="*/ 0 h 651164"/>
              <a:gd name="connsiteX1" fmla="*/ 221673 w 221673"/>
              <a:gd name="connsiteY1" fmla="*/ 651164 h 651164"/>
              <a:gd name="connsiteX2" fmla="*/ 221673 w 221673"/>
              <a:gd name="connsiteY2" fmla="*/ 651164 h 651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21673" h="651164">
                <a:moveTo>
                  <a:pt x="0" y="0"/>
                </a:moveTo>
                <a:lnTo>
                  <a:pt x="221673" y="651164"/>
                </a:lnTo>
                <a:lnTo>
                  <a:pt x="221673" y="651164"/>
                </a:ln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1979712" y="4725144"/>
            <a:ext cx="504056" cy="21602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5" name="Volný tvar 24"/>
          <p:cNvSpPr/>
          <p:nvPr/>
        </p:nvSpPr>
        <p:spPr>
          <a:xfrm>
            <a:off x="3616036" y="5555673"/>
            <a:ext cx="360219" cy="152400"/>
          </a:xfrm>
          <a:custGeom>
            <a:avLst/>
            <a:gdLst>
              <a:gd name="connsiteX0" fmla="*/ 0 w 360219"/>
              <a:gd name="connsiteY0" fmla="*/ 0 h 152400"/>
              <a:gd name="connsiteX1" fmla="*/ 360219 w 360219"/>
              <a:gd name="connsiteY1" fmla="*/ 152400 h 152400"/>
              <a:gd name="connsiteX2" fmla="*/ 360219 w 360219"/>
              <a:gd name="connsiteY2" fmla="*/ 152400 h 152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60219" h="152400">
                <a:moveTo>
                  <a:pt x="0" y="0"/>
                </a:moveTo>
                <a:lnTo>
                  <a:pt x="360219" y="152400"/>
                </a:lnTo>
                <a:lnTo>
                  <a:pt x="360219" y="152400"/>
                </a:ln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5292436" y="5818909"/>
            <a:ext cx="484909" cy="27709"/>
          </a:xfrm>
          <a:custGeom>
            <a:avLst/>
            <a:gdLst>
              <a:gd name="connsiteX0" fmla="*/ 0 w 484909"/>
              <a:gd name="connsiteY0" fmla="*/ 0 h 27709"/>
              <a:gd name="connsiteX1" fmla="*/ 484909 w 484909"/>
              <a:gd name="connsiteY1" fmla="*/ 27709 h 27709"/>
              <a:gd name="connsiteX2" fmla="*/ 484909 w 484909"/>
              <a:gd name="connsiteY2" fmla="*/ 27709 h 27709"/>
              <a:gd name="connsiteX3" fmla="*/ 457200 w 484909"/>
              <a:gd name="connsiteY3" fmla="*/ 27709 h 27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4909" h="27709">
                <a:moveTo>
                  <a:pt x="0" y="0"/>
                </a:moveTo>
                <a:lnTo>
                  <a:pt x="484909" y="27709"/>
                </a:lnTo>
                <a:lnTo>
                  <a:pt x="484909" y="27709"/>
                </a:lnTo>
                <a:lnTo>
                  <a:pt x="457200" y="27709"/>
                </a:ln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3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2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1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2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0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0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8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9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52  +  4  =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22  +  5  =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492896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85  +  3  =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501008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51  +  6  =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509120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34  +  2  =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5517232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63  +  6  =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99992" y="476672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23  +  2  =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99992" y="1412776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72  +  6  =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99992" y="2420888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67  +  2  =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99992" y="3429000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42  +  3  =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4509120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53  +  6  =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5589240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92  +  4  =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27784" y="548680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56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27784" y="1484784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27</a:t>
            </a:r>
            <a:endParaRPr lang="cs-CZ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27784" y="2492896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88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55776" y="3501008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57</a:t>
            </a:r>
            <a:endParaRPr lang="cs-CZ" sz="4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55776" y="4509120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3</a:t>
            </a:r>
            <a:r>
              <a:rPr lang="cs-CZ" sz="4000" dirty="0" smtClean="0"/>
              <a:t>6</a:t>
            </a:r>
            <a:endParaRPr lang="cs-CZ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55776" y="5517232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69</a:t>
            </a:r>
            <a:endParaRPr lang="cs-CZ" sz="4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660232" y="476672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25</a:t>
            </a:r>
            <a:endParaRPr lang="cs-CZ" sz="4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588224" y="1412776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78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588224" y="2420888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69</a:t>
            </a:r>
            <a:endParaRPr lang="cs-CZ" sz="4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660232" y="3429000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45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660232" y="4509120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59</a:t>
            </a:r>
            <a:endParaRPr lang="cs-CZ" sz="4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660232" y="5517232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9</a:t>
            </a:r>
            <a:r>
              <a:rPr lang="cs-CZ" sz="4000" dirty="0" smtClean="0"/>
              <a:t>6</a:t>
            </a:r>
            <a:endParaRPr lang="cs-CZ" sz="4000" dirty="0"/>
          </a:p>
        </p:txBody>
      </p:sp>
      <p:pic>
        <p:nvPicPr>
          <p:cNvPr id="2051" name="Picture 3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</a:blip>
          <a:srcRect l="19310" t="15750" r="9816" b="17314"/>
          <a:stretch>
            <a:fillRect/>
          </a:stretch>
        </p:blipFill>
        <p:spPr bwMode="auto">
          <a:xfrm>
            <a:off x="2411760" y="188640"/>
            <a:ext cx="1296144" cy="1224136"/>
          </a:xfrm>
          <a:prstGeom prst="rect">
            <a:avLst/>
          </a:prstGeom>
          <a:noFill/>
        </p:spPr>
      </p:pic>
      <p:pic>
        <p:nvPicPr>
          <p:cNvPr id="28" name="Picture 3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</a:blip>
          <a:srcRect l="19310" t="15750" r="9816" b="17314"/>
          <a:stretch>
            <a:fillRect/>
          </a:stretch>
        </p:blipFill>
        <p:spPr bwMode="auto">
          <a:xfrm>
            <a:off x="2411760" y="2204864"/>
            <a:ext cx="1296144" cy="1224136"/>
          </a:xfrm>
          <a:prstGeom prst="rect">
            <a:avLst/>
          </a:prstGeom>
          <a:noFill/>
        </p:spPr>
      </p:pic>
      <p:pic>
        <p:nvPicPr>
          <p:cNvPr id="29" name="Picture 3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</a:blip>
          <a:srcRect l="19310" t="15750" r="9816" b="17314"/>
          <a:stretch>
            <a:fillRect/>
          </a:stretch>
        </p:blipFill>
        <p:spPr bwMode="auto">
          <a:xfrm>
            <a:off x="2411760" y="4293096"/>
            <a:ext cx="1296144" cy="1224136"/>
          </a:xfrm>
          <a:prstGeom prst="rect">
            <a:avLst/>
          </a:prstGeom>
          <a:noFill/>
        </p:spPr>
      </p:pic>
      <p:pic>
        <p:nvPicPr>
          <p:cNvPr id="30" name="Picture 3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</a:blip>
          <a:srcRect l="19310" t="15750" r="9816" b="17314"/>
          <a:stretch>
            <a:fillRect/>
          </a:stretch>
        </p:blipFill>
        <p:spPr bwMode="auto">
          <a:xfrm>
            <a:off x="6444208" y="3212976"/>
            <a:ext cx="1296144" cy="1224136"/>
          </a:xfrm>
          <a:prstGeom prst="rect">
            <a:avLst/>
          </a:prstGeom>
          <a:noFill/>
        </p:spPr>
      </p:pic>
      <p:pic>
        <p:nvPicPr>
          <p:cNvPr id="31" name="Picture 3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</a:blip>
          <a:srcRect l="19310" t="15750" r="9816" b="17314"/>
          <a:stretch>
            <a:fillRect/>
          </a:stretch>
        </p:blipFill>
        <p:spPr bwMode="auto">
          <a:xfrm>
            <a:off x="6444208" y="1124744"/>
            <a:ext cx="1296144" cy="1224136"/>
          </a:xfrm>
          <a:prstGeom prst="rect">
            <a:avLst/>
          </a:prstGeom>
          <a:noFill/>
        </p:spPr>
      </p:pic>
      <p:pic>
        <p:nvPicPr>
          <p:cNvPr id="32" name="Picture 3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</a:blip>
          <a:srcRect l="19310" t="15750" r="9816" b="17314"/>
          <a:stretch>
            <a:fillRect/>
          </a:stretch>
        </p:blipFill>
        <p:spPr bwMode="auto">
          <a:xfrm>
            <a:off x="6516216" y="5229200"/>
            <a:ext cx="1296144" cy="1224136"/>
          </a:xfrm>
          <a:prstGeom prst="rect">
            <a:avLst/>
          </a:prstGeom>
          <a:noFill/>
        </p:spPr>
      </p:pic>
      <p:pic>
        <p:nvPicPr>
          <p:cNvPr id="2055" name="Picture 7" descr="Zobrazit podrobn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11812" b="17314"/>
          <a:stretch>
            <a:fillRect/>
          </a:stretch>
        </p:blipFill>
        <p:spPr bwMode="auto">
          <a:xfrm rot="20238020">
            <a:off x="2374998" y="3083596"/>
            <a:ext cx="1828800" cy="1296144"/>
          </a:xfrm>
          <a:prstGeom prst="rect">
            <a:avLst/>
          </a:prstGeom>
          <a:noFill/>
        </p:spPr>
      </p:pic>
      <p:pic>
        <p:nvPicPr>
          <p:cNvPr id="34" name="Picture 7" descr="Zobrazit podrobn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11812" b="17314"/>
          <a:stretch>
            <a:fillRect/>
          </a:stretch>
        </p:blipFill>
        <p:spPr bwMode="auto">
          <a:xfrm rot="20238020">
            <a:off x="2374998" y="995366"/>
            <a:ext cx="1828800" cy="1296144"/>
          </a:xfrm>
          <a:prstGeom prst="rect">
            <a:avLst/>
          </a:prstGeom>
          <a:noFill/>
        </p:spPr>
      </p:pic>
      <p:pic>
        <p:nvPicPr>
          <p:cNvPr id="35" name="Picture 7" descr="Zobrazit podrobn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11812" b="17314"/>
          <a:stretch>
            <a:fillRect/>
          </a:stretch>
        </p:blipFill>
        <p:spPr bwMode="auto">
          <a:xfrm rot="20238020">
            <a:off x="2447006" y="5027812"/>
            <a:ext cx="1828800" cy="1296144"/>
          </a:xfrm>
          <a:prstGeom prst="rect">
            <a:avLst/>
          </a:prstGeom>
          <a:noFill/>
        </p:spPr>
      </p:pic>
      <p:pic>
        <p:nvPicPr>
          <p:cNvPr id="36" name="Picture 7" descr="Zobrazit podrobn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11812" b="17314"/>
          <a:stretch>
            <a:fillRect/>
          </a:stretch>
        </p:blipFill>
        <p:spPr bwMode="auto">
          <a:xfrm rot="20238020">
            <a:off x="6407447" y="59260"/>
            <a:ext cx="1828800" cy="1296144"/>
          </a:xfrm>
          <a:prstGeom prst="rect">
            <a:avLst/>
          </a:prstGeom>
          <a:noFill/>
        </p:spPr>
      </p:pic>
      <p:pic>
        <p:nvPicPr>
          <p:cNvPr id="37" name="Picture 7" descr="Zobrazit podrobn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11812" b="17314"/>
          <a:stretch>
            <a:fillRect/>
          </a:stretch>
        </p:blipFill>
        <p:spPr bwMode="auto">
          <a:xfrm rot="20238020">
            <a:off x="6479454" y="2003476"/>
            <a:ext cx="1828800" cy="1296144"/>
          </a:xfrm>
          <a:prstGeom prst="rect">
            <a:avLst/>
          </a:prstGeom>
          <a:noFill/>
        </p:spPr>
      </p:pic>
      <p:pic>
        <p:nvPicPr>
          <p:cNvPr id="38" name="Picture 7" descr="Zobrazit podrobn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11812" b="17314"/>
          <a:stretch>
            <a:fillRect/>
          </a:stretch>
        </p:blipFill>
        <p:spPr bwMode="auto">
          <a:xfrm rot="20238020">
            <a:off x="6479454" y="4019700"/>
            <a:ext cx="1828800" cy="1296144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3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30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3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3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3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3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1369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Počítej do školního sešitu: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412776"/>
            <a:ext cx="187220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32 + 5 =</a:t>
            </a:r>
          </a:p>
          <a:p>
            <a:endParaRPr lang="cs-CZ" sz="2800" dirty="0" smtClean="0"/>
          </a:p>
          <a:p>
            <a:r>
              <a:rPr lang="cs-CZ" sz="2800" dirty="0" smtClean="0"/>
              <a:t>43 + 5 =</a:t>
            </a:r>
          </a:p>
          <a:p>
            <a:endParaRPr lang="cs-CZ" sz="2800" dirty="0" smtClean="0"/>
          </a:p>
          <a:p>
            <a:r>
              <a:rPr lang="cs-CZ" sz="2800" dirty="0" smtClean="0"/>
              <a:t>37 + 1 = </a:t>
            </a:r>
          </a:p>
          <a:p>
            <a:endParaRPr lang="cs-CZ" sz="2800" dirty="0" smtClean="0"/>
          </a:p>
          <a:p>
            <a:r>
              <a:rPr lang="cs-CZ" sz="2800" dirty="0" smtClean="0"/>
              <a:t>44 + 3 =</a:t>
            </a:r>
          </a:p>
          <a:p>
            <a:endParaRPr lang="cs-CZ" sz="2800" dirty="0" smtClean="0"/>
          </a:p>
          <a:p>
            <a:r>
              <a:rPr lang="cs-CZ" sz="2800" dirty="0" smtClean="0"/>
              <a:t>73 + 6 =</a:t>
            </a:r>
          </a:p>
          <a:p>
            <a:endParaRPr lang="cs-CZ" sz="2800" dirty="0" smtClean="0"/>
          </a:p>
          <a:p>
            <a:r>
              <a:rPr lang="cs-CZ" sz="2800" dirty="0" smtClean="0"/>
              <a:t>34 + 5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19872" y="1412776"/>
            <a:ext cx="187220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55 + 4 =</a:t>
            </a:r>
          </a:p>
          <a:p>
            <a:endParaRPr lang="cs-CZ" sz="2800" dirty="0" smtClean="0"/>
          </a:p>
          <a:p>
            <a:r>
              <a:rPr lang="cs-CZ" sz="2800" dirty="0" smtClean="0"/>
              <a:t>52 + 6 =</a:t>
            </a:r>
          </a:p>
          <a:p>
            <a:endParaRPr lang="cs-CZ" sz="2800" dirty="0" smtClean="0"/>
          </a:p>
          <a:p>
            <a:r>
              <a:rPr lang="cs-CZ" sz="2800" dirty="0" smtClean="0"/>
              <a:t>63 + 3 = </a:t>
            </a:r>
          </a:p>
          <a:p>
            <a:endParaRPr lang="cs-CZ" sz="2800" dirty="0" smtClean="0"/>
          </a:p>
          <a:p>
            <a:r>
              <a:rPr lang="cs-CZ" sz="2800" dirty="0" smtClean="0"/>
              <a:t>72 + 3 =</a:t>
            </a:r>
          </a:p>
          <a:p>
            <a:endParaRPr lang="cs-CZ" sz="2800" dirty="0" smtClean="0"/>
          </a:p>
          <a:p>
            <a:r>
              <a:rPr lang="cs-CZ" sz="2800" dirty="0" smtClean="0"/>
              <a:t>93 + 5 =</a:t>
            </a:r>
          </a:p>
          <a:p>
            <a:endParaRPr lang="cs-CZ" sz="2800" dirty="0" smtClean="0"/>
          </a:p>
          <a:p>
            <a:r>
              <a:rPr lang="cs-CZ" sz="2800" dirty="0" smtClean="0"/>
              <a:t>81 + 5 =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96136" y="1412776"/>
            <a:ext cx="187220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33 + 5 =</a:t>
            </a:r>
          </a:p>
          <a:p>
            <a:endParaRPr lang="cs-CZ" sz="2800" dirty="0" smtClean="0"/>
          </a:p>
          <a:p>
            <a:r>
              <a:rPr lang="cs-CZ" sz="2800" dirty="0" smtClean="0"/>
              <a:t>42 + 5 =</a:t>
            </a:r>
          </a:p>
          <a:p>
            <a:endParaRPr lang="cs-CZ" sz="2800" dirty="0" smtClean="0"/>
          </a:p>
          <a:p>
            <a:r>
              <a:rPr lang="cs-CZ" sz="2800" dirty="0" smtClean="0"/>
              <a:t>34 + 2 = </a:t>
            </a:r>
          </a:p>
          <a:p>
            <a:endParaRPr lang="cs-CZ" sz="2800" dirty="0" smtClean="0"/>
          </a:p>
          <a:p>
            <a:r>
              <a:rPr lang="cs-CZ" sz="2800" dirty="0" smtClean="0"/>
              <a:t>41 + 3 =</a:t>
            </a:r>
          </a:p>
          <a:p>
            <a:endParaRPr lang="cs-CZ" sz="2800" dirty="0" smtClean="0"/>
          </a:p>
          <a:p>
            <a:r>
              <a:rPr lang="cs-CZ" sz="2800" dirty="0" smtClean="0"/>
              <a:t>73 + 4 =</a:t>
            </a:r>
          </a:p>
          <a:p>
            <a:endParaRPr lang="cs-CZ" sz="2800" dirty="0" smtClean="0"/>
          </a:p>
          <a:p>
            <a:r>
              <a:rPr lang="cs-CZ" sz="2800" dirty="0" smtClean="0"/>
              <a:t>32 + 2 =</a:t>
            </a:r>
            <a:endParaRPr lang="cs-CZ" sz="28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340768"/>
            <a:ext cx="237626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32 + 5 = </a:t>
            </a:r>
            <a:r>
              <a:rPr lang="cs-CZ" sz="2800" dirty="0" smtClean="0">
                <a:solidFill>
                  <a:srgbClr val="FF0000"/>
                </a:solidFill>
              </a:rPr>
              <a:t>37</a:t>
            </a:r>
          </a:p>
          <a:p>
            <a:endParaRPr lang="cs-CZ" sz="2800" dirty="0" smtClean="0"/>
          </a:p>
          <a:p>
            <a:r>
              <a:rPr lang="cs-CZ" sz="2800" dirty="0" smtClean="0"/>
              <a:t>43 + 5 = </a:t>
            </a:r>
            <a:r>
              <a:rPr lang="cs-CZ" sz="2800" dirty="0" smtClean="0">
                <a:solidFill>
                  <a:srgbClr val="FF0000"/>
                </a:solidFill>
              </a:rPr>
              <a:t>48</a:t>
            </a:r>
          </a:p>
          <a:p>
            <a:endParaRPr lang="cs-CZ" sz="2800" dirty="0" smtClean="0"/>
          </a:p>
          <a:p>
            <a:r>
              <a:rPr lang="cs-CZ" sz="2800" dirty="0" smtClean="0"/>
              <a:t>37 + 1 = </a:t>
            </a:r>
            <a:r>
              <a:rPr lang="cs-CZ" sz="2800" dirty="0" smtClean="0">
                <a:solidFill>
                  <a:srgbClr val="FF0000"/>
                </a:solidFill>
              </a:rPr>
              <a:t>38</a:t>
            </a:r>
          </a:p>
          <a:p>
            <a:endParaRPr lang="cs-CZ" sz="2800" dirty="0" smtClean="0"/>
          </a:p>
          <a:p>
            <a:r>
              <a:rPr lang="cs-CZ" sz="2800" dirty="0" smtClean="0"/>
              <a:t>44 + 3 = </a:t>
            </a:r>
            <a:r>
              <a:rPr lang="cs-CZ" sz="2800" dirty="0" smtClean="0">
                <a:solidFill>
                  <a:srgbClr val="FF0000"/>
                </a:solidFill>
              </a:rPr>
              <a:t>47</a:t>
            </a:r>
          </a:p>
          <a:p>
            <a:endParaRPr lang="cs-CZ" sz="2800" dirty="0" smtClean="0"/>
          </a:p>
          <a:p>
            <a:r>
              <a:rPr lang="cs-CZ" sz="2800" dirty="0" smtClean="0"/>
              <a:t>73 + 6 = </a:t>
            </a:r>
            <a:r>
              <a:rPr lang="cs-CZ" sz="2800" dirty="0" smtClean="0">
                <a:solidFill>
                  <a:srgbClr val="FF0000"/>
                </a:solidFill>
              </a:rPr>
              <a:t>79</a:t>
            </a:r>
          </a:p>
          <a:p>
            <a:endParaRPr lang="cs-CZ" sz="2800" dirty="0" smtClean="0"/>
          </a:p>
          <a:p>
            <a:r>
              <a:rPr lang="cs-CZ" sz="2800" dirty="0" smtClean="0"/>
              <a:t>34 + 5 = </a:t>
            </a:r>
            <a:r>
              <a:rPr lang="cs-CZ" sz="2800" dirty="0" smtClean="0">
                <a:solidFill>
                  <a:srgbClr val="FF0000"/>
                </a:solidFill>
              </a:rPr>
              <a:t>39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260648"/>
            <a:ext cx="80648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Kontrola, zda jste počítali správně: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87824" y="1412776"/>
            <a:ext cx="187220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55 + 4 = </a:t>
            </a:r>
            <a:r>
              <a:rPr lang="cs-CZ" sz="2800" dirty="0" smtClean="0">
                <a:solidFill>
                  <a:srgbClr val="FF0000"/>
                </a:solidFill>
              </a:rPr>
              <a:t>59</a:t>
            </a:r>
          </a:p>
          <a:p>
            <a:endParaRPr lang="cs-CZ" sz="2800" dirty="0" smtClean="0"/>
          </a:p>
          <a:p>
            <a:r>
              <a:rPr lang="cs-CZ" sz="2800" dirty="0" smtClean="0"/>
              <a:t>52 + 6 = </a:t>
            </a:r>
            <a:r>
              <a:rPr lang="cs-CZ" sz="2800" dirty="0" smtClean="0">
                <a:solidFill>
                  <a:srgbClr val="FF0000"/>
                </a:solidFill>
              </a:rPr>
              <a:t>58</a:t>
            </a:r>
          </a:p>
          <a:p>
            <a:endParaRPr lang="cs-CZ" sz="2800" dirty="0" smtClean="0"/>
          </a:p>
          <a:p>
            <a:r>
              <a:rPr lang="cs-CZ" sz="2800" dirty="0" smtClean="0"/>
              <a:t>63 + 3 = </a:t>
            </a:r>
            <a:r>
              <a:rPr lang="cs-CZ" sz="2800" dirty="0" smtClean="0">
                <a:solidFill>
                  <a:srgbClr val="FF0000"/>
                </a:solidFill>
              </a:rPr>
              <a:t>66</a:t>
            </a:r>
          </a:p>
          <a:p>
            <a:endParaRPr lang="cs-CZ" sz="2800" dirty="0" smtClean="0"/>
          </a:p>
          <a:p>
            <a:r>
              <a:rPr lang="cs-CZ" sz="2800" dirty="0" smtClean="0"/>
              <a:t>72 + 3 = </a:t>
            </a:r>
            <a:r>
              <a:rPr lang="cs-CZ" sz="2800" dirty="0" smtClean="0">
                <a:solidFill>
                  <a:srgbClr val="FF0000"/>
                </a:solidFill>
              </a:rPr>
              <a:t>75</a:t>
            </a:r>
          </a:p>
          <a:p>
            <a:endParaRPr lang="cs-CZ" sz="2800" dirty="0" smtClean="0"/>
          </a:p>
          <a:p>
            <a:r>
              <a:rPr lang="cs-CZ" sz="2800" dirty="0" smtClean="0"/>
              <a:t>93 + 5 = </a:t>
            </a:r>
            <a:r>
              <a:rPr lang="cs-CZ" sz="2800" dirty="0" smtClean="0">
                <a:solidFill>
                  <a:srgbClr val="FF0000"/>
                </a:solidFill>
              </a:rPr>
              <a:t>98</a:t>
            </a:r>
          </a:p>
          <a:p>
            <a:endParaRPr lang="cs-CZ" sz="2800" dirty="0" smtClean="0"/>
          </a:p>
          <a:p>
            <a:r>
              <a:rPr lang="cs-CZ" sz="2800" dirty="0" smtClean="0"/>
              <a:t>81 + 5 = </a:t>
            </a:r>
            <a:r>
              <a:rPr lang="cs-CZ" sz="2800" dirty="0" smtClean="0">
                <a:solidFill>
                  <a:srgbClr val="FF0000"/>
                </a:solidFill>
              </a:rPr>
              <a:t>86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412776"/>
            <a:ext cx="187220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33 + 5 = </a:t>
            </a:r>
            <a:r>
              <a:rPr lang="cs-CZ" sz="2800" dirty="0" smtClean="0">
                <a:solidFill>
                  <a:srgbClr val="FF0000"/>
                </a:solidFill>
              </a:rPr>
              <a:t>38</a:t>
            </a:r>
          </a:p>
          <a:p>
            <a:endParaRPr lang="cs-CZ" sz="2800" dirty="0" smtClean="0"/>
          </a:p>
          <a:p>
            <a:r>
              <a:rPr lang="cs-CZ" sz="2800" dirty="0" smtClean="0"/>
              <a:t>42 + 5 = </a:t>
            </a:r>
            <a:r>
              <a:rPr lang="cs-CZ" sz="2800" dirty="0" smtClean="0">
                <a:solidFill>
                  <a:srgbClr val="FF0000"/>
                </a:solidFill>
              </a:rPr>
              <a:t>47</a:t>
            </a:r>
          </a:p>
          <a:p>
            <a:endParaRPr lang="cs-CZ" sz="2800" dirty="0" smtClean="0"/>
          </a:p>
          <a:p>
            <a:r>
              <a:rPr lang="cs-CZ" sz="2800" dirty="0" smtClean="0"/>
              <a:t>34 + 2 = </a:t>
            </a:r>
            <a:r>
              <a:rPr lang="cs-CZ" sz="2800" dirty="0" smtClean="0">
                <a:solidFill>
                  <a:srgbClr val="FF0000"/>
                </a:solidFill>
              </a:rPr>
              <a:t>36</a:t>
            </a:r>
          </a:p>
          <a:p>
            <a:endParaRPr lang="cs-CZ" sz="2800" dirty="0" smtClean="0"/>
          </a:p>
          <a:p>
            <a:r>
              <a:rPr lang="cs-CZ" sz="2800" dirty="0" smtClean="0"/>
              <a:t>41 + 3 = </a:t>
            </a:r>
            <a:r>
              <a:rPr lang="cs-CZ" sz="2800" dirty="0" smtClean="0">
                <a:solidFill>
                  <a:srgbClr val="FF0000"/>
                </a:solidFill>
              </a:rPr>
              <a:t>44</a:t>
            </a:r>
          </a:p>
          <a:p>
            <a:endParaRPr lang="cs-CZ" sz="2800" dirty="0" smtClean="0"/>
          </a:p>
          <a:p>
            <a:r>
              <a:rPr lang="cs-CZ" sz="2800" dirty="0" smtClean="0"/>
              <a:t>73 + 4 = </a:t>
            </a:r>
            <a:r>
              <a:rPr lang="cs-CZ" sz="2800" dirty="0" smtClean="0">
                <a:solidFill>
                  <a:srgbClr val="FF0000"/>
                </a:solidFill>
              </a:rPr>
              <a:t>77</a:t>
            </a:r>
          </a:p>
          <a:p>
            <a:endParaRPr lang="cs-CZ" sz="2800" dirty="0" smtClean="0"/>
          </a:p>
          <a:p>
            <a:r>
              <a:rPr lang="cs-CZ" sz="2800" dirty="0" smtClean="0"/>
              <a:t>32 + 2 = </a:t>
            </a:r>
            <a:r>
              <a:rPr lang="cs-CZ" sz="2800" dirty="0" smtClean="0">
                <a:solidFill>
                  <a:srgbClr val="FF0000"/>
                </a:solidFill>
              </a:rPr>
              <a:t>34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7411" name="Picture 3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424" t="7802" r="139" b="9512"/>
          <a:stretch>
            <a:fillRect/>
          </a:stretch>
        </p:blipFill>
        <p:spPr bwMode="auto">
          <a:xfrm rot="3110040">
            <a:off x="1078145" y="1687573"/>
            <a:ext cx="1800200" cy="1512168"/>
          </a:xfrm>
          <a:prstGeom prst="rect">
            <a:avLst/>
          </a:prstGeom>
          <a:noFill/>
        </p:spPr>
      </p:pic>
      <p:pic>
        <p:nvPicPr>
          <p:cNvPr id="8" name="Picture 3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1424" t="7802" r="139" b="9512"/>
          <a:stretch>
            <a:fillRect/>
          </a:stretch>
        </p:blipFill>
        <p:spPr bwMode="auto">
          <a:xfrm rot="3110040">
            <a:off x="1078146" y="4207852"/>
            <a:ext cx="1800200" cy="1512168"/>
          </a:xfrm>
          <a:prstGeom prst="rect">
            <a:avLst/>
          </a:prstGeom>
          <a:noFill/>
        </p:spPr>
      </p:pic>
      <p:pic>
        <p:nvPicPr>
          <p:cNvPr id="9" name="Picture 3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 l="1424" t="7802" r="139" b="9512"/>
          <a:stretch>
            <a:fillRect/>
          </a:stretch>
        </p:blipFill>
        <p:spPr bwMode="auto">
          <a:xfrm rot="3110040">
            <a:off x="3670432" y="1831588"/>
            <a:ext cx="1800200" cy="1512168"/>
          </a:xfrm>
          <a:prstGeom prst="rect">
            <a:avLst/>
          </a:prstGeom>
          <a:noFill/>
        </p:spPr>
      </p:pic>
      <p:pic>
        <p:nvPicPr>
          <p:cNvPr id="10" name="Picture 3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 l="1424" t="7802" r="139" b="9512"/>
          <a:stretch>
            <a:fillRect/>
          </a:stretch>
        </p:blipFill>
        <p:spPr bwMode="auto">
          <a:xfrm rot="3110040">
            <a:off x="3670433" y="4279859"/>
            <a:ext cx="1800200" cy="1512168"/>
          </a:xfrm>
          <a:prstGeom prst="rect">
            <a:avLst/>
          </a:prstGeom>
          <a:noFill/>
        </p:spPr>
      </p:pic>
      <p:pic>
        <p:nvPicPr>
          <p:cNvPr id="11" name="Picture 3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 l="1424" t="7802" r="139" b="9512"/>
          <a:stretch>
            <a:fillRect/>
          </a:stretch>
        </p:blipFill>
        <p:spPr bwMode="auto">
          <a:xfrm rot="3110040">
            <a:off x="6478745" y="1759580"/>
            <a:ext cx="1800200" cy="1512168"/>
          </a:xfrm>
          <a:prstGeom prst="rect">
            <a:avLst/>
          </a:prstGeom>
          <a:noFill/>
        </p:spPr>
      </p:pic>
      <p:pic>
        <p:nvPicPr>
          <p:cNvPr id="12" name="Picture 3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 l="1424" t="7802" r="139" b="9512"/>
          <a:stretch>
            <a:fillRect/>
          </a:stretch>
        </p:blipFill>
        <p:spPr bwMode="auto">
          <a:xfrm rot="3110040">
            <a:off x="6478744" y="4279860"/>
            <a:ext cx="1800200" cy="1512168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ZÁKLADNÍ ÚDAJE DUM: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DUM: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Radka Smetanová, ZŠ a MŠ Klášter Hradiště nad Jizerou 81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Období vytvoření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DUM: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1. pololetí školního roku 2011/2012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druhý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oblast: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 a její aplikace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obor: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Tematický okruh: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Čísla a početní operace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Téma : Sčítání do 100 bez přechodu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DUM byl vytvořen jako doprovodný materiál pro výklad v předmětu 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matematika ve druhém ročníku ZŠ.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Je určen k prezentaci pomocí datového projektoru nebo předvedení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na monitorech žáků.                       </a:t>
            </a: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20688"/>
            <a:ext cx="535601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Použitelné zdroje :</a:t>
            </a:r>
            <a:endParaRPr lang="cs-CZ" sz="5400" dirty="0"/>
          </a:p>
        </p:txBody>
      </p:sp>
      <p:sp>
        <p:nvSpPr>
          <p:cNvPr id="3" name="Obdélník 2"/>
          <p:cNvSpPr/>
          <p:nvPr/>
        </p:nvSpPr>
        <p:spPr>
          <a:xfrm>
            <a:off x="539552" y="2132856"/>
            <a:ext cx="7560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374</Words>
  <Application>Microsoft Office PowerPoint</Application>
  <PresentationFormat>Předvádění na obrazovce (4:3)</PresentationFormat>
  <Paragraphs>127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SČÍTÁNÍ DO 100 BEZ PŘECHODU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DO 100 BEZ PŘECHODU</dc:title>
  <dc:creator>pc</dc:creator>
  <cp:lastModifiedBy>User</cp:lastModifiedBy>
  <cp:revision>16</cp:revision>
  <dcterms:created xsi:type="dcterms:W3CDTF">2012-02-07T17:29:11Z</dcterms:created>
  <dcterms:modified xsi:type="dcterms:W3CDTF">2012-06-18T14:07:32Z</dcterms:modified>
</cp:coreProperties>
</file>