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98503A-4ED2-496B-B802-570AF9D0249A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6179F-800D-4AC9-8388-F1E8A55394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206680" cy="1470025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Zaokrouhlování čísel na statisíce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8064896" cy="1752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VY_32_INOVACE_09_</a:t>
            </a:r>
            <a:r>
              <a:rPr lang="cs-CZ" sz="2800" dirty="0" err="1" smtClean="0"/>
              <a:t>zaokrouhlovaniciselnastatisice</a:t>
            </a:r>
            <a:endParaRPr lang="cs-CZ" sz="2800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7129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Pokud chceme zaokrouhlit čísla</a:t>
            </a:r>
          </a:p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statisíce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, díváme se na číslo, které je umístěno na místě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desetitisíců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3933056"/>
            <a:ext cx="87484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Toto číslo zaokrouhlíme nahoru nebo dolů podle pravidel.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/>
              <a:t>z</a:t>
            </a:r>
            <a:r>
              <a:rPr lang="cs-CZ" sz="3200" dirty="0" smtClean="0"/>
              <a:t>aokrouhlování dolů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2474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( jestliže na místě </a:t>
            </a:r>
            <a:r>
              <a:rPr lang="cs-CZ" sz="2800" dirty="0" smtClean="0">
                <a:solidFill>
                  <a:srgbClr val="FF0000"/>
                </a:solidFill>
              </a:rPr>
              <a:t>desetitisíců</a:t>
            </a:r>
            <a:r>
              <a:rPr lang="cs-CZ" sz="2800" dirty="0" smtClean="0"/>
              <a:t> je číslice 0, 1, 2, 3, 4 )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84482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315 000 = 300 000    </a:t>
            </a:r>
            <a:r>
              <a:rPr lang="cs-CZ" sz="2800" dirty="0"/>
              <a:t>4</a:t>
            </a:r>
            <a:r>
              <a:rPr lang="cs-CZ" sz="2800" dirty="0" smtClean="0"/>
              <a:t>28 460 = 400 0000   533 527 = </a:t>
            </a:r>
            <a:r>
              <a:rPr lang="cs-CZ" sz="2800" dirty="0"/>
              <a:t>5</a:t>
            </a:r>
            <a:r>
              <a:rPr lang="cs-CZ" sz="2800" dirty="0" smtClean="0"/>
              <a:t>00 000      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996952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</a:t>
            </a:r>
            <a:r>
              <a:rPr lang="cs-CZ" sz="3200" dirty="0"/>
              <a:t>z</a:t>
            </a:r>
            <a:r>
              <a:rPr lang="cs-CZ" sz="3200" dirty="0" smtClean="0"/>
              <a:t>aokrouhlování nahoru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64502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( jestliže na místě </a:t>
            </a:r>
            <a:r>
              <a:rPr lang="cs-CZ" sz="2800" dirty="0" smtClean="0">
                <a:solidFill>
                  <a:srgbClr val="FF0000"/>
                </a:solidFill>
              </a:rPr>
              <a:t>desetitisíců</a:t>
            </a:r>
            <a:r>
              <a:rPr lang="cs-CZ" sz="2800" dirty="0" smtClean="0"/>
              <a:t> je číslice 5, 6, 7, 8, 9 )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65313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251 000 = 300 000    763 431 = 800 000      185 </a:t>
            </a:r>
            <a:r>
              <a:rPr lang="cs-CZ" sz="2800" dirty="0"/>
              <a:t>6</a:t>
            </a:r>
            <a:r>
              <a:rPr lang="cs-CZ" sz="2800" dirty="0" smtClean="0"/>
              <a:t>29 = 200 000      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1628800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1628800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1628800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4437112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4437112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4437112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1556792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155679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155679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4365104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4365104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4365104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Zaokrouhli na statisíce: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30963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389 729 =  400 000</a:t>
            </a:r>
          </a:p>
          <a:p>
            <a:endParaRPr lang="cs-CZ" sz="2800" dirty="0"/>
          </a:p>
          <a:p>
            <a:r>
              <a:rPr lang="cs-CZ" sz="2800" dirty="0" smtClean="0"/>
              <a:t>100 809 =  100 000</a:t>
            </a:r>
          </a:p>
          <a:p>
            <a:endParaRPr lang="cs-CZ" sz="2800" dirty="0"/>
          </a:p>
          <a:p>
            <a:r>
              <a:rPr lang="cs-CZ" sz="2800" dirty="0" smtClean="0"/>
              <a:t>526 000 =  500 000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484784"/>
            <a:ext cx="30963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672 240 =  700 000</a:t>
            </a:r>
          </a:p>
          <a:p>
            <a:endParaRPr lang="cs-CZ" sz="2800" dirty="0"/>
          </a:p>
          <a:p>
            <a:r>
              <a:rPr lang="cs-CZ" sz="2800" dirty="0" smtClean="0"/>
              <a:t> 265 840 =  300 000</a:t>
            </a:r>
          </a:p>
          <a:p>
            <a:endParaRPr lang="cs-CZ" sz="2800" dirty="0"/>
          </a:p>
          <a:p>
            <a:r>
              <a:rPr lang="cs-CZ" sz="2800" dirty="0" smtClean="0"/>
              <a:t> 931 375 =  900 000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4221088"/>
            <a:ext cx="31683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554 123 =  600 000</a:t>
            </a:r>
          </a:p>
          <a:p>
            <a:endParaRPr lang="cs-CZ" sz="2800" dirty="0"/>
          </a:p>
          <a:p>
            <a:r>
              <a:rPr lang="cs-CZ" sz="2800" dirty="0" smtClean="0"/>
              <a:t>231 888 =  200 000</a:t>
            </a:r>
          </a:p>
          <a:p>
            <a:endParaRPr lang="cs-CZ" sz="2800" dirty="0"/>
          </a:p>
          <a:p>
            <a:r>
              <a:rPr lang="cs-CZ" sz="2800" dirty="0" smtClean="0"/>
              <a:t>469 678 =  500 000</a:t>
            </a:r>
            <a:endParaRPr lang="cs-CZ" sz="2800" dirty="0"/>
          </a:p>
        </p:txBody>
      </p:sp>
      <p:pic>
        <p:nvPicPr>
          <p:cNvPr id="4099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-2374" b="25189"/>
          <a:stretch>
            <a:fillRect/>
          </a:stretch>
        </p:blipFill>
        <p:spPr bwMode="auto">
          <a:xfrm>
            <a:off x="2051720" y="1196752"/>
            <a:ext cx="1872208" cy="864096"/>
          </a:xfrm>
          <a:prstGeom prst="rect">
            <a:avLst/>
          </a:prstGeom>
          <a:noFill/>
        </p:spPr>
      </p:pic>
      <p:pic>
        <p:nvPicPr>
          <p:cNvPr id="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-2374" b="25189"/>
          <a:stretch>
            <a:fillRect/>
          </a:stretch>
        </p:blipFill>
        <p:spPr bwMode="auto">
          <a:xfrm>
            <a:off x="2051720" y="2132856"/>
            <a:ext cx="1872208" cy="864096"/>
          </a:xfrm>
          <a:prstGeom prst="rect">
            <a:avLst/>
          </a:prstGeom>
          <a:noFill/>
        </p:spPr>
      </p:pic>
      <p:pic>
        <p:nvPicPr>
          <p:cNvPr id="8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-2374" b="25189"/>
          <a:stretch>
            <a:fillRect/>
          </a:stretch>
        </p:blipFill>
        <p:spPr bwMode="auto">
          <a:xfrm>
            <a:off x="2051720" y="2924944"/>
            <a:ext cx="1872208" cy="864096"/>
          </a:xfrm>
          <a:prstGeom prst="rect">
            <a:avLst/>
          </a:prstGeom>
          <a:noFill/>
        </p:spPr>
      </p:pic>
      <p:pic>
        <p:nvPicPr>
          <p:cNvPr id="9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-2374" b="25189"/>
          <a:stretch>
            <a:fillRect/>
          </a:stretch>
        </p:blipFill>
        <p:spPr bwMode="auto">
          <a:xfrm>
            <a:off x="6228184" y="1196752"/>
            <a:ext cx="1872208" cy="864096"/>
          </a:xfrm>
          <a:prstGeom prst="rect">
            <a:avLst/>
          </a:prstGeom>
          <a:noFill/>
        </p:spPr>
      </p:pic>
      <p:pic>
        <p:nvPicPr>
          <p:cNvPr id="10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-2374" b="25189"/>
          <a:stretch>
            <a:fillRect/>
          </a:stretch>
        </p:blipFill>
        <p:spPr bwMode="auto">
          <a:xfrm>
            <a:off x="6228184" y="2060848"/>
            <a:ext cx="1872208" cy="864096"/>
          </a:xfrm>
          <a:prstGeom prst="rect">
            <a:avLst/>
          </a:prstGeom>
          <a:noFill/>
        </p:spPr>
      </p:pic>
      <p:pic>
        <p:nvPicPr>
          <p:cNvPr id="11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-2374" b="25189"/>
          <a:stretch>
            <a:fillRect/>
          </a:stretch>
        </p:blipFill>
        <p:spPr bwMode="auto">
          <a:xfrm>
            <a:off x="6228184" y="2924944"/>
            <a:ext cx="1872208" cy="864096"/>
          </a:xfrm>
          <a:prstGeom prst="rect">
            <a:avLst/>
          </a:prstGeom>
          <a:noFill/>
        </p:spPr>
      </p:pic>
      <p:pic>
        <p:nvPicPr>
          <p:cNvPr id="12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-2374" b="25189"/>
          <a:stretch>
            <a:fillRect/>
          </a:stretch>
        </p:blipFill>
        <p:spPr bwMode="auto">
          <a:xfrm>
            <a:off x="4211960" y="3933056"/>
            <a:ext cx="1872208" cy="864096"/>
          </a:xfrm>
          <a:prstGeom prst="rect">
            <a:avLst/>
          </a:prstGeom>
          <a:noFill/>
        </p:spPr>
      </p:pic>
      <p:pic>
        <p:nvPicPr>
          <p:cNvPr id="13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-2374" b="25189"/>
          <a:stretch>
            <a:fillRect/>
          </a:stretch>
        </p:blipFill>
        <p:spPr bwMode="auto">
          <a:xfrm>
            <a:off x="4211960" y="4797152"/>
            <a:ext cx="1872208" cy="864096"/>
          </a:xfrm>
          <a:prstGeom prst="rect">
            <a:avLst/>
          </a:prstGeom>
          <a:noFill/>
        </p:spPr>
      </p:pic>
      <p:pic>
        <p:nvPicPr>
          <p:cNvPr id="14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27562" r="-2374" b="25189"/>
          <a:stretch>
            <a:fillRect/>
          </a:stretch>
        </p:blipFill>
        <p:spPr bwMode="auto">
          <a:xfrm>
            <a:off x="4139952" y="5661248"/>
            <a:ext cx="1872208" cy="86409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763688" y="1196752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2060848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2924944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3933056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4797152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51920" y="5661248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1196752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2060848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40152" y="2924944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6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" dur="4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" dur="16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13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4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5" dur="16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20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1" dur="4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16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Zaokrouhli čísla na statisíce do školního sešitu: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33843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213 000 = 200 000</a:t>
            </a:r>
          </a:p>
          <a:p>
            <a:endParaRPr lang="cs-CZ" sz="3200" dirty="0"/>
          </a:p>
          <a:p>
            <a:r>
              <a:rPr lang="cs-CZ" sz="3200" dirty="0" smtClean="0"/>
              <a:t>362 100 = 400 000</a:t>
            </a:r>
          </a:p>
          <a:p>
            <a:endParaRPr lang="cs-CZ" sz="3200" dirty="0"/>
          </a:p>
          <a:p>
            <a:r>
              <a:rPr lang="cs-CZ" sz="3200" dirty="0" smtClean="0"/>
              <a:t>868 123 = 900 000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412776"/>
            <a:ext cx="33843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520 789 = 500 000</a:t>
            </a:r>
          </a:p>
          <a:p>
            <a:endParaRPr lang="cs-CZ" sz="3200" dirty="0"/>
          </a:p>
          <a:p>
            <a:r>
              <a:rPr lang="cs-CZ" sz="3200" dirty="0" smtClean="0"/>
              <a:t>712 456 = 700 000</a:t>
            </a:r>
          </a:p>
          <a:p>
            <a:endParaRPr lang="cs-CZ" sz="3200" dirty="0"/>
          </a:p>
          <a:p>
            <a:r>
              <a:rPr lang="cs-CZ" sz="3200" dirty="0" smtClean="0"/>
              <a:t>669 349 = 700 000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86916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Pokud máte všechny výsledky správně – úkol jste zvládli na jedničku !</a:t>
            </a:r>
            <a:endParaRPr lang="cs-CZ" sz="3600" dirty="0"/>
          </a:p>
        </p:txBody>
      </p:sp>
      <p:pic>
        <p:nvPicPr>
          <p:cNvPr id="6" name="Picture 9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9310" r="21628"/>
          <a:stretch>
            <a:fillRect/>
          </a:stretch>
        </p:blipFill>
        <p:spPr bwMode="auto">
          <a:xfrm>
            <a:off x="7812360" y="4725144"/>
            <a:ext cx="1080120" cy="1828800"/>
          </a:xfrm>
          <a:prstGeom prst="rect">
            <a:avLst/>
          </a:prstGeom>
          <a:noFill/>
        </p:spPr>
      </p:pic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217680">
            <a:off x="2174218" y="887201"/>
            <a:ext cx="1248464" cy="1248464"/>
          </a:xfrm>
          <a:prstGeom prst="rect">
            <a:avLst/>
          </a:prstGeom>
          <a:noFill/>
        </p:spPr>
      </p:pic>
      <p:pic>
        <p:nvPicPr>
          <p:cNvPr id="8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591322">
            <a:off x="2246225" y="2039330"/>
            <a:ext cx="1248464" cy="1248464"/>
          </a:xfrm>
          <a:prstGeom prst="rect">
            <a:avLst/>
          </a:prstGeom>
          <a:noFill/>
        </p:spPr>
      </p:pic>
      <p:pic>
        <p:nvPicPr>
          <p:cNvPr id="9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09645">
            <a:off x="2372610" y="3245834"/>
            <a:ext cx="1248464" cy="1248464"/>
          </a:xfrm>
          <a:prstGeom prst="rect">
            <a:avLst/>
          </a:prstGeom>
          <a:noFill/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4252" r="-2374" b="18811"/>
          <a:stretch>
            <a:fillRect/>
          </a:stretch>
        </p:blipFill>
        <p:spPr bwMode="auto">
          <a:xfrm>
            <a:off x="6444208" y="764704"/>
            <a:ext cx="1872208" cy="1224136"/>
          </a:xfrm>
          <a:prstGeom prst="rect">
            <a:avLst/>
          </a:prstGeom>
          <a:noFill/>
        </p:spPr>
      </p:pic>
      <p:pic>
        <p:nvPicPr>
          <p:cNvPr id="11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4252" r="-2374" b="18811"/>
          <a:stretch>
            <a:fillRect/>
          </a:stretch>
        </p:blipFill>
        <p:spPr bwMode="auto">
          <a:xfrm>
            <a:off x="6516216" y="1988840"/>
            <a:ext cx="1872208" cy="1224136"/>
          </a:xfrm>
          <a:prstGeom prst="rect">
            <a:avLst/>
          </a:prstGeom>
          <a:noFill/>
        </p:spPr>
      </p:pic>
      <p:pic>
        <p:nvPicPr>
          <p:cNvPr id="12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4252" r="-2374" b="18811"/>
          <a:stretch>
            <a:fillRect/>
          </a:stretch>
        </p:blipFill>
        <p:spPr bwMode="auto">
          <a:xfrm>
            <a:off x="6516216" y="3140968"/>
            <a:ext cx="1872208" cy="122413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907704" y="1196752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2132856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3140968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56176" y="1196752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2132856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56176" y="3140968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čtvrtý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Čísla a početní operace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Zaokrouhlování na statisíce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čtvrtém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352</Words>
  <Application>Microsoft Office PowerPoint</Application>
  <PresentationFormat>Předvádění na obrazovce (4:3)</PresentationFormat>
  <Paragraphs>87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Zaokrouhlování čísel na statisíce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Zaokrouhlování na statisíce</dc:title>
  <dc:creator>pc</dc:creator>
  <cp:lastModifiedBy>pc</cp:lastModifiedBy>
  <cp:revision>7</cp:revision>
  <dcterms:created xsi:type="dcterms:W3CDTF">2012-02-11T21:52:55Z</dcterms:created>
  <dcterms:modified xsi:type="dcterms:W3CDTF">2012-02-16T19:07:54Z</dcterms:modified>
</cp:coreProperties>
</file>