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12A88-C021-44CA-8AED-04690BEB50C8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71CA-FC19-4DC0-9791-9CDB32458D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12A88-C021-44CA-8AED-04690BEB50C8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71CA-FC19-4DC0-9791-9CDB32458D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12A88-C021-44CA-8AED-04690BEB50C8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71CA-FC19-4DC0-9791-9CDB32458D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12A88-C021-44CA-8AED-04690BEB50C8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71CA-FC19-4DC0-9791-9CDB32458D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12A88-C021-44CA-8AED-04690BEB50C8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71CA-FC19-4DC0-9791-9CDB32458D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12A88-C021-44CA-8AED-04690BEB50C8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71CA-FC19-4DC0-9791-9CDB32458D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12A88-C021-44CA-8AED-04690BEB50C8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71CA-FC19-4DC0-9791-9CDB32458D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12A88-C021-44CA-8AED-04690BEB50C8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71CA-FC19-4DC0-9791-9CDB32458D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12A88-C021-44CA-8AED-04690BEB50C8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71CA-FC19-4DC0-9791-9CDB32458D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12A88-C021-44CA-8AED-04690BEB50C8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71CA-FC19-4DC0-9791-9CDB32458D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412A88-C021-44CA-8AED-04690BEB50C8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871CA-FC19-4DC0-9791-9CDB32458D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412A88-C021-44CA-8AED-04690BEB50C8}" type="datetimeFigureOut">
              <a:rPr lang="cs-CZ" smtClean="0"/>
              <a:pPr/>
              <a:t>16.2.2012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8871CA-FC19-4DC0-9791-9CDB32458D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916832"/>
            <a:ext cx="7774632" cy="3096344"/>
          </a:xfrm>
        </p:spPr>
        <p:txBody>
          <a:bodyPr>
            <a:normAutofit/>
          </a:bodyPr>
          <a:lstStyle/>
          <a:p>
            <a:r>
              <a:rPr lang="cs-CZ" sz="4900" b="1" dirty="0" smtClean="0">
                <a:latin typeface="Times New Roman" pitchFamily="18" charset="0"/>
                <a:cs typeface="Times New Roman" pitchFamily="18" charset="0"/>
              </a:rPr>
              <a:t>Učíme se slovesa</a:t>
            </a:r>
            <a:br>
              <a:rPr lang="cs-CZ" sz="49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VY_32_INOVACE_03_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ucimeseslovesa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5517232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 descr="F:\1-Radka\LOGO NA ŠABLON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7920880" cy="1532549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0" y="594928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                          Vytvořeno v rámci v projektu „EU peníze školám“ </a:t>
            </a:r>
          </a:p>
          <a:p>
            <a:r>
              <a:rPr lang="cs-CZ" b="1" dirty="0" smtClean="0"/>
              <a:t>  OP VK oblast podpory 1.4 s názvem Zlepšení podmínek pro vzdělávání na základních školách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332656"/>
            <a:ext cx="2664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SLOVESA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59632" y="1196752"/>
            <a:ext cx="590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Pojmenuj, co osoby na obrázcích dělají.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348880"/>
            <a:ext cx="1828800" cy="1828800"/>
          </a:xfrm>
          <a:prstGeom prst="rect">
            <a:avLst/>
          </a:prstGeom>
          <a:noFill/>
        </p:spPr>
      </p:pic>
      <p:pic>
        <p:nvPicPr>
          <p:cNvPr id="1030" name="Picture 6" descr="Zobrazit podrobnost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2348880"/>
            <a:ext cx="1828800" cy="1828800"/>
          </a:xfrm>
          <a:prstGeom prst="rect">
            <a:avLst/>
          </a:prstGeom>
          <a:noFill/>
        </p:spPr>
      </p:pic>
      <p:pic>
        <p:nvPicPr>
          <p:cNvPr id="1032" name="Picture 8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2924944"/>
            <a:ext cx="1828800" cy="18288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467544" y="4509120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skáče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35896" y="4797152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tancují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020272" y="4293096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myje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620688"/>
            <a:ext cx="22621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SLOVESA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1556792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Pojmenuj, co zvířata na obrázcích dělají.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Kuře a vajíčko"/>
          <p:cNvPicPr>
            <a:picLocks noChangeAspect="1" noChangeArrowheads="1"/>
          </p:cNvPicPr>
          <p:nvPr/>
        </p:nvPicPr>
        <p:blipFill>
          <a:blip r:embed="rId2" cstate="print"/>
          <a:srcRect l="11812" r="13376"/>
          <a:stretch>
            <a:fillRect/>
          </a:stretch>
        </p:blipFill>
        <p:spPr bwMode="auto">
          <a:xfrm>
            <a:off x="755576" y="2348880"/>
            <a:ext cx="1656184" cy="2213811"/>
          </a:xfrm>
          <a:prstGeom prst="rect">
            <a:avLst/>
          </a:prstGeom>
          <a:noFill/>
        </p:spPr>
      </p:pic>
      <p:pic>
        <p:nvPicPr>
          <p:cNvPr id="15364" name="Picture 4" descr="Životní cyklus ry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3068960"/>
            <a:ext cx="1828800" cy="1828800"/>
          </a:xfrm>
          <a:prstGeom prst="rect">
            <a:avLst/>
          </a:prstGeom>
          <a:noFill/>
        </p:spPr>
      </p:pic>
      <p:pic>
        <p:nvPicPr>
          <p:cNvPr id="15368" name="Picture 8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 l="19687" r="17314"/>
          <a:stretch>
            <a:fillRect/>
          </a:stretch>
        </p:blipFill>
        <p:spPr bwMode="auto">
          <a:xfrm>
            <a:off x="7092280" y="2708920"/>
            <a:ext cx="1296144" cy="2057400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1043608" y="4581128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snáší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851920" y="5229200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plavou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236296" y="4869160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spí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Zobrazit podrobnost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212976"/>
            <a:ext cx="1828800" cy="1828800"/>
          </a:xfrm>
          <a:prstGeom prst="rect">
            <a:avLst/>
          </a:prstGeom>
          <a:noFill/>
        </p:spPr>
      </p:pic>
      <p:sp>
        <p:nvSpPr>
          <p:cNvPr id="3" name="Obdélník 2"/>
          <p:cNvSpPr/>
          <p:nvPr/>
        </p:nvSpPr>
        <p:spPr>
          <a:xfrm>
            <a:off x="899592" y="476672"/>
            <a:ext cx="24913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SLOVESA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11560" y="1484784"/>
            <a:ext cx="722505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Pojmenuj, co věci na obrázcích dělají.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6" name="Přímá spojovací čára 5"/>
          <p:cNvCxnSpPr/>
          <p:nvPr/>
        </p:nvCxnSpPr>
        <p:spPr>
          <a:xfrm rot="16200000" flipV="1">
            <a:off x="755576" y="3284984"/>
            <a:ext cx="28803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2483768" y="3212976"/>
            <a:ext cx="432048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 rot="10800000">
            <a:off x="467544" y="3573016"/>
            <a:ext cx="432048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 rot="16200000" flipV="1">
            <a:off x="935596" y="3248980"/>
            <a:ext cx="432048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čára 15"/>
          <p:cNvCxnSpPr/>
          <p:nvPr/>
        </p:nvCxnSpPr>
        <p:spPr>
          <a:xfrm rot="16200000" flipV="1">
            <a:off x="1943708" y="3104964"/>
            <a:ext cx="432048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rot="5400000" flipH="1" flipV="1">
            <a:off x="2267744" y="3068960"/>
            <a:ext cx="36004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88" name="Picture 4" descr="Zobrazit podrobnosti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588224" y="3068960"/>
            <a:ext cx="1828800" cy="1828800"/>
          </a:xfrm>
          <a:prstGeom prst="rect">
            <a:avLst/>
          </a:prstGeom>
          <a:noFill/>
        </p:spPr>
      </p:pic>
      <p:pic>
        <p:nvPicPr>
          <p:cNvPr id="16390" name="Picture 6" descr="Zobrazit podrobnosti"/>
          <p:cNvPicPr>
            <a:picLocks noChangeAspect="1" noChangeArrowheads="1"/>
          </p:cNvPicPr>
          <p:nvPr/>
        </p:nvPicPr>
        <p:blipFill>
          <a:blip r:embed="rId4" cstate="print"/>
          <a:srcRect l="11812" r="13376"/>
          <a:stretch>
            <a:fillRect/>
          </a:stretch>
        </p:blipFill>
        <p:spPr bwMode="auto">
          <a:xfrm>
            <a:off x="3923928" y="2708920"/>
            <a:ext cx="1368152" cy="1828800"/>
          </a:xfrm>
          <a:prstGeom prst="rect">
            <a:avLst/>
          </a:prstGeom>
          <a:noFill/>
        </p:spPr>
      </p:pic>
      <p:sp>
        <p:nvSpPr>
          <p:cNvPr id="23" name="TextovéPole 22"/>
          <p:cNvSpPr txBox="1"/>
          <p:nvPr/>
        </p:nvSpPr>
        <p:spPr>
          <a:xfrm>
            <a:off x="755576" y="5301208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zvoní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3923928" y="4797152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kouří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7092280" y="5157192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svítí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92696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SLOVESA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71600" y="1844824"/>
            <a:ext cx="75608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jsou slova, která nám říkají,  co osoby, zvířata a věci dělají nebo co se s nimi děje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260648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Najdi slovesa :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Elipsa 2"/>
          <p:cNvSpPr/>
          <p:nvPr/>
        </p:nvSpPr>
        <p:spPr>
          <a:xfrm>
            <a:off x="755576" y="1484784"/>
            <a:ext cx="1728192" cy="9361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kopat</a:t>
            </a:r>
            <a:endParaRPr lang="cs-CZ" sz="3200" dirty="0"/>
          </a:p>
        </p:txBody>
      </p:sp>
      <p:sp>
        <p:nvSpPr>
          <p:cNvPr id="4" name="Elipsa 3"/>
          <p:cNvSpPr/>
          <p:nvPr/>
        </p:nvSpPr>
        <p:spPr>
          <a:xfrm>
            <a:off x="2051720" y="2780928"/>
            <a:ext cx="1800200" cy="9361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krásný</a:t>
            </a:r>
            <a:endParaRPr lang="cs-CZ" sz="3200" dirty="0"/>
          </a:p>
        </p:txBody>
      </p:sp>
      <p:sp>
        <p:nvSpPr>
          <p:cNvPr id="5" name="Elipsa 4"/>
          <p:cNvSpPr/>
          <p:nvPr/>
        </p:nvSpPr>
        <p:spPr>
          <a:xfrm>
            <a:off x="1979712" y="5157192"/>
            <a:ext cx="1728192" cy="9361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nad</a:t>
            </a:r>
            <a:endParaRPr lang="cs-CZ" sz="3200" dirty="0"/>
          </a:p>
        </p:txBody>
      </p:sp>
      <p:sp>
        <p:nvSpPr>
          <p:cNvPr id="6" name="Elipsa 5"/>
          <p:cNvSpPr/>
          <p:nvPr/>
        </p:nvSpPr>
        <p:spPr>
          <a:xfrm>
            <a:off x="6444208" y="5229200"/>
            <a:ext cx="2088232" cy="9361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oblékat</a:t>
            </a:r>
            <a:endParaRPr lang="cs-CZ" sz="3200" dirty="0"/>
          </a:p>
        </p:txBody>
      </p:sp>
      <p:sp>
        <p:nvSpPr>
          <p:cNvPr id="7" name="Elipsa 6"/>
          <p:cNvSpPr/>
          <p:nvPr/>
        </p:nvSpPr>
        <p:spPr>
          <a:xfrm>
            <a:off x="4067944" y="4221088"/>
            <a:ext cx="1728192" cy="9361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cs typeface="Times New Roman" pitchFamily="18" charset="0"/>
              </a:rPr>
              <a:t>běží</a:t>
            </a:r>
            <a:endParaRPr lang="cs-CZ" sz="3200" dirty="0">
              <a:cs typeface="Times New Roman" pitchFamily="18" charset="0"/>
            </a:endParaRPr>
          </a:p>
        </p:txBody>
      </p:sp>
      <p:sp>
        <p:nvSpPr>
          <p:cNvPr id="8" name="Elipsa 7"/>
          <p:cNvSpPr/>
          <p:nvPr/>
        </p:nvSpPr>
        <p:spPr>
          <a:xfrm>
            <a:off x="6444208" y="1196752"/>
            <a:ext cx="1728192" cy="9361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leze</a:t>
            </a:r>
            <a:endParaRPr lang="cs-CZ" sz="3200" dirty="0"/>
          </a:p>
        </p:txBody>
      </p:sp>
      <p:sp>
        <p:nvSpPr>
          <p:cNvPr id="9" name="Elipsa 8"/>
          <p:cNvSpPr/>
          <p:nvPr/>
        </p:nvSpPr>
        <p:spPr>
          <a:xfrm>
            <a:off x="3995936" y="1772816"/>
            <a:ext cx="1728192" cy="9361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okolo</a:t>
            </a:r>
            <a:endParaRPr lang="cs-CZ" sz="3200" dirty="0"/>
          </a:p>
        </p:txBody>
      </p:sp>
      <p:sp>
        <p:nvSpPr>
          <p:cNvPr id="10" name="Elipsa 9"/>
          <p:cNvSpPr/>
          <p:nvPr/>
        </p:nvSpPr>
        <p:spPr>
          <a:xfrm>
            <a:off x="6516216" y="3140968"/>
            <a:ext cx="1944216" cy="9361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sobota</a:t>
            </a:r>
            <a:endParaRPr lang="cs-CZ" sz="3200" dirty="0"/>
          </a:p>
        </p:txBody>
      </p:sp>
      <p:sp>
        <p:nvSpPr>
          <p:cNvPr id="11" name="Elipsa 10"/>
          <p:cNvSpPr/>
          <p:nvPr/>
        </p:nvSpPr>
        <p:spPr>
          <a:xfrm>
            <a:off x="323528" y="3861048"/>
            <a:ext cx="1728192" cy="93610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cs typeface="Times New Roman" pitchFamily="18" charset="0"/>
              </a:rPr>
              <a:t>děda</a:t>
            </a:r>
            <a:endParaRPr lang="cs-CZ" sz="3200" dirty="0"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04664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Vypiš do školního sešitu pouze slovesa: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268760"/>
            <a:ext cx="792088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maluje, dobře, před, můj, šiješ, kniha, zelený,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most, aby, kulatý, vypařuje, haf, patnáct, pije, 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divadlo, křičel, když, cinkne, práce, vesele, a, váš, vystřihnout, nalepit, stromeček, tatínek, ale, nese, kohout, kapka, příjemná, vy, včera, 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zpíval, klouzačka, zamrzl, mňau, sníh, různý,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chlapci, několik, pod, poranil, když, mýdlo, i, 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pomáhají, štěstí, školní, jedna, kéž, umýval, 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rybářská, cestuješ, ježek, nechť,malovaný.</a:t>
            </a:r>
          </a:p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6120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ZÁKLADNÍ ÚDAJE DUM: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484784"/>
            <a:ext cx="864096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Autor DUM :  Radka Smetanová, ZŠ a MŠ Klášter Hradiště nad Jizerou 81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Období vytvoření DUM : 1. pololetí školního roku 2011/2012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Ročník : čtvrtý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Vzdělávací oblast : Jazyk a jazyková komunikace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Vzdělávací obor : Český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jazyk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a literatura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okruh : Jazyková výchova</a:t>
            </a:r>
          </a:p>
          <a:p>
            <a:pPr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Téma : Slovesa</a:t>
            </a:r>
          </a:p>
          <a:p>
            <a:pPr lvl="0"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DUM byl vytvořen jako doprovodný materiál pro výklad v předmětu  </a:t>
            </a:r>
          </a:p>
          <a:p>
            <a:pPr lvl="0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český jazyk ve čtvrtém ročníku ZŠ.</a:t>
            </a:r>
          </a:p>
          <a:p>
            <a:pPr lvl="0">
              <a:buFont typeface="Arial" pitchFamily="34" charset="0"/>
              <a:buChar char="•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Je určen k prezentaci pomocí datového projektoru nebo předvedení </a:t>
            </a:r>
          </a:p>
          <a:p>
            <a:pPr lvl="0"/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na monitorech žáků.                       </a:t>
            </a:r>
          </a:p>
          <a:p>
            <a:pPr lvl="0">
              <a:buFont typeface="Arial" pitchFamily="34" charset="0"/>
              <a:buChar char="•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buFont typeface="Arial" pitchFamily="34" charset="0"/>
              <a:buChar char="•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600" y="620688"/>
            <a:ext cx="535601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5400" dirty="0" smtClean="0"/>
              <a:t>Použitelné zdroje :</a:t>
            </a:r>
            <a:endParaRPr lang="cs-CZ" sz="5400" dirty="0"/>
          </a:p>
        </p:txBody>
      </p:sp>
      <p:sp>
        <p:nvSpPr>
          <p:cNvPr id="3" name="Obdélník 2"/>
          <p:cNvSpPr/>
          <p:nvPr/>
        </p:nvSpPr>
        <p:spPr>
          <a:xfrm>
            <a:off x="539552" y="2132856"/>
            <a:ext cx="7560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Použité obrázky jsou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screeny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z MS Office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Použité obrázky pocházejí z databáze obrázků MS Office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321</Words>
  <Application>Microsoft Office PowerPoint</Application>
  <PresentationFormat>Předvádění na obrazovce (4:3)</PresentationFormat>
  <Paragraphs>58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Učíme se slovesa  VY_32_INOVACE_03_ucimeseslovesa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JAZYK A JAZYKOVÁ KOMUNIKACE Začínáme se slovesy Radka Smetanová VY_INOVACE_32_ZACINAMESESLOVESY_</dc:title>
  <dc:creator>pc</dc:creator>
  <cp:lastModifiedBy>pc</cp:lastModifiedBy>
  <cp:revision>31</cp:revision>
  <dcterms:created xsi:type="dcterms:W3CDTF">2011-08-15T13:41:48Z</dcterms:created>
  <dcterms:modified xsi:type="dcterms:W3CDTF">2012-02-16T19:42:57Z</dcterms:modified>
</cp:coreProperties>
</file>