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0" r:id="rId2"/>
    <p:sldId id="261" r:id="rId3"/>
    <p:sldId id="256" r:id="rId4"/>
    <p:sldId id="257" r:id="rId5"/>
    <p:sldId id="258" r:id="rId6"/>
    <p:sldId id="263" r:id="rId7"/>
    <p:sldId id="264" r:id="rId8"/>
    <p:sldId id="259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7E7F8A-62D3-415E-859B-E69ADBFC5A17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F2F525-9A8F-4F4B-8CF5-57ACB7C428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199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 přečtení cen plní úkoly: nejlevnější,</a:t>
            </a:r>
            <a:r>
              <a:rPr lang="cs-CZ" baseline="0" dirty="0" smtClean="0"/>
              <a:t> nejdražší židle, ceny dvou, tří  libovolných židlí dohromady, o kolik  Kč je daná židle dražší – levnější než druhá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F2F525-9A8F-4F4B-8CF5-57ACB7C4289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pracují ve skupinách a vytvořené úkoly dají vyřešit </a:t>
            </a:r>
            <a:r>
              <a:rPr lang="cs-CZ" smtClean="0"/>
              <a:t>jiné skupině.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F2F525-9A8F-4F4B-8CF5-57ACB7C4289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28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9CE3A-CA17-4179-942C-8C023BDA7602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87ABF-2B62-41CA-9595-8DD1D9FC8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530"/>
            <a:ext cx="5148076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AUTOR: Mgr</a:t>
            </a:r>
            <a:r>
              <a:rPr lang="cs-CZ" sz="1600" dirty="0" smtClean="0">
                <a:cs typeface="Times New Roman" pitchFamily="18" charset="0"/>
              </a:rPr>
              <a:t>. Blanka </a:t>
            </a:r>
            <a:r>
              <a:rPr lang="cs-CZ" sz="1600" dirty="0">
                <a:cs typeface="Times New Roman" pitchFamily="18" charset="0"/>
              </a:rPr>
              <a:t>Vamberová</a:t>
            </a: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DATUM VYTVOŘENÍ: listopad 2011   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NÁZEV: </a:t>
            </a:r>
            <a:r>
              <a:rPr lang="cs-CZ" sz="1600" dirty="0" smtClean="0">
                <a:cs typeface="Times New Roman" pitchFamily="18" charset="0"/>
              </a:rPr>
              <a:t>VY_32_INOVACE_08_ </a:t>
            </a:r>
            <a:r>
              <a:rPr lang="cs-CZ" sz="1600" dirty="0" smtClean="0">
                <a:cs typeface="Times New Roman" pitchFamily="18" charset="0"/>
              </a:rPr>
              <a:t>Matematika ve 4. </a:t>
            </a:r>
            <a:r>
              <a:rPr lang="cs-CZ" sz="1600" smtClean="0">
                <a:cs typeface="Times New Roman" pitchFamily="18" charset="0"/>
              </a:rPr>
              <a:t>ročníku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VZDĚLÁVACÍ OBLAST: </a:t>
            </a:r>
            <a:r>
              <a:rPr lang="cs-CZ" sz="1600" dirty="0" smtClean="0">
                <a:cs typeface="Times New Roman" pitchFamily="18" charset="0"/>
              </a:rPr>
              <a:t>Matematika a její aplikace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TÉMA: </a:t>
            </a:r>
            <a:r>
              <a:rPr lang="cs-CZ" sz="1600" dirty="0" smtClean="0">
                <a:cs typeface="Times New Roman" pitchFamily="18" charset="0"/>
              </a:rPr>
              <a:t>Sčítání, odčítání čísel v oboru do 10 000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ČÍSLO PROJEKTU: CZ.1.07/1.4.00/21.1427 </a:t>
            </a:r>
            <a:endParaRPr lang="cs-CZ" sz="900" dirty="0"/>
          </a:p>
          <a:p>
            <a:pPr eaLnBrk="0" hangingPunct="0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340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                          Anotace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Materiál je určen k procvičování pamětného sčítání, odčítání v oboru do</a:t>
            </a:r>
          </a:p>
          <a:p>
            <a:pPr marL="0" indent="0">
              <a:buNone/>
            </a:pPr>
            <a:r>
              <a:rPr lang="cs-CZ" sz="2000" dirty="0" smtClean="0"/>
              <a:t>10 000, k rozvoji tvořivého myšlení v matematice</a:t>
            </a:r>
          </a:p>
        </p:txBody>
      </p:sp>
    </p:spTree>
    <p:extLst>
      <p:ext uri="{BB962C8B-B14F-4D97-AF65-F5344CB8AC3E}">
        <p14:creationId xmlns:p14="http://schemas.microsoft.com/office/powerpoint/2010/main" val="164226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Emanuel\AppData\Local\Microsoft\Windows\Temporary Internet Files\Content.IE5\RJORJA4F\MP9004120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143000"/>
            <a:ext cx="6400800" cy="4572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691680" y="116632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/>
              <a:t>     Nakupujeme nábytek</a:t>
            </a:r>
            <a:endParaRPr lang="cs-CZ" sz="4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manuel\AppData\Local\Microsoft\Windows\Temporary Internet Files\Content.IE5\6O2XI40L\MP900405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93096"/>
            <a:ext cx="1579653" cy="1708768"/>
          </a:xfrm>
          <a:prstGeom prst="rect">
            <a:avLst/>
          </a:prstGeom>
          <a:noFill/>
        </p:spPr>
      </p:pic>
      <p:pic>
        <p:nvPicPr>
          <p:cNvPr id="3075" name="Picture 3" descr="C:\Users\Emanuel\AppData\Local\Microsoft\Windows\Temporary Internet Files\Content.IE5\RJORJA4F\MP90040489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645024"/>
            <a:ext cx="2304256" cy="2520280"/>
          </a:xfrm>
          <a:prstGeom prst="rect">
            <a:avLst/>
          </a:prstGeom>
          <a:noFill/>
        </p:spPr>
      </p:pic>
      <p:pic>
        <p:nvPicPr>
          <p:cNvPr id="3076" name="Picture 4" descr="C:\Users\Emanuel\AppData\Local\Microsoft\Windows\Temporary Internet Files\Content.IE5\6O2XI40L\MP90040290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980728"/>
            <a:ext cx="3023245" cy="2592288"/>
          </a:xfrm>
          <a:prstGeom prst="rect">
            <a:avLst/>
          </a:prstGeom>
          <a:noFill/>
        </p:spPr>
      </p:pic>
      <p:pic>
        <p:nvPicPr>
          <p:cNvPr id="3080" name="Picture 8" descr="C:\Users\Emanuel\AppData\Local\Microsoft\Windows\Temporary Internet Files\Content.IE5\6O2XI40L\MP90040732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332656"/>
            <a:ext cx="2141128" cy="1988904"/>
          </a:xfrm>
          <a:prstGeom prst="rect">
            <a:avLst/>
          </a:prstGeom>
          <a:noFill/>
        </p:spPr>
      </p:pic>
      <p:pic>
        <p:nvPicPr>
          <p:cNvPr id="3095" name="Picture 23" descr="C:\Users\Emanuel\AppData\Local\Microsoft\Windows\Temporary Internet Files\Content.IE5\HERLXW5Q\MP90028960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116632"/>
            <a:ext cx="1773015" cy="2806253"/>
          </a:xfrm>
          <a:prstGeom prst="rect">
            <a:avLst/>
          </a:prstGeom>
          <a:noFill/>
        </p:spPr>
      </p:pic>
      <p:pic>
        <p:nvPicPr>
          <p:cNvPr id="3096" name="Picture 24" descr="C:\Users\Emanuel\AppData\Local\Microsoft\Windows\Temporary Internet Files\Content.IE5\HERLXW5Q\MP900384901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2996952"/>
            <a:ext cx="2448272" cy="3123728"/>
          </a:xfrm>
          <a:prstGeom prst="rect">
            <a:avLst/>
          </a:prstGeom>
          <a:noFill/>
        </p:spPr>
      </p:pic>
      <p:pic>
        <p:nvPicPr>
          <p:cNvPr id="3097" name="Picture 25" descr="C:\Users\Emanuel\AppData\Local\Microsoft\Windows\Temporary Internet Files\Content.IE5\HERLXW5Q\MC90043391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79712" y="4005064"/>
            <a:ext cx="1714500" cy="1714500"/>
          </a:xfrm>
          <a:prstGeom prst="rect">
            <a:avLst/>
          </a:prstGeom>
          <a:noFill/>
        </p:spPr>
      </p:pic>
      <p:sp>
        <p:nvSpPr>
          <p:cNvPr id="28" name="Obdélník 27"/>
          <p:cNvSpPr/>
          <p:nvPr/>
        </p:nvSpPr>
        <p:spPr>
          <a:xfrm>
            <a:off x="7524328" y="6309320"/>
            <a:ext cx="1331640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1 600,-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1979712" y="3212976"/>
            <a:ext cx="115212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3</a:t>
            </a:r>
            <a:r>
              <a:rPr lang="cs-CZ" sz="2400" dirty="0" smtClean="0">
                <a:solidFill>
                  <a:schemeClr val="tx1"/>
                </a:solidFill>
              </a:rPr>
              <a:t> 950,-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308304" y="2996952"/>
            <a:ext cx="1368152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 800,-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499992" y="6237312"/>
            <a:ext cx="1368152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1 200,-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11560" y="6165304"/>
            <a:ext cx="1368152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4 500,-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644008" y="2420888"/>
            <a:ext cx="115212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1760,-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07504" y="-1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Přečti ceny židlí a počítej podle zadání učitele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manuel\AppData\Local\Microsoft\Windows\Temporary Internet Files\Content.IE5\6O2XI40L\MC9002504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1700808"/>
            <a:ext cx="1577975" cy="202565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9469" y="1546696"/>
            <a:ext cx="8219256" cy="46413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Novákovi nakupují nábytek do jídelny. Koupili si 4 židle po </a:t>
            </a:r>
          </a:p>
          <a:p>
            <a:pPr>
              <a:buNone/>
            </a:pPr>
            <a:r>
              <a:rPr lang="cs-CZ" sz="2400" dirty="0" smtClean="0"/>
              <a:t>1 200 Kč. Stůl stál 3 500 Kč. Kolik Kč zaplatili za tuto jídelní sestavu?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400" dirty="0"/>
              <a:t>ž</a:t>
            </a:r>
            <a:r>
              <a:rPr lang="cs-CZ" sz="2400" dirty="0" smtClean="0"/>
              <a:t>idle ……………………………..</a:t>
            </a:r>
          </a:p>
          <a:p>
            <a:pPr>
              <a:buNone/>
            </a:pPr>
            <a:r>
              <a:rPr lang="cs-CZ" sz="2400" dirty="0"/>
              <a:t>s</a:t>
            </a:r>
            <a:r>
              <a:rPr lang="cs-CZ" sz="2400" dirty="0" smtClean="0"/>
              <a:t>tůl ……………………………….</a:t>
            </a:r>
          </a:p>
          <a:p>
            <a:pPr>
              <a:buNone/>
            </a:pPr>
            <a:r>
              <a:rPr lang="cs-CZ" sz="2400" dirty="0"/>
              <a:t>c</a:t>
            </a:r>
            <a:r>
              <a:rPr lang="cs-CZ" sz="2400" dirty="0" smtClean="0"/>
              <a:t>elkem ………………………….</a:t>
            </a:r>
          </a:p>
          <a:p>
            <a:pPr>
              <a:buNone/>
            </a:pPr>
            <a:r>
              <a:rPr lang="cs-CZ" sz="2400" dirty="0"/>
              <a:t>x</a:t>
            </a:r>
            <a:r>
              <a:rPr lang="cs-CZ" sz="2400" dirty="0" smtClean="0"/>
              <a:t> = ________________</a:t>
            </a:r>
          </a:p>
          <a:p>
            <a:pPr>
              <a:buNone/>
            </a:pPr>
            <a:r>
              <a:rPr lang="cs-CZ" sz="2400" dirty="0" smtClean="0"/>
              <a:t>X = _______</a:t>
            </a:r>
          </a:p>
          <a:p>
            <a:pPr>
              <a:buNone/>
            </a:pPr>
            <a:r>
              <a:rPr lang="cs-CZ" sz="2400" dirty="0" smtClean="0"/>
              <a:t>Odpověď:______________________________________</a:t>
            </a:r>
            <a:endParaRPr lang="cs-CZ" sz="2400" dirty="0"/>
          </a:p>
        </p:txBody>
      </p:sp>
      <p:pic>
        <p:nvPicPr>
          <p:cNvPr id="4101" name="Picture 5" descr="C:\Users\Emanuel\AppData\Local\Microsoft\Windows\Temporary Internet Files\Content.IE5\HERLXW5Q\MC9002326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715765"/>
            <a:ext cx="2713038" cy="18542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83568" y="6381328"/>
            <a:ext cx="3768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 : ( 4 . 1 200 ) + 3 500 = 8 300 Kč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537359" y="6309320"/>
            <a:ext cx="2904372" cy="4413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ovéPole 71"/>
          <p:cNvSpPr txBox="1"/>
          <p:nvPr/>
        </p:nvSpPr>
        <p:spPr>
          <a:xfrm>
            <a:off x="6228184" y="5373216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4 300,-</a:t>
            </a:r>
            <a:endParaRPr lang="cs-CZ" sz="24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5940152" y="314096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1 700,-</a:t>
            </a:r>
            <a:endParaRPr lang="cs-CZ" sz="2400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3779912" y="242088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3 600,-</a:t>
            </a:r>
            <a:endParaRPr lang="cs-CZ" sz="24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251520" y="980728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2 400,-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cs-CZ" sz="2400" b="1" i="1" dirty="0" smtClean="0"/>
              <a:t>Spočítejte ceny :</a:t>
            </a:r>
            <a:endParaRPr lang="cs-CZ" sz="2400" b="1" i="1" dirty="0"/>
          </a:p>
        </p:txBody>
      </p:sp>
      <p:pic>
        <p:nvPicPr>
          <p:cNvPr id="1027" name="Picture 3" descr="C:\Users\Emanuel\AppData\Local\Microsoft\Windows\Temporary Internet Files\Content.IE5\HERLXW5Q\MC9001504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628800"/>
            <a:ext cx="1931813" cy="1863402"/>
          </a:xfrm>
          <a:prstGeom prst="rect">
            <a:avLst/>
          </a:prstGeom>
          <a:noFill/>
        </p:spPr>
      </p:pic>
      <p:pic>
        <p:nvPicPr>
          <p:cNvPr id="1030" name="Picture 6" descr="C:\Users\Emanuel\AppData\Local\Microsoft\Windows\Temporary Internet Files\Content.IE5\RJORJA4F\MC9003797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348880"/>
            <a:ext cx="1849438" cy="1917700"/>
          </a:xfrm>
          <a:prstGeom prst="rect">
            <a:avLst/>
          </a:prstGeom>
          <a:noFill/>
        </p:spPr>
      </p:pic>
      <p:pic>
        <p:nvPicPr>
          <p:cNvPr id="1031" name="Picture 7" descr="C:\Users\Emanuel\AppData\Local\Microsoft\Windows\Temporary Internet Files\Content.IE5\HERLXW5Q\MC90031217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052736"/>
            <a:ext cx="1044575" cy="1843088"/>
          </a:xfrm>
          <a:prstGeom prst="rect">
            <a:avLst/>
          </a:prstGeom>
          <a:noFill/>
        </p:spPr>
      </p:pic>
      <p:pic>
        <p:nvPicPr>
          <p:cNvPr id="1040" name="Picture 16" descr="C:\Users\Emanuel\AppData\Local\Microsoft\Windows\Temporary Internet Files\Content.IE5\6O2XI40L\MC9002506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4587875"/>
            <a:ext cx="1627188" cy="2270125"/>
          </a:xfrm>
          <a:prstGeom prst="rect">
            <a:avLst/>
          </a:prstGeom>
          <a:noFill/>
        </p:spPr>
      </p:pic>
      <p:pic>
        <p:nvPicPr>
          <p:cNvPr id="1045" name="Picture 21" descr="C:\Users\Emanuel\AppData\Local\Microsoft\Windows\Temporary Internet Files\Content.IE5\GYB0XUHL\MC90029094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116632"/>
            <a:ext cx="1333500" cy="1731962"/>
          </a:xfrm>
          <a:prstGeom prst="rect">
            <a:avLst/>
          </a:prstGeom>
          <a:noFill/>
        </p:spPr>
      </p:pic>
      <p:sp>
        <p:nvSpPr>
          <p:cNvPr id="24" name="Elipsa 23"/>
          <p:cNvSpPr/>
          <p:nvPr/>
        </p:nvSpPr>
        <p:spPr>
          <a:xfrm>
            <a:off x="1043608" y="0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8" name="Elipsa 27"/>
          <p:cNvSpPr/>
          <p:nvPr/>
        </p:nvSpPr>
        <p:spPr>
          <a:xfrm>
            <a:off x="3779912" y="1268760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9" name="Elipsa 28"/>
          <p:cNvSpPr/>
          <p:nvPr/>
        </p:nvSpPr>
        <p:spPr>
          <a:xfrm>
            <a:off x="1259632" y="1988840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8172400" y="3789040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7092280" y="836712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9" name="Šipka doprava 38"/>
          <p:cNvSpPr/>
          <p:nvPr/>
        </p:nvSpPr>
        <p:spPr>
          <a:xfrm>
            <a:off x="179512" y="3068960"/>
            <a:ext cx="136815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3 100,-</a:t>
            </a:r>
            <a:endParaRPr lang="cs-CZ" sz="2400" dirty="0"/>
          </a:p>
        </p:txBody>
      </p:sp>
      <p:sp>
        <p:nvSpPr>
          <p:cNvPr id="43" name="Šipka doprava 42"/>
          <p:cNvSpPr/>
          <p:nvPr/>
        </p:nvSpPr>
        <p:spPr>
          <a:xfrm>
            <a:off x="6228184" y="5229200"/>
            <a:ext cx="136815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611560" y="4365104"/>
            <a:ext cx="5184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o 700 Kč méně než 2.</a:t>
            </a:r>
          </a:p>
          <a:p>
            <a:r>
              <a:rPr lang="cs-CZ" sz="2400" dirty="0" smtClean="0"/>
              <a:t>3. o 1 200 Kč více než 1.</a:t>
            </a:r>
          </a:p>
          <a:p>
            <a:r>
              <a:rPr lang="cs-CZ" sz="2400" dirty="0" smtClean="0"/>
              <a:t>4. o 1 900 Kč méně než 3.</a:t>
            </a:r>
          </a:p>
          <a:p>
            <a:r>
              <a:rPr lang="cs-CZ" sz="2400" dirty="0" smtClean="0"/>
              <a:t>5. o 2 600 Kč více než 4.</a:t>
            </a:r>
          </a:p>
          <a:p>
            <a:r>
              <a:rPr lang="cs-CZ" sz="2400" dirty="0" smtClean="0"/>
              <a:t>Správná řešení najdete pod šipkami.</a:t>
            </a:r>
            <a:endParaRPr lang="cs-CZ" sz="2400" dirty="0"/>
          </a:p>
        </p:txBody>
      </p:sp>
      <p:sp>
        <p:nvSpPr>
          <p:cNvPr id="40" name="Šipka doprava 39"/>
          <p:cNvSpPr/>
          <p:nvPr/>
        </p:nvSpPr>
        <p:spPr>
          <a:xfrm>
            <a:off x="3851920" y="2276872"/>
            <a:ext cx="136815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44" name="Šipka doprava 43"/>
          <p:cNvSpPr/>
          <p:nvPr/>
        </p:nvSpPr>
        <p:spPr>
          <a:xfrm>
            <a:off x="5940152" y="2996952"/>
            <a:ext cx="136815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38" name="Šipka doprava 37"/>
          <p:cNvSpPr/>
          <p:nvPr/>
        </p:nvSpPr>
        <p:spPr>
          <a:xfrm>
            <a:off x="251520" y="836712"/>
            <a:ext cx="1296144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9083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C:\Users\Emanuel\AppData\Local\Microsoft\Windows\Temporary Internet Files\Content.IE5\RJORJA4F\MC9003898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1558925" cy="1804988"/>
          </a:xfrm>
          <a:prstGeom prst="rect">
            <a:avLst/>
          </a:prstGeom>
          <a:noFill/>
        </p:spPr>
      </p:pic>
      <p:pic>
        <p:nvPicPr>
          <p:cNvPr id="12" name="Picture 13" descr="C:\Users\Emanuel\AppData\Local\Microsoft\Windows\Temporary Internet Files\Content.IE5\GYB0XUHL\MC90021572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7238" y="332656"/>
            <a:ext cx="2036762" cy="1935162"/>
          </a:xfrm>
          <a:prstGeom prst="rect">
            <a:avLst/>
          </a:prstGeom>
          <a:noFill/>
        </p:spPr>
      </p:pic>
      <p:sp>
        <p:nvSpPr>
          <p:cNvPr id="14" name="Elipsa 13"/>
          <p:cNvSpPr/>
          <p:nvPr/>
        </p:nvSpPr>
        <p:spPr>
          <a:xfrm>
            <a:off x="3779912" y="2060848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b="1" dirty="0"/>
          </a:p>
        </p:txBody>
      </p:sp>
      <p:sp>
        <p:nvSpPr>
          <p:cNvPr id="15" name="Elipsa 14"/>
          <p:cNvSpPr/>
          <p:nvPr/>
        </p:nvSpPr>
        <p:spPr>
          <a:xfrm>
            <a:off x="395536" y="692696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7" name="Šipka doprava 16"/>
          <p:cNvSpPr/>
          <p:nvPr/>
        </p:nvSpPr>
        <p:spPr>
          <a:xfrm>
            <a:off x="395536" y="1556792"/>
            <a:ext cx="1296144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2 900,-</a:t>
            </a:r>
            <a:endParaRPr lang="cs-CZ" sz="2400" dirty="0"/>
          </a:p>
        </p:txBody>
      </p:sp>
      <p:pic>
        <p:nvPicPr>
          <p:cNvPr id="18" name="Picture 17" descr="C:\Users\Emanuel\AppData\Local\Microsoft\Windows\Temporary Internet Files\Content.IE5\GYB0XUHL\MC90029715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3717032"/>
            <a:ext cx="1806575" cy="1604962"/>
          </a:xfrm>
          <a:prstGeom prst="rect">
            <a:avLst/>
          </a:prstGeom>
          <a:noFill/>
        </p:spPr>
      </p:pic>
      <p:sp>
        <p:nvSpPr>
          <p:cNvPr id="19" name="Elipsa 18"/>
          <p:cNvSpPr/>
          <p:nvPr/>
        </p:nvSpPr>
        <p:spPr>
          <a:xfrm>
            <a:off x="6444208" y="548680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2059" name="Picture 11" descr="C:\Users\Emanuel\AppData\Local\Microsoft\Windows\Temporary Internet Files\Content.IE5\HERLXW5Q\MC90001830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564904"/>
            <a:ext cx="1504950" cy="1622425"/>
          </a:xfrm>
          <a:prstGeom prst="rect">
            <a:avLst/>
          </a:prstGeom>
          <a:noFill/>
        </p:spPr>
      </p:pic>
      <p:sp>
        <p:nvSpPr>
          <p:cNvPr id="32" name="Elipsa 31"/>
          <p:cNvSpPr/>
          <p:nvPr/>
        </p:nvSpPr>
        <p:spPr>
          <a:xfrm>
            <a:off x="6588224" y="3284984"/>
            <a:ext cx="64807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5436096" y="155679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4 500,-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868144" y="486916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1 300,-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11560" y="4437112"/>
            <a:ext cx="4968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o 2 500 Kč více než 1.</a:t>
            </a:r>
          </a:p>
          <a:p>
            <a:r>
              <a:rPr lang="cs-CZ" sz="2400" dirty="0" smtClean="0"/>
              <a:t>3. o 1 100 Kč méně než 2.</a:t>
            </a:r>
          </a:p>
          <a:p>
            <a:r>
              <a:rPr lang="cs-CZ" sz="2400" dirty="0" smtClean="0"/>
              <a:t>4. o 1 600 Kč více než 1.</a:t>
            </a:r>
          </a:p>
          <a:p>
            <a:r>
              <a:rPr lang="cs-CZ" sz="2400" dirty="0" smtClean="0"/>
              <a:t>Správná řešení najdete pod šipkami.</a:t>
            </a:r>
          </a:p>
          <a:p>
            <a:endParaRPr lang="cs-CZ" sz="2400" dirty="0"/>
          </a:p>
        </p:txBody>
      </p:sp>
      <p:sp>
        <p:nvSpPr>
          <p:cNvPr id="20" name="Šipka doprava 19"/>
          <p:cNvSpPr/>
          <p:nvPr/>
        </p:nvSpPr>
        <p:spPr>
          <a:xfrm>
            <a:off x="5868144" y="4725144"/>
            <a:ext cx="136815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6" name="Šipka doprava 15"/>
          <p:cNvSpPr/>
          <p:nvPr/>
        </p:nvSpPr>
        <p:spPr>
          <a:xfrm>
            <a:off x="5508104" y="1412776"/>
            <a:ext cx="136815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979712" y="328498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5 400,-</a:t>
            </a:r>
            <a:endParaRPr lang="cs-CZ" sz="2400" dirty="0"/>
          </a:p>
        </p:txBody>
      </p:sp>
      <p:sp>
        <p:nvSpPr>
          <p:cNvPr id="35" name="Šipka doprava 34"/>
          <p:cNvSpPr/>
          <p:nvPr/>
        </p:nvSpPr>
        <p:spPr>
          <a:xfrm>
            <a:off x="2051720" y="3068960"/>
            <a:ext cx="1296144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779912" y="260648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Spočítejte ceny: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78552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>
            <a:normAutofit/>
          </a:bodyPr>
          <a:lstStyle/>
          <a:p>
            <a:r>
              <a:rPr lang="cs-CZ" sz="3100" dirty="0" smtClean="0"/>
              <a:t>K obrázkům tvořte příklady a slovní úlohy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123" name="Picture 3" descr="C:\Users\Emanuel\AppData\Local\Microsoft\Windows\Temporary Internet Files\Content.IE5\6O2XI40L\MC9003077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268760"/>
            <a:ext cx="1593850" cy="1827212"/>
          </a:xfrm>
          <a:prstGeom prst="rect">
            <a:avLst/>
          </a:prstGeom>
          <a:noFill/>
        </p:spPr>
      </p:pic>
      <p:pic>
        <p:nvPicPr>
          <p:cNvPr id="5124" name="Picture 4" descr="C:\Users\Emanuel\AppData\Local\Microsoft\Windows\Temporary Internet Files\Content.IE5\GYB0XUHL\MC90035002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412776"/>
            <a:ext cx="1381125" cy="1792288"/>
          </a:xfrm>
          <a:prstGeom prst="rect">
            <a:avLst/>
          </a:prstGeom>
          <a:noFill/>
        </p:spPr>
      </p:pic>
      <p:pic>
        <p:nvPicPr>
          <p:cNvPr id="5125" name="Picture 5" descr="C:\Users\Emanuel\AppData\Local\Microsoft\Windows\Temporary Internet Files\Content.IE5\HERLXW5Q\MC90003716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149080"/>
            <a:ext cx="1844675" cy="1838325"/>
          </a:xfrm>
          <a:prstGeom prst="rect">
            <a:avLst/>
          </a:prstGeom>
          <a:noFill/>
        </p:spPr>
      </p:pic>
      <p:pic>
        <p:nvPicPr>
          <p:cNvPr id="5127" name="Picture 7" descr="C:\Users\Emanuel\AppData\Local\Microsoft\Windows\Temporary Internet Files\Content.IE5\GYB0XUHL\MC90035175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941168"/>
            <a:ext cx="1816100" cy="1366838"/>
          </a:xfrm>
          <a:prstGeom prst="rect">
            <a:avLst/>
          </a:prstGeom>
          <a:noFill/>
        </p:spPr>
      </p:pic>
      <p:pic>
        <p:nvPicPr>
          <p:cNvPr id="5130" name="Picture 10" descr="C:\Users\Emanuel\AppData\Local\Microsoft\Windows\Temporary Internet Files\Content.IE5\HERLXW5Q\MC90035171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3789040"/>
            <a:ext cx="1814512" cy="1582738"/>
          </a:xfrm>
          <a:prstGeom prst="rect">
            <a:avLst/>
          </a:prstGeom>
          <a:noFill/>
        </p:spPr>
      </p:pic>
      <p:pic>
        <p:nvPicPr>
          <p:cNvPr id="5133" name="Picture 13" descr="C:\Users\Emanuel\AppData\Local\Microsoft\Windows\Temporary Internet Files\Content.IE5\HERLXW5Q\MC90035168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1196752"/>
            <a:ext cx="1182688" cy="1797050"/>
          </a:xfrm>
          <a:prstGeom prst="rect">
            <a:avLst/>
          </a:prstGeom>
          <a:noFill/>
        </p:spPr>
      </p:pic>
      <p:sp>
        <p:nvSpPr>
          <p:cNvPr id="18" name="Šipka doprava 17"/>
          <p:cNvSpPr/>
          <p:nvPr/>
        </p:nvSpPr>
        <p:spPr>
          <a:xfrm>
            <a:off x="179512" y="2204864"/>
            <a:ext cx="1368152" cy="8640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5 400,-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Šipka doprava 18"/>
          <p:cNvSpPr/>
          <p:nvPr/>
        </p:nvSpPr>
        <p:spPr>
          <a:xfrm>
            <a:off x="5724128" y="5993904"/>
            <a:ext cx="1368152" cy="8640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2 300,-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0" name="Šipka doprava 19"/>
          <p:cNvSpPr/>
          <p:nvPr/>
        </p:nvSpPr>
        <p:spPr>
          <a:xfrm>
            <a:off x="2915816" y="5517232"/>
            <a:ext cx="1368152" cy="8640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9 600,-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1" name="Šipka doprava 20"/>
          <p:cNvSpPr/>
          <p:nvPr/>
        </p:nvSpPr>
        <p:spPr>
          <a:xfrm>
            <a:off x="395536" y="5085184"/>
            <a:ext cx="1368152" cy="8640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4 800,-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Šipka doprava 21"/>
          <p:cNvSpPr/>
          <p:nvPr/>
        </p:nvSpPr>
        <p:spPr>
          <a:xfrm>
            <a:off x="5940152" y="2852936"/>
            <a:ext cx="1368152" cy="8640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8 500,-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9612" y="1052736"/>
            <a:ext cx="6840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16" name="Obdélník 15"/>
          <p:cNvSpPr/>
          <p:nvPr/>
        </p:nvSpPr>
        <p:spPr>
          <a:xfrm>
            <a:off x="7224780" y="1006256"/>
            <a:ext cx="6840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17" name="Obdélník 16"/>
          <p:cNvSpPr/>
          <p:nvPr/>
        </p:nvSpPr>
        <p:spPr>
          <a:xfrm>
            <a:off x="4031940" y="1190805"/>
            <a:ext cx="6840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24" name="Obdélník 23"/>
          <p:cNvSpPr/>
          <p:nvPr/>
        </p:nvSpPr>
        <p:spPr>
          <a:xfrm>
            <a:off x="1504027" y="3522382"/>
            <a:ext cx="6840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25" name="Obdélník 24"/>
          <p:cNvSpPr/>
          <p:nvPr/>
        </p:nvSpPr>
        <p:spPr>
          <a:xfrm>
            <a:off x="4623284" y="3712026"/>
            <a:ext cx="6840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5</a:t>
            </a:r>
            <a:endParaRPr lang="cs-CZ" sz="2000" dirty="0"/>
          </a:p>
        </p:txBody>
      </p:sp>
      <p:sp>
        <p:nvSpPr>
          <p:cNvPr id="26" name="Obdélník 25"/>
          <p:cNvSpPr/>
          <p:nvPr/>
        </p:nvSpPr>
        <p:spPr>
          <a:xfrm>
            <a:off x="7573305" y="4400389"/>
            <a:ext cx="6840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6</a:t>
            </a:r>
            <a:endParaRPr lang="cs-CZ" sz="2000" dirty="0"/>
          </a:p>
        </p:txBody>
      </p:sp>
      <p:sp>
        <p:nvSpPr>
          <p:cNvPr id="23" name="Šipka doprava 22"/>
          <p:cNvSpPr/>
          <p:nvPr/>
        </p:nvSpPr>
        <p:spPr>
          <a:xfrm>
            <a:off x="3203848" y="2276872"/>
            <a:ext cx="1368152" cy="86409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229600" cy="4525963"/>
          </a:xfrm>
        </p:spPr>
        <p:txBody>
          <a:bodyPr/>
          <a:lstStyle/>
          <a:p>
            <a:pPr lvl="8"/>
            <a:r>
              <a:rPr lang="cs-CZ" dirty="0" smtClean="0"/>
              <a:t>Zdroje:</a:t>
            </a:r>
          </a:p>
          <a:p>
            <a:pPr marL="0" indent="0">
              <a:buNone/>
            </a:pPr>
            <a:r>
              <a:rPr lang="cs-CZ" sz="2800" dirty="0" smtClean="0"/>
              <a:t>Ilustrace www.office.microsoft.com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1930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369</Words>
  <Application>Microsoft Office PowerPoint</Application>
  <PresentationFormat>Předvádění na obrazovce (4:3)</PresentationFormat>
  <Paragraphs>89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Slovní úloha</vt:lpstr>
      <vt:lpstr>Spočítejte ceny :</vt:lpstr>
      <vt:lpstr>Prezentace aplikace PowerPoint</vt:lpstr>
      <vt:lpstr>K obrázkům tvořte příklady a slovní úlohy.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Emanuel</dc:creator>
  <cp:lastModifiedBy>ka2</cp:lastModifiedBy>
  <cp:revision>11</cp:revision>
  <dcterms:created xsi:type="dcterms:W3CDTF">2011-11-20T19:25:52Z</dcterms:created>
  <dcterms:modified xsi:type="dcterms:W3CDTF">2012-06-13T06:16:56Z</dcterms:modified>
</cp:coreProperties>
</file>